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2.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notesSlides/notesSlide3.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1.xml" ContentType="application/inkml+xml"/>
  <Override PartName="/ppt/notesSlides/notesSlide6.xml" ContentType="application/vnd.openxmlformats-officedocument.presentationml.notesSlide+xml"/>
  <Override PartName="/ppt/ink/ink12.xml" ContentType="application/inkml+xml"/>
  <Override PartName="/ppt/ink/ink13.xml" ContentType="application/inkml+xml"/>
  <Override PartName="/ppt/notesSlides/notesSlide7.xml" ContentType="application/vnd.openxmlformats-officedocument.presentationml.notesSlide+xml"/>
  <Override PartName="/ppt/ink/ink14.xml" ContentType="application/inkml+xml"/>
  <Override PartName="/ppt/ink/ink15.xml" ContentType="application/inkml+xml"/>
  <Override PartName="/ppt/notesSlides/notesSlide8.xml" ContentType="application/vnd.openxmlformats-officedocument.presentationml.notesSlide+xml"/>
  <Override PartName="/ppt/ink/ink16.xml" ContentType="application/inkml+xml"/>
  <Override PartName="/ppt/notesSlides/notesSlide9.xml" ContentType="application/vnd.openxmlformats-officedocument.presentationml.notesSlide+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notesSlides/notesSlide10.xml" ContentType="application/vnd.openxmlformats-officedocument.presentationml.notesSlide+xml"/>
  <Override PartName="/ppt/ink/ink22.xml" ContentType="application/inkml+xml"/>
  <Override PartName="/ppt/ink/ink23.xml" ContentType="application/inkml+xml"/>
  <Override PartName="/ppt/notesSlides/notesSlide11.xml" ContentType="application/vnd.openxmlformats-officedocument.presentationml.notesSlide+xml"/>
  <Override PartName="/ppt/ink/ink24.xml" ContentType="application/inkml+xml"/>
  <Override PartName="/ppt/notesSlides/notesSlide12.xml" ContentType="application/vnd.openxmlformats-officedocument.presentationml.notesSlide+xml"/>
  <Override PartName="/ppt/ink/ink25.xml" ContentType="application/inkml+xml"/>
  <Override PartName="/ppt/ink/ink26.xml" ContentType="application/inkml+xml"/>
  <Override PartName="/ppt/ink/ink27.xml" ContentType="application/inkml+xml"/>
  <Override PartName="/ppt/notesSlides/notesSlide13.xml" ContentType="application/vnd.openxmlformats-officedocument.presentationml.notesSlide+xml"/>
  <Override PartName="/ppt/ink/ink28.xml" ContentType="application/inkml+xml"/>
  <Override PartName="/ppt/ink/ink29.xml" ContentType="application/inkml+xml"/>
  <Override PartName="/ppt/notesSlides/notesSlide14.xml" ContentType="application/vnd.openxmlformats-officedocument.presentationml.notesSlide+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34.xml" ContentType="application/inkml+xml"/>
  <Override PartName="/ppt/ink/ink35.xml" ContentType="application/inkml+xml"/>
  <Override PartName="/ppt/notesSlides/notesSlide17.xml" ContentType="application/vnd.openxmlformats-officedocument.presentationml.notesSlide+xml"/>
  <Override PartName="/ppt/ink/ink36.xml" ContentType="application/inkml+xml"/>
  <Override PartName="/ppt/ink/ink37.xml" ContentType="application/inkml+xml"/>
  <Override PartName="/ppt/notesSlides/notesSlide18.xml" ContentType="application/vnd.openxmlformats-officedocument.presentationml.notesSlide+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19.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notesSlides/notesSlide22.xml" ContentType="application/vnd.openxmlformats-officedocument.presentationml.notesSlide+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notesSlides/notesSlide23.xml" ContentType="application/vnd.openxmlformats-officedocument.presentationml.notesSlide+xml"/>
  <Override PartName="/ppt/ink/ink56.xml" ContentType="application/inkml+xml"/>
  <Override PartName="/ppt/ink/ink57.xml" ContentType="application/inkml+xml"/>
  <Override PartName="/ppt/ink/ink58.xml" ContentType="application/inkml+xml"/>
  <Override PartName="/ppt/notesSlides/notesSlide24.xml" ContentType="application/vnd.openxmlformats-officedocument.presentationml.notesSlide+xml"/>
  <Override PartName="/ppt/ink/ink59.xml" ContentType="application/inkml+xml"/>
  <Override PartName="/ppt/ink/ink60.xml" ContentType="application/inkml+xml"/>
  <Override PartName="/ppt/notesSlides/notesSlide25.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68.xml" ContentType="application/inkml+xml"/>
  <Override PartName="/ppt/notesSlides/notesSlide28.xml" ContentType="application/vnd.openxmlformats-officedocument.presentationml.notesSlide+xml"/>
  <Override PartName="/ppt/ink/ink69.xml" ContentType="application/inkml+xml"/>
  <Override PartName="/ppt/ink/ink70.xml" ContentType="application/inkml+xml"/>
  <Override PartName="/ppt/ink/ink71.xml" ContentType="application/inkml+xml"/>
  <Override PartName="/ppt/notesSlides/notesSlide29.xml" ContentType="application/vnd.openxmlformats-officedocument.presentationml.notesSlide+xml"/>
  <Override PartName="/ppt/ink/ink72.xml" ContentType="application/inkml+xml"/>
  <Override PartName="/ppt/ink/ink73.xml" ContentType="application/inkml+xml"/>
  <Override PartName="/ppt/ink/ink74.xml" ContentType="application/inkml+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75.xml" ContentType="application/inkml+xml"/>
  <Override PartName="/ppt/ink/ink76.xml" ContentType="application/inkml+xml"/>
  <Override PartName="/ppt/notesSlides/notesSlide32.xml" ContentType="application/vnd.openxmlformats-officedocument.presentationml.notesSlide+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notesSlides/notesSlide33.xml" ContentType="application/vnd.openxmlformats-officedocument.presentationml.notesSlide+xml"/>
  <Override PartName="/ppt/ink/ink82.xml" ContentType="application/inkml+xml"/>
  <Override PartName="/ppt/ink/ink83.xml" ContentType="application/inkml+xml"/>
  <Override PartName="/ppt/notesSlides/notesSlide34.xml" ContentType="application/vnd.openxmlformats-officedocument.presentationml.notesSlide+xml"/>
  <Override PartName="/ppt/ink/ink84.xml" ContentType="application/inkml+xml"/>
  <Override PartName="/ppt/notesSlides/notesSlide35.xml" ContentType="application/vnd.openxmlformats-officedocument.presentationml.notesSlide+xml"/>
  <Override PartName="/ppt/ink/ink85.xml" ContentType="application/inkml+xml"/>
  <Override PartName="/ppt/notesSlides/notesSlide36.xml" ContentType="application/vnd.openxmlformats-officedocument.presentationml.notesSlide+xml"/>
  <Override PartName="/ppt/ink/ink86.xml" ContentType="application/inkml+xml"/>
  <Override PartName="/ppt/notesSlides/notesSlide37.xml" ContentType="application/vnd.openxmlformats-officedocument.presentationml.notesSlide+xml"/>
  <Override PartName="/ppt/ink/ink87.xml" ContentType="application/inkml+xml"/>
  <Override PartName="/ppt/notesSlides/notesSlide38.xml" ContentType="application/vnd.openxmlformats-officedocument.presentationml.notesSlide+xml"/>
  <Override PartName="/ppt/ink/ink88.xml" ContentType="application/inkml+xml"/>
  <Override PartName="/ppt/ink/ink89.xml" ContentType="application/inkml+xml"/>
  <Override PartName="/ppt/ink/ink90.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91.xml" ContentType="application/inkml+xml"/>
  <Override PartName="/ppt/notesSlides/notesSlide42.xml" ContentType="application/vnd.openxmlformats-officedocument.presentationml.notesSlide+xml"/>
  <Override PartName="/ppt/ink/ink92.xml" ContentType="application/inkml+xml"/>
  <Override PartName="/ppt/ink/ink93.xml" ContentType="application/inkml+xml"/>
  <Override PartName="/ppt/ink/ink94.xml" ContentType="application/inkml+xml"/>
  <Override PartName="/ppt/ink/ink95.xml" ContentType="application/inkml+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ink/ink96.xml" ContentType="application/inkml+xml"/>
  <Override PartName="/ppt/ink/ink97.xml" ContentType="application/inkml+xml"/>
  <Override PartName="/ppt/notesSlides/notesSlide45.xml" ContentType="application/vnd.openxmlformats-officedocument.presentationml.notesSlide+xml"/>
  <Override PartName="/ppt/ink/ink98.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ink/ink99.xml" ContentType="application/inkml+xml"/>
  <Override PartName="/ppt/ink/ink100.xml" ContentType="application/inkml+xml"/>
  <Override PartName="/ppt/notesSlides/notesSlide48.xml" ContentType="application/vnd.openxmlformats-officedocument.presentationml.notesSlide+xml"/>
  <Override PartName="/ppt/ink/ink101.xml" ContentType="application/inkml+xml"/>
  <Override PartName="/ppt/ink/ink102.xml" ContentType="application/inkml+xml"/>
  <Override PartName="/ppt/notesSlides/notesSlide49.xml" ContentType="application/vnd.openxmlformats-officedocument.presentationml.notesSlide+xml"/>
  <Override PartName="/ppt/ink/ink103.xml" ContentType="application/inkml+xml"/>
  <Override PartName="/ppt/ink/ink104.xml" ContentType="application/inkml+xml"/>
  <Override PartName="/ppt/notesSlides/notesSlide50.xml" ContentType="application/vnd.openxmlformats-officedocument.presentationml.notesSlide+xml"/>
  <Override PartName="/ppt/ink/ink105.xml" ContentType="application/inkml+xml"/>
  <Override PartName="/ppt/ink/ink106.xml" ContentType="application/inkml+xml"/>
  <Override PartName="/ppt/ink/ink107.xml" ContentType="application/inkml+xml"/>
  <Override PartName="/ppt/notesSlides/notesSlide51.xml" ContentType="application/vnd.openxmlformats-officedocument.presentationml.notesSlide+xml"/>
  <Override PartName="/ppt/ink/ink108.xml" ContentType="application/inkml+xml"/>
  <Override PartName="/ppt/ink/ink109.xml" ContentType="application/inkml+xml"/>
  <Override PartName="/ppt/notesSlides/notesSlide52.xml" ContentType="application/vnd.openxmlformats-officedocument.presentationml.notesSlide+xml"/>
  <Override PartName="/ppt/ink/ink110.xml" ContentType="application/inkml+xml"/>
  <Override PartName="/ppt/ink/ink111.xml" ContentType="application/inkml+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ink/ink112.xml" ContentType="application/inkml+xml"/>
  <Override PartName="/ppt/notesSlides/notesSlide55.xml" ContentType="application/vnd.openxmlformats-officedocument.presentationml.notesSlide+xml"/>
  <Override PartName="/ppt/ink/ink113.xml" ContentType="application/inkml+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ink/ink114.xml" ContentType="application/inkml+xml"/>
  <Override PartName="/ppt/notesSlides/notesSlide58.xml" ContentType="application/vnd.openxmlformats-officedocument.presentationml.notesSlide+xml"/>
  <Override PartName="/ppt/ink/ink115.xml" ContentType="application/inkml+xml"/>
  <Override PartName="/ppt/notesSlides/notesSlide59.xml" ContentType="application/vnd.openxmlformats-officedocument.presentationml.notesSlide+xml"/>
  <Override PartName="/ppt/ink/ink116.xml" ContentType="application/inkml+xml"/>
  <Override PartName="/ppt/notesSlides/notesSlide60.xml" ContentType="application/vnd.openxmlformats-officedocument.presentationml.notesSlide+xml"/>
  <Override PartName="/ppt/ink/ink117.xml" ContentType="application/inkml+xml"/>
  <Override PartName="/ppt/notesSlides/notesSlide61.xml" ContentType="application/vnd.openxmlformats-officedocument.presentationml.notesSlide+xml"/>
  <Override PartName="/ppt/ink/ink118.xml" ContentType="application/inkml+xml"/>
  <Override PartName="/ppt/notesSlides/notesSlide62.xml" ContentType="application/vnd.openxmlformats-officedocument.presentationml.notesSlide+xml"/>
  <Override PartName="/ppt/ink/ink119.xml" ContentType="application/inkml+xml"/>
  <Override PartName="/ppt/notesSlides/notesSlide63.xml" ContentType="application/vnd.openxmlformats-officedocument.presentationml.notesSlide+xml"/>
  <Override PartName="/ppt/ink/ink120.xml" ContentType="application/inkml+xml"/>
  <Override PartName="/ppt/notesSlides/notesSlide64.xml" ContentType="application/vnd.openxmlformats-officedocument.presentationml.notesSlide+xml"/>
  <Override PartName="/ppt/ink/ink121.xml" ContentType="application/inkml+xml"/>
  <Override PartName="/ppt/notesSlides/notesSlide65.xml" ContentType="application/vnd.openxmlformats-officedocument.presentationml.notesSlide+xml"/>
  <Override PartName="/ppt/ink/ink122.xml" ContentType="application/inkml+xml"/>
  <Override PartName="/ppt/notesSlides/notesSlide66.xml" ContentType="application/vnd.openxmlformats-officedocument.presentationml.notesSlide+xml"/>
  <Override PartName="/ppt/ink/ink123.xml" ContentType="application/inkml+xml"/>
  <Override PartName="/ppt/ink/ink124.xml" ContentType="application/inkml+xml"/>
  <Override PartName="/ppt/notesSlides/notesSlide67.xml" ContentType="application/vnd.openxmlformats-officedocument.presentationml.notesSlide+xml"/>
  <Override PartName="/ppt/ink/ink125.xml" ContentType="application/inkml+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ink/ink126.xml" ContentType="application/inkml+xml"/>
  <Override PartName="/ppt/notesSlides/notesSlide70.xml" ContentType="application/vnd.openxmlformats-officedocument.presentationml.notesSlide+xml"/>
  <Override PartName="/ppt/ink/ink127.xml" ContentType="application/inkml+xml"/>
  <Override PartName="/ppt/ink/ink128.xml" ContentType="application/inkml+xml"/>
  <Override PartName="/ppt/notesSlides/notesSlide71.xml" ContentType="application/vnd.openxmlformats-officedocument.presentationml.notesSlide+xml"/>
  <Override PartName="/ppt/ink/ink129.xml" ContentType="application/inkml+xml"/>
  <Override PartName="/ppt/notesSlides/notesSlide72.xml" ContentType="application/vnd.openxmlformats-officedocument.presentationml.notesSlide+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ink/ink141.xml" ContentType="application/inkml+xml"/>
  <Override PartName="/ppt/ink/ink142.xml" ContentType="application/inkml+xml"/>
  <Override PartName="/ppt/ink/ink143.xml" ContentType="application/inkml+xml"/>
  <Override PartName="/ppt/notesSlides/notesSlide76.xml" ContentType="application/vnd.openxmlformats-officedocument.presentationml.notesSlide+xml"/>
  <Override PartName="/ppt/ink/ink144.xml" ContentType="application/inkml+xml"/>
  <Override PartName="/ppt/ink/ink145.xml" ContentType="application/inkml+xml"/>
  <Override PartName="/ppt/ink/ink146.xml" ContentType="application/inkml+xml"/>
  <Override PartName="/ppt/notesSlides/notesSlide77.xml" ContentType="application/vnd.openxmlformats-officedocument.presentationml.notesSlide+xml"/>
  <Override PartName="/ppt/ink/ink147.xml" ContentType="application/inkml+xml"/>
  <Override PartName="/ppt/ink/ink148.xml" ContentType="application/inkml+xml"/>
  <Override PartName="/ppt/ink/ink149.xml" ContentType="application/inkml+xml"/>
  <Override PartName="/ppt/notesSlides/notesSlide78.xml" ContentType="application/vnd.openxmlformats-officedocument.presentationml.notesSlide+xml"/>
  <Override PartName="/ppt/ink/ink150.xml" ContentType="application/inkml+xml"/>
  <Override PartName="/ppt/ink/ink151.xml" ContentType="application/inkml+xml"/>
  <Override PartName="/ppt/ink/ink152.xml" ContentType="application/inkml+xml"/>
  <Override PartName="/ppt/notesSlides/notesSlide79.xml" ContentType="application/vnd.openxmlformats-officedocument.presentationml.notesSlide+xml"/>
  <Override PartName="/ppt/ink/ink153.xml" ContentType="application/inkml+xml"/>
  <Override PartName="/ppt/notesSlides/notesSlide80.xml" ContentType="application/vnd.openxmlformats-officedocument.presentationml.notesSlide+xml"/>
  <Override PartName="/ppt/ink/ink154.xml" ContentType="application/inkml+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notesSlides/notesSlide83.xml" ContentType="application/vnd.openxmlformats-officedocument.presentationml.notesSlide+xml"/>
  <Override PartName="/ppt/ink/ink160.xml" ContentType="application/inkml+xml"/>
  <Override PartName="/ppt/notesSlides/notesSlide84.xml" ContentType="application/vnd.openxmlformats-officedocument.presentationml.notesSlide+xml"/>
  <Override PartName="/ppt/ink/ink161.xml" ContentType="application/inkml+xml"/>
  <Override PartName="/ppt/notesSlides/notesSlide85.xml" ContentType="application/vnd.openxmlformats-officedocument.presentationml.notesSlide+xml"/>
  <Override PartName="/ppt/ink/ink162.xml" ContentType="application/inkml+xml"/>
  <Override PartName="/ppt/notesSlides/notesSlide86.xml" ContentType="application/vnd.openxmlformats-officedocument.presentationml.notesSlide+xml"/>
  <Override PartName="/ppt/ink/ink163.xml" ContentType="application/inkml+xml"/>
  <Override PartName="/ppt/notesSlides/notesSlide87.xml" ContentType="application/vnd.openxmlformats-officedocument.presentationml.notesSlide+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notesSlides/notesSlide88.xml" ContentType="application/vnd.openxmlformats-officedocument.presentationml.notesSlide+xml"/>
  <Override PartName="/ppt/ink/ink168.xml" ContentType="application/inkml+xml"/>
  <Override PartName="/ppt/ink/ink169.xml" ContentType="application/inkml+xml"/>
  <Override PartName="/ppt/notesSlides/notesSlide89.xml" ContentType="application/vnd.openxmlformats-officedocument.presentationml.notesSlide+xml"/>
  <Override PartName="/ppt/ink/ink170.xml" ContentType="application/inkml+xml"/>
  <Override PartName="/ppt/notesSlides/notesSlide90.xml" ContentType="application/vnd.openxmlformats-officedocument.presentationml.notesSlide+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notesSlides/notesSlide91.xml" ContentType="application/vnd.openxmlformats-officedocument.presentationml.notesSlide+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notesSlides/notesSlide92.xml" ContentType="application/vnd.openxmlformats-officedocument.presentationml.notesSlide+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notesSlides/notesSlide95.xml" ContentType="application/vnd.openxmlformats-officedocument.presentationml.notesSlide+xml"/>
  <Override PartName="/ppt/ink/ink192.xml" ContentType="application/inkml+xml"/>
  <Override PartName="/ppt/notesSlides/notesSlide96.xml" ContentType="application/vnd.openxmlformats-officedocument.presentationml.notesSlide+xml"/>
  <Override PartName="/ppt/ink/ink193.xml" ContentType="application/inkml+xml"/>
  <Override PartName="/ppt/ink/ink194.xml" ContentType="application/inkml+xml"/>
  <Override PartName="/ppt/notesSlides/notesSlide97.xml" ContentType="application/vnd.openxmlformats-officedocument.presentationml.notesSlide+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notesSlides/notesSlide98.xml" ContentType="application/vnd.openxmlformats-officedocument.presentationml.notesSlide+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notesSlides/notesSlide99.xml" ContentType="application/vnd.openxmlformats-officedocument.presentationml.notesSlide+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notesSlides/notesSlide100.xml" ContentType="application/vnd.openxmlformats-officedocument.presentationml.notesSlide+xml"/>
  <Override PartName="/ppt/ink/ink208.xml" ContentType="application/inkml+xml"/>
  <Override PartName="/ppt/notesSlides/notesSlide101.xml" ContentType="application/vnd.openxmlformats-officedocument.presentationml.notesSlide+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notesSlides/notesSlide102.xml" ContentType="application/vnd.openxmlformats-officedocument.presentationml.notesSlide+xml"/>
  <Override PartName="/ppt/ink/ink214.xml" ContentType="application/inkml+xml"/>
  <Override PartName="/ppt/ink/ink215.xml" ContentType="application/inkml+xml"/>
  <Override PartName="/ppt/ink/ink216.xml" ContentType="application/inkml+xml"/>
  <Override PartName="/ppt/notesSlides/notesSlide103.xml" ContentType="application/vnd.openxmlformats-officedocument.presentationml.notesSlide+xml"/>
  <Override PartName="/ppt/ink/ink217.xml" ContentType="application/inkml+xml"/>
  <Override PartName="/ppt/ink/ink218.xml" ContentType="application/inkml+xml"/>
  <Override PartName="/ppt/notesSlides/notesSlide104.xml" ContentType="application/vnd.openxmlformats-officedocument.presentationml.notesSlide+xml"/>
  <Override PartName="/ppt/ink/ink219.xml" ContentType="application/inkml+xml"/>
  <Override PartName="/ppt/ink/ink220.xml" ContentType="application/inkml+xml"/>
  <Override PartName="/ppt/ink/ink221.xml" ContentType="application/inkml+xml"/>
  <Override PartName="/ppt/notesSlides/notesSlide105.xml" ContentType="application/vnd.openxmlformats-officedocument.presentationml.notesSlide+xml"/>
  <Override PartName="/ppt/ink/ink222.xml" ContentType="application/inkml+xml"/>
  <Override PartName="/ppt/ink/ink223.xml" ContentType="application/inkml+xml"/>
  <Override PartName="/ppt/notesSlides/notesSlide106.xml" ContentType="application/vnd.openxmlformats-officedocument.presentationml.notesSlide+xml"/>
  <Override PartName="/ppt/ink/ink224.xml" ContentType="application/inkml+xml"/>
  <Override PartName="/ppt/ink/ink225.xml" ContentType="application/inkml+xml"/>
  <Override PartName="/ppt/ink/ink226.xml" ContentType="application/inkml+xml"/>
  <Override PartName="/ppt/notesSlides/notesSlide107.xml" ContentType="application/vnd.openxmlformats-officedocument.presentationml.notesSlide+xml"/>
  <Override PartName="/ppt/ink/ink227.xml" ContentType="application/inkml+xml"/>
  <Override PartName="/ppt/ink/ink228.xml" ContentType="application/inkml+xml"/>
  <Override PartName="/ppt/notesSlides/notesSlide108.xml" ContentType="application/vnd.openxmlformats-officedocument.presentationml.notesSlide+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ink/ink233.xml" ContentType="application/inkml+xml"/>
  <Override PartName="/ppt/ink/ink234.xml" ContentType="application/inkml+xml"/>
  <Override PartName="/ppt/notesSlides/notesSlide113.xml" ContentType="application/vnd.openxmlformats-officedocument.presentationml.notesSlide+xml"/>
  <Override PartName="/ppt/ink/ink235.xml" ContentType="application/inkml+xml"/>
  <Override PartName="/ppt/ink/ink236.xml" ContentType="application/inkml+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ink/ink237.xml" ContentType="application/inkml+xml"/>
  <Override PartName="/ppt/notesSlides/notesSlide118.xml" ContentType="application/vnd.openxmlformats-officedocument.presentationml.notesSlide+xml"/>
  <Override PartName="/ppt/ink/ink238.xml" ContentType="application/inkml+xml"/>
  <Override PartName="/ppt/notesSlides/notesSlide119.xml" ContentType="application/vnd.openxmlformats-officedocument.presentationml.notesSlide+xml"/>
  <Override PartName="/ppt/ink/ink239.xml" ContentType="application/inkml+xml"/>
  <Override PartName="/ppt/notesSlides/notesSlide120.xml" ContentType="application/vnd.openxmlformats-officedocument.presentationml.notesSlide+xml"/>
  <Override PartName="/ppt/ink/ink240.xml" ContentType="application/inkml+xml"/>
  <Override PartName="/ppt/notesSlides/notesSlide121.xml" ContentType="application/vnd.openxmlformats-officedocument.presentationml.notesSlide+xml"/>
  <Override PartName="/ppt/ink/ink241.xml" ContentType="application/inkml+xml"/>
  <Override PartName="/ppt/notesSlides/notesSlide122.xml" ContentType="application/vnd.openxmlformats-officedocument.presentationml.notesSlide+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notesSlides/notesSlide123.xml" ContentType="application/vnd.openxmlformats-officedocument.presentationml.notesSlide+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notesSlides/notesSlide124.xml" ContentType="application/vnd.openxmlformats-officedocument.presentationml.notesSlide+xml"/>
  <Override PartName="/ppt/ink/ink250.xml" ContentType="application/inkml+xml"/>
  <Override PartName="/ppt/ink/ink251.xml" ContentType="application/inkml+xml"/>
  <Override PartName="/ppt/notesSlides/notesSlide125.xml" ContentType="application/vnd.openxmlformats-officedocument.presentationml.notesSlide+xml"/>
  <Override PartName="/ppt/ink/ink252.xml" ContentType="application/inkml+xml"/>
  <Override PartName="/ppt/notesSlides/notesSlide126.xml" ContentType="application/vnd.openxmlformats-officedocument.presentationml.notesSlide+xml"/>
  <Override PartName="/ppt/ink/ink253.xml" ContentType="application/inkml+xml"/>
  <Override PartName="/ppt/notesSlides/notesSlide127.xml" ContentType="application/vnd.openxmlformats-officedocument.presentationml.notesSlide+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notesSlides/notesSlide131.xml" ContentType="application/vnd.openxmlformats-officedocument.presentationml.notesSlide+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notesSlides/notesSlide132.xml" ContentType="application/vnd.openxmlformats-officedocument.presentationml.notesSlide+xml"/>
  <Override PartName="/ppt/ink/ink274.xml" ContentType="application/inkml+xml"/>
  <Override PartName="/ppt/notesSlides/notesSlide133.xml" ContentType="application/vnd.openxmlformats-officedocument.presentationml.notesSlide+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notesSlides/notesSlide134.xml" ContentType="application/vnd.openxmlformats-officedocument.presentationml.notesSlide+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notesSlides/notesSlide135.xml" ContentType="application/vnd.openxmlformats-officedocument.presentationml.notesSlide+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notesSlides/notesSlide136.xml" ContentType="application/vnd.openxmlformats-officedocument.presentationml.notesSlide+xml"/>
  <Override PartName="/ppt/ink/ink290.xml" ContentType="application/inkml+xml"/>
  <Override PartName="/ppt/ink/ink291.xml" ContentType="application/inkml+xml"/>
  <Override PartName="/ppt/notesSlides/notesSlide137.xml" ContentType="application/vnd.openxmlformats-officedocument.presentationml.notesSlide+xml"/>
  <Override PartName="/ppt/ink/ink292.xml" ContentType="application/inkml+xml"/>
  <Override PartName="/ppt/ink/ink293.xml" ContentType="application/inkml+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ink/ink294.xml" ContentType="application/inkml+xml"/>
  <Override PartName="/ppt/notesSlides/notesSlide142.xml" ContentType="application/vnd.openxmlformats-officedocument.presentationml.notesSlide+xml"/>
  <Override PartName="/ppt/ink/ink295.xml" ContentType="application/inkml+xml"/>
  <Override PartName="/ppt/ink/ink296.xml" ContentType="application/inkml+xml"/>
  <Override PartName="/ppt/notesSlides/notesSlide143.xml" ContentType="application/vnd.openxmlformats-officedocument.presentationml.notesSlide+xml"/>
  <Override PartName="/ppt/ink/ink297.xml" ContentType="application/inkml+xml"/>
  <Override PartName="/ppt/ink/ink298.xml" ContentType="application/inkml+xml"/>
  <Override PartName="/ppt/ink/ink299.xml" ContentType="application/inkml+xml"/>
  <Override PartName="/ppt/notesSlides/notesSlide144.xml" ContentType="application/vnd.openxmlformats-officedocument.presentationml.notesSlide+xml"/>
  <Override PartName="/ppt/ink/ink300.xml" ContentType="application/inkml+xml"/>
  <Override PartName="/ppt/ink/ink301.xml" ContentType="application/inkml+xml"/>
  <Override PartName="/ppt/notesSlides/notesSlide145.xml" ContentType="application/vnd.openxmlformats-officedocument.presentationml.notesSlide+xml"/>
  <Override PartName="/ppt/ink/ink302.xml" ContentType="application/inkml+xml"/>
  <Override PartName="/ppt/ink/ink303.xml" ContentType="application/inkml+xml"/>
  <Override PartName="/ppt/ink/ink304.xml" ContentType="application/inkml+xml"/>
  <Override PartName="/ppt/notesSlides/notesSlide146.xml" ContentType="application/vnd.openxmlformats-officedocument.presentationml.notesSlide+xml"/>
  <Override PartName="/ppt/ink/ink305.xml" ContentType="application/inkml+xml"/>
  <Override PartName="/ppt/ink/ink306.xml" ContentType="application/inkml+xml"/>
  <Override PartName="/ppt/notesSlides/notesSlide147.xml" ContentType="application/vnd.openxmlformats-officedocument.presentationml.notesSlide+xml"/>
  <Override PartName="/ppt/ink/ink307.xml" ContentType="application/inkml+xml"/>
  <Override PartName="/ppt/ink/ink308.xml" ContentType="application/inkml+xml"/>
  <Override PartName="/ppt/notesSlides/notesSlide148.xml" ContentType="application/vnd.openxmlformats-officedocument.presentationml.notesSlide+xml"/>
  <Override PartName="/ppt/ink/ink309.xml" ContentType="application/inkml+xml"/>
  <Override PartName="/ppt/notesSlides/notesSlide149.xml" ContentType="application/vnd.openxmlformats-officedocument.presentationml.notesSlide+xml"/>
  <Override PartName="/ppt/ink/ink310.xml" ContentType="application/inkml+xml"/>
  <Override PartName="/ppt/ink/ink311.xml" ContentType="application/inkml+xml"/>
  <Override PartName="/ppt/ink/ink312.xml" ContentType="application/inkml+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ink/ink313.xml" ContentType="application/inkml+xml"/>
  <Override PartName="/ppt/ink/ink314.xml" ContentType="application/inkml+xml"/>
  <Override PartName="/ppt/notesSlides/notesSlide152.xml" ContentType="application/vnd.openxmlformats-officedocument.presentationml.notesSlide+xml"/>
  <Override PartName="/ppt/ink/ink315.xml" ContentType="application/inkml+xml"/>
  <Override PartName="/ppt/ink/ink316.xml" ContentType="application/inkml+xml"/>
  <Override PartName="/ppt/ink/ink317.xml" ContentType="application/inkml+xml"/>
  <Override PartName="/ppt/notesSlides/notesSlide153.xml" ContentType="application/vnd.openxmlformats-officedocument.presentationml.notesSlide+xml"/>
  <Override PartName="/ppt/ink/ink318.xml" ContentType="application/inkml+xml"/>
  <Override PartName="/ppt/notesSlides/notesSlide154.xml" ContentType="application/vnd.openxmlformats-officedocument.presentationml.notesSlide+xml"/>
  <Override PartName="/ppt/ink/ink319.xml" ContentType="application/inkml+xml"/>
  <Override PartName="/ppt/ink/ink320.xml" ContentType="application/inkml+xml"/>
  <Override PartName="/ppt/ink/ink321.xml" ContentType="application/inkml+xml"/>
  <Override PartName="/ppt/notesSlides/notesSlide155.xml" ContentType="application/vnd.openxmlformats-officedocument.presentationml.notesSlide+xml"/>
  <Override PartName="/ppt/ink/ink322.xml" ContentType="application/inkml+xml"/>
  <Override PartName="/ppt/ink/ink323.xml" ContentType="application/inkml+xml"/>
  <Override PartName="/ppt/notesSlides/notesSlide156.xml" ContentType="application/vnd.openxmlformats-officedocument.presentationml.notesSlide+xml"/>
  <Override PartName="/ppt/ink/ink324.xml" ContentType="application/inkml+xml"/>
  <Override PartName="/ppt/ink/ink325.xml" ContentType="application/inkml+xml"/>
  <Override PartName="/ppt/ink/ink326.xml" ContentType="application/inkml+xml"/>
  <Override PartName="/ppt/notesSlides/notesSlide157.xml" ContentType="application/vnd.openxmlformats-officedocument.presentationml.notesSlide+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notesSlides/notesSlide158.xml" ContentType="application/vnd.openxmlformats-officedocument.presentationml.notesSlide+xml"/>
  <Override PartName="/ppt/ink/ink331.xml" ContentType="application/inkml+xml"/>
  <Override PartName="/ppt/notesSlides/notesSlide159.xml" ContentType="application/vnd.openxmlformats-officedocument.presentationml.notesSlide+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ink/ink337.xml" ContentType="application/inkml+xml"/>
  <Override PartName="/ppt/ink/ink338.xml" ContentType="application/inkml+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ink/ink339.xml" ContentType="application/inkml+xml"/>
  <Override PartName="/ppt/notesSlides/notesSlide164.xml" ContentType="application/vnd.openxmlformats-officedocument.presentationml.notesSlide+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notesSlides/notesSlide165.xml" ContentType="application/vnd.openxmlformats-officedocument.presentationml.notesSlide+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notesSlides/notesSlide166.xml" ContentType="application/vnd.openxmlformats-officedocument.presentationml.notesSlide+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notesSlides/notesSlide167.xml" ContentType="application/vnd.openxmlformats-officedocument.presentationml.notesSlide+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ink/ink365.xml" ContentType="application/inkml+xml"/>
  <Override PartName="/ppt/notesSlides/notesSlide170.xml" ContentType="application/vnd.openxmlformats-officedocument.presentationml.notesSlide+xml"/>
  <Override PartName="/ppt/ink/ink366.xml" ContentType="application/inkml+xml"/>
  <Override PartName="/ppt/ink/ink367.xml" ContentType="application/inkml+xml"/>
  <Override PartName="/ppt/notesSlides/notesSlide171.xml" ContentType="application/vnd.openxmlformats-officedocument.presentationml.notesSlide+xml"/>
  <Override PartName="/ppt/ink/ink368.xml" ContentType="application/inkml+xml"/>
  <Override PartName="/ppt/notesSlides/notesSlide172.xml" ContentType="application/vnd.openxmlformats-officedocument.presentationml.notesSlide+xml"/>
  <Override PartName="/ppt/ink/ink369.xml" ContentType="application/inkml+xml"/>
  <Override PartName="/ppt/notesSlides/notesSlide173.xml" ContentType="application/vnd.openxmlformats-officedocument.presentationml.notesSlide+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notesSlides/notesSlide174.xml" ContentType="application/vnd.openxmlformats-officedocument.presentationml.notesSlide+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notesSlides/notesSlide175.xml" ContentType="application/vnd.openxmlformats-officedocument.presentationml.notesSlide+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notesSlides/notesSlide176.xml" ContentType="application/vnd.openxmlformats-officedocument.presentationml.notesSlide+xml"/>
  <Override PartName="/ppt/ink/ink392.xml" ContentType="application/inkml+xml"/>
  <Override PartName="/ppt/ink/ink393.xml" ContentType="application/inkml+xml"/>
  <Override PartName="/ppt/ink/ink394.xml" ContentType="application/inkml+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ink/ink395.xml" ContentType="application/inkml+xml"/>
  <Override PartName="/ppt/ink/ink396.xml" ContentType="application/inkml+xml"/>
  <Override PartName="/ppt/notesSlides/notesSlide179.xml" ContentType="application/vnd.openxmlformats-officedocument.presentationml.notesSlide+xml"/>
  <Override PartName="/ppt/ink/ink397.xml" ContentType="application/inkml+xml"/>
  <Override PartName="/ppt/ink/ink398.xml" ContentType="application/inkml+xml"/>
  <Override PartName="/ppt/ink/ink399.xml" ContentType="application/inkml+xml"/>
  <Override PartName="/ppt/notesSlides/notesSlide180.xml" ContentType="application/vnd.openxmlformats-officedocument.presentationml.notesSlide+xml"/>
  <Override PartName="/ppt/ink/ink400.xml" ContentType="application/inkml+xml"/>
  <Override PartName="/ppt/ink/ink401.xml" ContentType="application/inkml+xml"/>
  <Override PartName="/ppt/notesSlides/notesSlide181.xml" ContentType="application/vnd.openxmlformats-officedocument.presentationml.notesSlide+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notesSlides/notesSlide182.xml" ContentType="application/vnd.openxmlformats-officedocument.presentationml.notesSlide+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notesSlides/notesSlide183.xml" ContentType="application/vnd.openxmlformats-officedocument.presentationml.notesSlide+xml"/>
  <Override PartName="/ppt/ink/ink415.xml" ContentType="application/inkml+xml"/>
  <Override PartName="/ppt/ink/ink416.xml" ContentType="application/inkml+xml"/>
  <Override PartName="/ppt/ink/ink417.xml" ContentType="application/inkml+xml"/>
  <Override PartName="/ppt/notesSlides/notesSlide184.xml" ContentType="application/vnd.openxmlformats-officedocument.presentationml.notesSlide+xml"/>
  <Override PartName="/ppt/ink/ink418.xml" ContentType="application/inkml+xml"/>
  <Override PartName="/ppt/ink/ink419.xml" ContentType="application/inkml+xml"/>
  <Override PartName="/ppt/notesSlides/notesSlide185.xml" ContentType="application/vnd.openxmlformats-officedocument.presentationml.notesSlide+xml"/>
  <Override PartName="/ppt/ink/ink420.xml" ContentType="application/inkml+xml"/>
  <Override PartName="/ppt/notesSlides/notesSlide186.xml" ContentType="application/vnd.openxmlformats-officedocument.presentationml.notesSlide+xml"/>
  <Override PartName="/ppt/ink/ink421.xml" ContentType="application/inkml+xml"/>
  <Override PartName="/ppt/notesSlides/notesSlide187.xml" ContentType="application/vnd.openxmlformats-officedocument.presentationml.notesSlide+xml"/>
  <Override PartName="/ppt/ink/ink422.xml" ContentType="application/inkml+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ink/ink431.xml" ContentType="application/inkml+xml"/>
  <Override PartName="/ppt/notesSlides/notesSlide195.xml" ContentType="application/vnd.openxmlformats-officedocument.presentationml.notesSlide+xml"/>
  <Override PartName="/ppt/ink/ink432.xml" ContentType="application/inkml+xml"/>
  <Override PartName="/ppt/ink/ink433.xml" ContentType="application/inkml+xml"/>
  <Override PartName="/ppt/notesSlides/notesSlide196.xml" ContentType="application/vnd.openxmlformats-officedocument.presentationml.notesSlide+xml"/>
  <Override PartName="/ppt/ink/ink434.xml" ContentType="application/inkml+xml"/>
  <Override PartName="/ppt/ink/ink435.xml" ContentType="application/inkml+xml"/>
  <Override PartName="/ppt/notesSlides/notesSlide197.xml" ContentType="application/vnd.openxmlformats-officedocument.presentationml.notesSlide+xml"/>
  <Override PartName="/ppt/ink/ink436.xml" ContentType="application/inkml+xml"/>
  <Override PartName="/ppt/notesSlides/notesSlide198.xml" ContentType="application/vnd.openxmlformats-officedocument.presentationml.notesSlide+xml"/>
  <Override PartName="/ppt/ink/ink437.xml" ContentType="application/inkml+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ink/ink438.xml" ContentType="application/inkml+xml"/>
  <Override PartName="/ppt/notesSlides/notesSlide201.xml" ContentType="application/vnd.openxmlformats-officedocument.presentationml.notesSlide+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1"/>
  </p:notesMasterIdLst>
  <p:sldIdLst>
    <p:sldId id="518" r:id="rId2"/>
    <p:sldId id="763" r:id="rId3"/>
    <p:sldId id="519" r:id="rId4"/>
    <p:sldId id="764" r:id="rId5"/>
    <p:sldId id="702" r:id="rId6"/>
    <p:sldId id="662" r:id="rId7"/>
    <p:sldId id="573" r:id="rId8"/>
    <p:sldId id="783" r:id="rId9"/>
    <p:sldId id="520" r:id="rId10"/>
    <p:sldId id="794" r:id="rId11"/>
    <p:sldId id="600" r:id="rId12"/>
    <p:sldId id="751" r:id="rId13"/>
    <p:sldId id="575" r:id="rId14"/>
    <p:sldId id="576" r:id="rId15"/>
    <p:sldId id="752" r:id="rId16"/>
    <p:sldId id="721" r:id="rId17"/>
    <p:sldId id="722" r:id="rId18"/>
    <p:sldId id="542" r:id="rId19"/>
    <p:sldId id="607" r:id="rId20"/>
    <p:sldId id="633" r:id="rId21"/>
    <p:sldId id="574" r:id="rId22"/>
    <p:sldId id="719" r:id="rId23"/>
    <p:sldId id="599" r:id="rId24"/>
    <p:sldId id="711" r:id="rId25"/>
    <p:sldId id="723" r:id="rId26"/>
    <p:sldId id="709" r:id="rId27"/>
    <p:sldId id="724" r:id="rId28"/>
    <p:sldId id="710" r:id="rId29"/>
    <p:sldId id="720" r:id="rId30"/>
    <p:sldId id="704" r:id="rId31"/>
    <p:sldId id="712" r:id="rId32"/>
    <p:sldId id="632" r:id="rId33"/>
    <p:sldId id="798" r:id="rId34"/>
    <p:sldId id="726" r:id="rId35"/>
    <p:sldId id="540" r:id="rId36"/>
    <p:sldId id="669" r:id="rId37"/>
    <p:sldId id="715" r:id="rId38"/>
    <p:sldId id="559" r:id="rId39"/>
    <p:sldId id="717" r:id="rId40"/>
    <p:sldId id="718" r:id="rId41"/>
    <p:sldId id="635" r:id="rId42"/>
    <p:sldId id="560" r:id="rId43"/>
    <p:sldId id="767" r:id="rId44"/>
    <p:sldId id="522" r:id="rId45"/>
    <p:sldId id="714" r:id="rId46"/>
    <p:sldId id="645" r:id="rId47"/>
    <p:sldId id="517" r:id="rId48"/>
    <p:sldId id="572" r:id="rId49"/>
    <p:sldId id="582" r:id="rId50"/>
    <p:sldId id="768" r:id="rId51"/>
    <p:sldId id="769" r:id="rId52"/>
    <p:sldId id="716" r:id="rId53"/>
    <p:sldId id="657" r:id="rId54"/>
    <p:sldId id="568" r:id="rId55"/>
    <p:sldId id="730" r:id="rId56"/>
    <p:sldId id="790" r:id="rId57"/>
    <p:sldId id="731" r:id="rId58"/>
    <p:sldId id="565" r:id="rId59"/>
    <p:sldId id="650" r:id="rId60"/>
    <p:sldId id="651" r:id="rId61"/>
    <p:sldId id="566" r:id="rId62"/>
    <p:sldId id="640" r:id="rId63"/>
    <p:sldId id="637" r:id="rId64"/>
    <p:sldId id="641" r:id="rId65"/>
    <p:sldId id="642" r:id="rId66"/>
    <p:sldId id="639" r:id="rId67"/>
    <p:sldId id="643" r:id="rId68"/>
    <p:sldId id="644" r:id="rId69"/>
    <p:sldId id="648" r:id="rId70"/>
    <p:sldId id="647" r:id="rId71"/>
    <p:sldId id="649" r:id="rId72"/>
    <p:sldId id="668" r:id="rId73"/>
    <p:sldId id="666" r:id="rId74"/>
    <p:sldId id="667" r:id="rId75"/>
    <p:sldId id="652" r:id="rId76"/>
    <p:sldId id="653" r:id="rId77"/>
    <p:sldId id="753" r:id="rId78"/>
    <p:sldId id="755" r:id="rId79"/>
    <p:sldId id="754" r:id="rId80"/>
    <p:sldId id="756" r:id="rId81"/>
    <p:sldId id="757" r:id="rId82"/>
    <p:sldId id="759" r:id="rId83"/>
    <p:sldId id="655" r:id="rId84"/>
    <p:sldId id="656" r:id="rId85"/>
    <p:sldId id="608" r:id="rId86"/>
    <p:sldId id="744" r:id="rId87"/>
    <p:sldId id="736" r:id="rId88"/>
    <p:sldId id="591" r:id="rId89"/>
    <p:sldId id="745" r:id="rId90"/>
    <p:sldId id="735" r:id="rId91"/>
    <p:sldId id="739" r:id="rId92"/>
    <p:sldId id="580" r:id="rId93"/>
    <p:sldId id="558" r:id="rId94"/>
    <p:sldId id="660" r:id="rId95"/>
    <p:sldId id="796" r:id="rId96"/>
    <p:sldId id="601" r:id="rId97"/>
    <p:sldId id="779" r:id="rId98"/>
    <p:sldId id="594" r:id="rId99"/>
    <p:sldId id="615" r:id="rId100"/>
    <p:sldId id="515" r:id="rId101"/>
    <p:sldId id="708" r:id="rId102"/>
    <p:sldId id="589" r:id="rId103"/>
    <p:sldId id="593" r:id="rId104"/>
    <p:sldId id="579" r:id="rId105"/>
    <p:sldId id="590" r:id="rId106"/>
    <p:sldId id="588" r:id="rId107"/>
    <p:sldId id="592" r:id="rId108"/>
    <p:sldId id="524" r:id="rId109"/>
    <p:sldId id="789" r:id="rId110"/>
    <p:sldId id="584" r:id="rId111"/>
    <p:sldId id="791" r:id="rId112"/>
    <p:sldId id="758" r:id="rId113"/>
    <p:sldId id="629" r:id="rId114"/>
    <p:sldId id="570" r:id="rId115"/>
    <p:sldId id="623" r:id="rId116"/>
    <p:sldId id="658" r:id="rId117"/>
    <p:sldId id="612" r:id="rId118"/>
    <p:sldId id="626" r:id="rId119"/>
    <p:sldId id="541" r:id="rId120"/>
    <p:sldId id="741" r:id="rId121"/>
    <p:sldId id="786" r:id="rId122"/>
    <p:sldId id="787" r:id="rId123"/>
    <p:sldId id="746" r:id="rId124"/>
    <p:sldId id="677" r:id="rId125"/>
    <p:sldId id="606" r:id="rId126"/>
    <p:sldId id="553" r:id="rId127"/>
    <p:sldId id="624" r:id="rId128"/>
    <p:sldId id="627" r:id="rId129"/>
    <p:sldId id="732" r:id="rId130"/>
    <p:sldId id="733" r:id="rId131"/>
    <p:sldId id="748" r:id="rId132"/>
    <p:sldId id="749" r:id="rId133"/>
    <p:sldId id="661" r:id="rId134"/>
    <p:sldId id="654" r:id="rId135"/>
    <p:sldId id="630" r:id="rId136"/>
    <p:sldId id="776" r:id="rId137"/>
    <p:sldId id="781" r:id="rId138"/>
    <p:sldId id="609" r:id="rId139"/>
    <p:sldId id="610" r:id="rId140"/>
    <p:sldId id="782" r:id="rId141"/>
    <p:sldId id="631" r:id="rId142"/>
    <p:sldId id="611" r:id="rId143"/>
    <p:sldId id="663" r:id="rId144"/>
    <p:sldId id="777" r:id="rId145"/>
    <p:sldId id="795" r:id="rId146"/>
    <p:sldId id="778" r:id="rId147"/>
    <p:sldId id="613" r:id="rId148"/>
    <p:sldId id="604" r:id="rId149"/>
    <p:sldId id="587" r:id="rId150"/>
    <p:sldId id="586" r:id="rId151"/>
    <p:sldId id="523" r:id="rId152"/>
    <p:sldId id="679" r:id="rId153"/>
    <p:sldId id="537" r:id="rId154"/>
    <p:sldId id="690" r:id="rId155"/>
    <p:sldId id="673" r:id="rId156"/>
    <p:sldId id="689" r:id="rId157"/>
    <p:sldId id="681" r:id="rId158"/>
    <p:sldId id="683" r:id="rId159"/>
    <p:sldId id="674" r:id="rId160"/>
    <p:sldId id="692" r:id="rId161"/>
    <p:sldId id="691" r:id="rId162"/>
    <p:sldId id="597" r:id="rId163"/>
    <p:sldId id="680" r:id="rId164"/>
    <p:sldId id="547" r:id="rId165"/>
    <p:sldId id="617" r:id="rId166"/>
    <p:sldId id="684" r:id="rId167"/>
    <p:sldId id="595" r:id="rId168"/>
    <p:sldId id="797" r:id="rId169"/>
    <p:sldId id="788" r:id="rId170"/>
    <p:sldId id="685" r:id="rId171"/>
    <p:sldId id="725" r:id="rId172"/>
    <p:sldId id="526" r:id="rId173"/>
    <p:sldId id="596" r:id="rId174"/>
    <p:sldId id="793" r:id="rId175"/>
    <p:sldId id="706" r:id="rId176"/>
    <p:sldId id="562" r:id="rId177"/>
    <p:sldId id="686" r:id="rId178"/>
    <p:sldId id="693" r:id="rId179"/>
    <p:sldId id="694" r:id="rId180"/>
    <p:sldId id="703" r:id="rId181"/>
    <p:sldId id="583" r:id="rId182"/>
    <p:sldId id="549" r:id="rId183"/>
    <p:sldId id="707" r:id="rId184"/>
    <p:sldId id="750" r:id="rId185"/>
    <p:sldId id="770" r:id="rId186"/>
    <p:sldId id="525" r:id="rId187"/>
    <p:sldId id="671" r:id="rId188"/>
    <p:sldId id="729" r:id="rId189"/>
    <p:sldId id="728" r:id="rId190"/>
    <p:sldId id="784" r:id="rId191"/>
    <p:sldId id="605" r:id="rId192"/>
    <p:sldId id="675" r:id="rId193"/>
    <p:sldId id="695" r:id="rId194"/>
    <p:sldId id="701" r:id="rId195"/>
    <p:sldId id="734" r:id="rId196"/>
    <p:sldId id="585" r:id="rId197"/>
    <p:sldId id="616" r:id="rId198"/>
    <p:sldId id="696" r:id="rId199"/>
    <p:sldId id="545" r:id="rId200"/>
    <p:sldId id="785" r:id="rId201"/>
    <p:sldId id="780" r:id="rId202"/>
    <p:sldId id="546" r:id="rId203"/>
    <p:sldId id="792" r:id="rId204"/>
    <p:sldId id="563" r:id="rId205"/>
    <p:sldId id="564" r:id="rId206"/>
    <p:sldId id="628" r:id="rId207"/>
    <p:sldId id="761" r:id="rId208"/>
    <p:sldId id="760" r:id="rId209"/>
    <p:sldId id="698" r:id="rId210"/>
    <p:sldId id="699" r:id="rId211"/>
    <p:sldId id="771" r:id="rId212"/>
    <p:sldId id="602" r:id="rId213"/>
    <p:sldId id="697" r:id="rId214"/>
    <p:sldId id="625" r:id="rId215"/>
    <p:sldId id="775" r:id="rId216"/>
    <p:sldId id="762" r:id="rId217"/>
    <p:sldId id="765" r:id="rId218"/>
    <p:sldId id="766" r:id="rId219"/>
    <p:sldId id="620" r:id="rId220"/>
    <p:sldId id="670" r:id="rId221"/>
    <p:sldId id="621" r:id="rId222"/>
    <p:sldId id="622" r:id="rId223"/>
    <p:sldId id="672" r:id="rId224"/>
    <p:sldId id="727" r:id="rId225"/>
    <p:sldId id="569" r:id="rId226"/>
    <p:sldId id="713" r:id="rId227"/>
    <p:sldId id="772" r:id="rId228"/>
    <p:sldId id="773" r:id="rId229"/>
    <p:sldId id="774" r:id="rId2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7788752-D8CA-46C2-9E45-07133860F7CC}">
          <p14:sldIdLst>
            <p14:sldId id="518"/>
            <p14:sldId id="763"/>
            <p14:sldId id="519"/>
            <p14:sldId id="764"/>
            <p14:sldId id="702"/>
            <p14:sldId id="662"/>
            <p14:sldId id="573"/>
            <p14:sldId id="783"/>
            <p14:sldId id="520"/>
            <p14:sldId id="794"/>
            <p14:sldId id="600"/>
            <p14:sldId id="751"/>
            <p14:sldId id="575"/>
            <p14:sldId id="576"/>
            <p14:sldId id="752"/>
            <p14:sldId id="721"/>
            <p14:sldId id="722"/>
            <p14:sldId id="542"/>
            <p14:sldId id="607"/>
            <p14:sldId id="633"/>
            <p14:sldId id="574"/>
            <p14:sldId id="719"/>
            <p14:sldId id="599"/>
            <p14:sldId id="711"/>
            <p14:sldId id="723"/>
            <p14:sldId id="709"/>
            <p14:sldId id="724"/>
            <p14:sldId id="710"/>
            <p14:sldId id="720"/>
            <p14:sldId id="704"/>
            <p14:sldId id="712"/>
            <p14:sldId id="632"/>
            <p14:sldId id="798"/>
            <p14:sldId id="726"/>
            <p14:sldId id="540"/>
            <p14:sldId id="669"/>
            <p14:sldId id="715"/>
            <p14:sldId id="559"/>
            <p14:sldId id="717"/>
            <p14:sldId id="718"/>
            <p14:sldId id="635"/>
            <p14:sldId id="560"/>
            <p14:sldId id="767"/>
            <p14:sldId id="522"/>
            <p14:sldId id="714"/>
            <p14:sldId id="645"/>
            <p14:sldId id="517"/>
            <p14:sldId id="572"/>
            <p14:sldId id="582"/>
            <p14:sldId id="768"/>
            <p14:sldId id="769"/>
            <p14:sldId id="716"/>
            <p14:sldId id="657"/>
            <p14:sldId id="568"/>
            <p14:sldId id="730"/>
            <p14:sldId id="790"/>
            <p14:sldId id="731"/>
            <p14:sldId id="565"/>
            <p14:sldId id="650"/>
            <p14:sldId id="651"/>
            <p14:sldId id="566"/>
            <p14:sldId id="640"/>
            <p14:sldId id="637"/>
            <p14:sldId id="641"/>
            <p14:sldId id="642"/>
            <p14:sldId id="639"/>
            <p14:sldId id="643"/>
            <p14:sldId id="644"/>
            <p14:sldId id="648"/>
            <p14:sldId id="647"/>
            <p14:sldId id="649"/>
            <p14:sldId id="668"/>
            <p14:sldId id="666"/>
            <p14:sldId id="667"/>
            <p14:sldId id="652"/>
            <p14:sldId id="653"/>
            <p14:sldId id="753"/>
            <p14:sldId id="755"/>
            <p14:sldId id="754"/>
            <p14:sldId id="756"/>
            <p14:sldId id="757"/>
            <p14:sldId id="759"/>
            <p14:sldId id="655"/>
            <p14:sldId id="656"/>
            <p14:sldId id="608"/>
            <p14:sldId id="744"/>
            <p14:sldId id="736"/>
            <p14:sldId id="591"/>
            <p14:sldId id="745"/>
            <p14:sldId id="735"/>
            <p14:sldId id="739"/>
            <p14:sldId id="580"/>
            <p14:sldId id="558"/>
            <p14:sldId id="660"/>
            <p14:sldId id="796"/>
            <p14:sldId id="601"/>
            <p14:sldId id="779"/>
            <p14:sldId id="594"/>
            <p14:sldId id="615"/>
            <p14:sldId id="515"/>
            <p14:sldId id="708"/>
            <p14:sldId id="589"/>
            <p14:sldId id="593"/>
            <p14:sldId id="579"/>
            <p14:sldId id="590"/>
            <p14:sldId id="588"/>
            <p14:sldId id="592"/>
            <p14:sldId id="524"/>
            <p14:sldId id="789"/>
            <p14:sldId id="584"/>
            <p14:sldId id="791"/>
            <p14:sldId id="758"/>
            <p14:sldId id="629"/>
            <p14:sldId id="570"/>
            <p14:sldId id="623"/>
            <p14:sldId id="658"/>
            <p14:sldId id="612"/>
            <p14:sldId id="626"/>
            <p14:sldId id="541"/>
            <p14:sldId id="741"/>
            <p14:sldId id="786"/>
            <p14:sldId id="787"/>
            <p14:sldId id="746"/>
            <p14:sldId id="677"/>
            <p14:sldId id="606"/>
            <p14:sldId id="553"/>
            <p14:sldId id="624"/>
            <p14:sldId id="627"/>
            <p14:sldId id="732"/>
            <p14:sldId id="733"/>
            <p14:sldId id="748"/>
            <p14:sldId id="749"/>
            <p14:sldId id="661"/>
            <p14:sldId id="654"/>
            <p14:sldId id="630"/>
            <p14:sldId id="776"/>
            <p14:sldId id="781"/>
            <p14:sldId id="609"/>
            <p14:sldId id="610"/>
            <p14:sldId id="782"/>
            <p14:sldId id="631"/>
            <p14:sldId id="611"/>
            <p14:sldId id="663"/>
            <p14:sldId id="777"/>
            <p14:sldId id="795"/>
            <p14:sldId id="778"/>
            <p14:sldId id="613"/>
            <p14:sldId id="604"/>
            <p14:sldId id="587"/>
            <p14:sldId id="586"/>
            <p14:sldId id="523"/>
            <p14:sldId id="679"/>
            <p14:sldId id="537"/>
            <p14:sldId id="690"/>
            <p14:sldId id="673"/>
            <p14:sldId id="689"/>
            <p14:sldId id="681"/>
            <p14:sldId id="683"/>
            <p14:sldId id="674"/>
            <p14:sldId id="692"/>
            <p14:sldId id="691"/>
            <p14:sldId id="597"/>
            <p14:sldId id="680"/>
            <p14:sldId id="547"/>
            <p14:sldId id="617"/>
            <p14:sldId id="684"/>
            <p14:sldId id="595"/>
            <p14:sldId id="797"/>
            <p14:sldId id="788"/>
            <p14:sldId id="685"/>
            <p14:sldId id="725"/>
            <p14:sldId id="526"/>
            <p14:sldId id="596"/>
            <p14:sldId id="793"/>
            <p14:sldId id="706"/>
            <p14:sldId id="562"/>
            <p14:sldId id="686"/>
            <p14:sldId id="693"/>
            <p14:sldId id="694"/>
            <p14:sldId id="703"/>
            <p14:sldId id="583"/>
            <p14:sldId id="549"/>
            <p14:sldId id="707"/>
            <p14:sldId id="750"/>
            <p14:sldId id="770"/>
            <p14:sldId id="525"/>
            <p14:sldId id="671"/>
            <p14:sldId id="729"/>
            <p14:sldId id="728"/>
            <p14:sldId id="784"/>
            <p14:sldId id="605"/>
            <p14:sldId id="675"/>
            <p14:sldId id="695"/>
            <p14:sldId id="701"/>
            <p14:sldId id="734"/>
            <p14:sldId id="585"/>
            <p14:sldId id="616"/>
            <p14:sldId id="696"/>
            <p14:sldId id="545"/>
            <p14:sldId id="785"/>
            <p14:sldId id="780"/>
            <p14:sldId id="546"/>
            <p14:sldId id="792"/>
            <p14:sldId id="563"/>
            <p14:sldId id="564"/>
            <p14:sldId id="628"/>
            <p14:sldId id="761"/>
            <p14:sldId id="760"/>
            <p14:sldId id="698"/>
            <p14:sldId id="699"/>
            <p14:sldId id="771"/>
            <p14:sldId id="602"/>
            <p14:sldId id="697"/>
            <p14:sldId id="625"/>
            <p14:sldId id="775"/>
            <p14:sldId id="762"/>
            <p14:sldId id="765"/>
            <p14:sldId id="766"/>
            <p14:sldId id="620"/>
            <p14:sldId id="670"/>
            <p14:sldId id="621"/>
            <p14:sldId id="622"/>
            <p14:sldId id="672"/>
            <p14:sldId id="727"/>
            <p14:sldId id="569"/>
            <p14:sldId id="713"/>
            <p14:sldId id="772"/>
            <p14:sldId id="773"/>
            <p14:sldId id="77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Douglas" initials="AD" lastIdx="3" clrIdx="0">
    <p:extLst>
      <p:ext uri="{19B8F6BF-5375-455C-9EA6-DF929625EA0E}">
        <p15:presenceInfo xmlns:p15="http://schemas.microsoft.com/office/powerpoint/2012/main" userId="f00e315d48384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CEDBFE"/>
    <a:srgbClr val="FFCCCC"/>
    <a:srgbClr val="99FF99"/>
    <a:srgbClr val="CCECFF"/>
    <a:srgbClr val="FF9966"/>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1" autoAdjust="0"/>
    <p:restoredTop sz="94660"/>
  </p:normalViewPr>
  <p:slideViewPr>
    <p:cSldViewPr snapToGrid="0">
      <p:cViewPr varScale="1">
        <p:scale>
          <a:sx n="79" d="100"/>
          <a:sy n="79" d="100"/>
        </p:scale>
        <p:origin x="499"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tableStyles" Target="tableStyles.xml"/><Relationship Id="rId26" Type="http://schemas.openxmlformats.org/officeDocument/2006/relationships/slide" Target="slides/slide25.xml"/><Relationship Id="rId231" Type="http://schemas.openxmlformats.org/officeDocument/2006/relationships/notesMaster" Target="notesMasters/notesMaster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commentAuthors" Target="commentAuthor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presProps" Target="pres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theme" Target="theme/theme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7:35:52.367"/>
    </inkml:context>
    <inkml:brush xml:id="br0">
      <inkml:brushProperty name="width" value="0.05" units="cm"/>
      <inkml:brushProperty name="height" value="0.05" units="cm"/>
      <inkml:brushProperty name="color" value="#E71224"/>
    </inkml:brush>
  </inkml:definitions>
  <inkml:trace contextRef="#ctx0" brushRef="#br0">0 29 24575,'30'-1'0,"0"-2"0,29-6 0,44-5 0,151 12 0,-133 3 0,-101 1 43,-1 0-1,39 9 1,-37-6-541,0-1 1,27 1-1,-25-4-6328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7:44:17.097"/>
    </inkml:context>
    <inkml:brush xml:id="br0">
      <inkml:brushProperty name="width" value="0.05" units="cm"/>
      <inkml:brushProperty name="height" value="0.05" units="cm"/>
      <inkml:brushProperty name="color" value="#E71224"/>
    </inkml:brush>
  </inkml:definitions>
  <inkml:trace contextRef="#ctx0" brushRef="#br0">0 215 24575,'1590'0'0,"-1545"2"0,51 8 0,16 2 0,-84-10 0,60 2 0,122-8 0,-199 2 0,0 0 0,0-1 0,0 0 0,-1-1 0,1 0 0,13-9 0,0 2 0,-23 10 0,-1 1 0,1 0 0,-1 0 0,1 0 0,0-1 0,-1 1 0,1 0 0,-1 0 0,1-1 0,0 1 0,-1-1 0,1 1 0,-1 0 0,1-1 0,-1 1 0,0-1 0,1 1 0,-1-1 0,1 1 0,-1-1 0,0 0 0,0 1 0,1-1 0,-1 1 0,0-1 0,0 0 0,0 1 0,1-2 0,-2 2 0,1-1 0,-1 0 0,1 0 0,-1 0 0,1 1 0,-1-1 0,0 0 0,1 1 0,-1-1 0,0 1 0,0-1 0,1 0 0,-1 1 0,0 0 0,0-1 0,-1 0 0,-45-13 0,44 13 0,-51-8 0,-1 2 0,-63-1 0,34 4 0,62 0 0,0 0 0,1-1 0,-1-2 0,1 0 0,0-1 0,1-1 0,-32-19 0,25 14 0,0 0 0,-49-16 0,72 30 0,6 2 0,13 6 0,27 10 0,187 64 0,-183-70 0,51 8 0,6 1 0,-60-12 0,-28-7 0,1 1 0,25 10 0,-40-13 0,0 0 0,-1 0 0,1 0 0,0 0 0,-1 1 0,1-1 0,0 0 0,-1 1 0,1-1 0,-1 1 0,1-1 0,-1 0 0,1 1 0,-1-1 0,1 1 0,-1-1 0,1 1 0,-1 0 0,0-1 0,1 1 0,-1-1 0,1 2 0,-1-1 0,0-1 0,-1 1 0,1-1 0,0 1 0,0 0 0,-1-1 0,1 1 0,0-1 0,-1 1 0,1-1 0,-1 1 0,1-1 0,0 0 0,-1 1 0,1-1 0,-1 0 0,1 1 0,-1-1 0,1 0 0,-2 1 0,-41 15 0,29-12 0,-70 33 0,-97 59 0,157-83 0,-1 4 0,1 0 0,0 1 0,2 1 0,0 1 0,1 2 0,-21 26 0,25-28 0,-16 7 0,18-17-1365,2 0-5461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7:12:27.220"/>
    </inkml:context>
    <inkml:brush xml:id="br0">
      <inkml:brushProperty name="width" value="0.05" units="cm"/>
      <inkml:brushProperty name="height" value="0.05" units="cm"/>
      <inkml:brushProperty name="color" value="#004F8B"/>
    </inkml:brush>
  </inkml:definitions>
  <inkml:trace contextRef="#ctx0" brushRef="#br0">1 325 24575,'23'-1'0,"0"-2"0,44-10 0,7-1 0,421-43 0,-147 18 0,-294 36 0,0 2 0,105 13 0,12 0 0,175-13 0,-294-4 0,-50 5 0,-1 0 0,1-1 0,0 1 0,0 0 0,0-1 0,-1 0 0,1 1 0,0-1 0,0 0 0,-1 0 0,1 1 0,-1-1 0,1-1 0,0 1 0,-1 0 0,0 0 0,1-1 0,-1 1 0,0 0 0,0-1 0,0 1 0,0-1 0,0 0 0,1-2 0,-2 3 0,0-1 0,-1 1 0,1 0 0,-1-1 0,1 1 0,-1 0 0,1-1 0,-1 1 0,0 0 0,0 0 0,1 0 0,-1-1 0,0 1 0,0 0 0,0 0 0,-1 0 0,-1-1 0,-25-18 0,24 17 0,-18-11 0,-1 1 0,0 1 0,-43-15 0,-79-17 0,109 34 0,6 4 0,0 1 0,-1 1 0,1 2 0,-36 1 0,-7 0 0,144 9 0,-1 2 0,76 23 0,-11-3 0,-117-25 0,1 1 0,-1 1 0,0 0 0,19 11 0,-15-7 0,37 14 0,-57-25 0,-1 0 0,1 1 0,-1-1 0,1 1 0,-1-1 0,1 1 0,-1 0 0,0-1 0,1 1 0,-1 0 0,0 0 0,0 0 0,1 0 0,-1 0 0,0 0 0,0 0 0,0 1 0,0-1 0,-1 0 0,2 3 0,-1-3 0,-1 0 0,0 0 0,0 1 0,0-1 0,-1 0 0,1 0 0,0 1 0,0-1 0,-1 0 0,1 0 0,0 1 0,-1-1 0,1 0 0,-1 0 0,0 0 0,1 0 0,-1 0 0,0 0 0,-1 1 0,-5 5 0,0 0 0,-1 0 0,1-1 0,-18 10 0,-26 14 0,0 3 0,3 2 0,-83 76 0,99-80 0,-1-1 0,-1-1 0,-50 30 0,76-53-108,1 0 0,0 0 0,0 0 0,-8 11 0,10-11-717,-7 6-6001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16:47:05.491"/>
    </inkml:context>
    <inkml:brush xml:id="br0">
      <inkml:brushProperty name="width" value="0.05" units="cm"/>
      <inkml:brushProperty name="height" value="0.05" units="cm"/>
      <inkml:brushProperty name="color" value="#E71224"/>
    </inkml:brush>
  </inkml:definitions>
  <inkml:trace contextRef="#ctx0" brushRef="#br0">0 393 24575,'67'0'0,"362"10"0,33 39 0,-24-2 0,-2-41 0,-249-8 0,28 2 0,-255 0 0,-1-1 0,1-3 0,0 0 0,1-3 0,0-2 0,0-1 0,0-1 0,-61-29 0,23 5 0,18 9 0,1-3 0,-92-60 0,14-5 0,126 85 0,0 0 0,0-1 0,-15-21 0,22 29 0,1-1 0,0 0 0,0 0 0,0 0 0,1 0 0,-1 0 0,1 0 0,0-1 0,-1 1 0,1 0 0,1-1 0,-1 1 0,0-1 0,1 1 0,0-1 0,0 1 0,0-1 0,0 1 0,1-6 0,0 8 0,0 0 0,-1 0 0,1 0 0,0 0 0,-1 0 0,1 0 0,0 1 0,0-1 0,0 0 0,0 0 0,0 1 0,0-1 0,0 0 0,0 1 0,0-1 0,0 1 0,0 0 0,1-1 0,-1 1 0,0 0 0,0 0 0,0-1 0,1 1 0,-1 0 0,0 0 0,2 1 0,32 4 0,2 8 0,0 2 0,0 2 0,-2 1 0,42 28 0,45 44 0,-86-61 0,57 36 0,198 89 0,-236-133 0,-46-19 0,-1 1 0,1 0 0,0 0 0,-1 1 0,0 0 0,0 0 0,0 1 0,-1 0 0,15 12 0,-22-17 0,0 1 0,1-1 0,-1 1 0,0-1 0,0 1 0,1 0 0,-1-1 0,0 1 0,0 0 0,0-1 0,0 1 0,0-1 0,0 1 0,0 0 0,0-1 0,0 1 0,0 0 0,0-1 0,0 1 0,0 0 0,-1-1 0,1 1 0,0-1 0,0 1 0,-1 0 0,1-1 0,0 1 0,-1-1 0,1 1 0,-1-1 0,1 1 0,-1-1 0,1 0 0,0 1 0,-1-1 0,0 1 0,1-1 0,-1 0 0,1 1 0,-1-1 0,1 0 0,-1 0 0,0 1 0,-36 14 0,25-11 0,-62 25 0,-2-2 0,-1-4 0,-146 23 0,149-31 0,1 3 0,-85 34 0,126-41 0,8-1-507,-42 23 0,62-31 156,-19 10-6475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17:11:29.411"/>
    </inkml:context>
    <inkml:brush xml:id="br0">
      <inkml:brushProperty name="width" value="0.05" units="cm"/>
      <inkml:brushProperty name="height" value="0.05" units="cm"/>
      <inkml:brushProperty name="color" value="#E71224"/>
    </inkml:brush>
  </inkml:definitions>
  <inkml:trace contextRef="#ctx0" brushRef="#br0">0 607 24575,'259'1'0,"291"-3"0,-309-10 0,-196 7 0,-1-2 0,0-2 0,58-20 0,-85 22 0,1-1 0,-1-1 0,-1 0 0,26-19 0,56-54 0,-44 36 0,2 1 0,3 3 0,1 2 0,2 3 0,2 3 0,69-27 0,-77 40-273,1 2 0,0 2 0,2 3 0,64-7 0,-83 18-6553</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19:00:52.296"/>
    </inkml:context>
    <inkml:brush xml:id="br0">
      <inkml:brushProperty name="width" value="0.05" units="cm"/>
      <inkml:brushProperty name="height" value="0.05" units="cm"/>
      <inkml:brushProperty name="color" value="#E71224"/>
    </inkml:brush>
  </inkml:definitions>
  <inkml:trace contextRef="#ctx0" brushRef="#br0">386 0 24575,'13'158'0,"-1"-28"0,-8 541 0,-6-375 0,2-292 0,1 3 0,-1-1 0,-1 1 0,1-1 0,-1 1 0,-3 9 0,4-16 0,-1 0 0,1 1 0,-1-1 0,0 1 0,1-1 0,-1 0 0,0 1 0,1-1 0,-1 0 0,0 0 0,1 1 0,-1-1 0,0 0 0,0 0 0,1 0 0,-1 0 0,0 0 0,0 0 0,1 0 0,-1 0 0,0-1 0,0 1 0,1 0 0,-1 0 0,0 0 0,1-1 0,-1 1 0,0 0 0,1-1 0,-1 1 0,0-1 0,1 1 0,-1-1 0,1 1 0,-1-1 0,0 0 0,-25-19 0,-81-96 0,38 44 0,52 52 0,0 2 0,-1 0 0,-28-21 0,15 12 0,25 21 0,1 1 0,-1 0 0,0 0 0,-1 1 0,1-1 0,-9-3 0,20 12 0,0 0 0,-1 0 0,1 1 0,-1 0 0,0-1 0,0 1 0,-1 1 0,0-1 0,0 0 0,5 12 0,4 5 0,1-2 0,0 0 0,33 36 0,-38-48 0,0 0 0,1 0 0,0 0 0,0-1 0,1-1 0,0 0 0,0 0 0,13 5 0,-13-7 0,1 1 0,-1 1 0,0 0 0,10 8 0,19 12 0,-37-25 0,0 0 0,-1-1 0,1 1 0,0-1 0,0 1 0,0-1 0,0 1 0,0-1 0,0 0 0,0 0 0,0 0 0,0 0 0,0 0 0,0-1 0,-1 1 0,1 0 0,0-1 0,0 0 0,0 1 0,0-1 0,-1 0 0,1 0 0,0 0 0,0 0 0,-1 0 0,1 0 0,-1-1 0,1 1 0,-1 0 0,0-1 0,0 1 0,2-3 0,5-7 0,-1 0 0,0 0 0,10-23 0,-7 14 0,-4 10 0,1 0 0,0 0 0,0 0 0,1 1 0,0 0 0,0 1 0,1-1 0,0 2 0,1-1 0,13-7 0,-15 9 0,0-1 0,-1-1 0,0 0 0,0 0 0,12-17 0,10-14 0,-17 24-1365,-2 2-5461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18:52:46.095"/>
    </inkml:context>
    <inkml:brush xml:id="br0">
      <inkml:brushProperty name="width" value="0.05" units="cm"/>
      <inkml:brushProperty name="height" value="0.05" units="cm"/>
      <inkml:brushProperty name="color" value="#E71224"/>
    </inkml:brush>
  </inkml:definitions>
  <inkml:trace contextRef="#ctx0" brushRef="#br0">386 0 24575,'13'158'0,"-1"-28"0,-8 541 0,-6-375 0,2-292 0,1 3 0,-1-1 0,-1 1 0,1-1 0,-1 1 0,-3 9 0,4-16 0,-1 0 0,1 1 0,-1-1 0,0 1 0,1-1 0,-1 0 0,0 1 0,1-1 0,-1 0 0,0 0 0,1 1 0,-1-1 0,0 0 0,0 0 0,1 0 0,-1 0 0,0 0 0,0 0 0,1 0 0,-1 0 0,0-1 0,0 1 0,1 0 0,-1 0 0,0 0 0,1-1 0,-1 1 0,0 0 0,1-1 0,-1 1 0,0-1 0,1 1 0,-1-1 0,1 1 0,-1-1 0,0 0 0,-25-19 0,-81-96 0,38 44 0,52 52 0,0 2 0,-1 0 0,-28-21 0,15 12 0,25 21 0,1 1 0,-1 0 0,0 0 0,-1 1 0,1-1 0,-9-3 0,20 12 0,0 0 0,-1 0 0,1 1 0,-1 0 0,0-1 0,0 1 0,-1 1 0,0-1 0,0 0 0,5 12 0,4 5 0,1-2 0,0 0 0,33 36 0,-38-48 0,0 0 0,1 0 0,0 0 0,0-1 0,1-1 0,0 0 0,0 0 0,13 5 0,-13-7 0,1 1 0,-1 1 0,0 0 0,10 8 0,19 12 0,-37-25 0,0 0 0,-1-1 0,1 1 0,0-1 0,0 1 0,0-1 0,0 1 0,0-1 0,0 0 0,0 0 0,0 0 0,0 0 0,0 0 0,0-1 0,-1 1 0,1 0 0,0-1 0,0 0 0,0 1 0,0-1 0,-1 0 0,1 0 0,0 0 0,0 0 0,-1 0 0,1 0 0,-1-1 0,1 1 0,-1 0 0,0-1 0,0 1 0,2-3 0,5-7 0,-1 0 0,0 0 0,10-23 0,-7 14 0,-4 10 0,1 0 0,0 0 0,0 0 0,1 1 0,0 0 0,0 1 0,1-1 0,0 2 0,1-1 0,13-7 0,-15 9 0,0-1 0,-1-1 0,0 0 0,0 0 0,12-17 0,10-14 0,-17 24-1365,-2 2-5461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2T17:26:09.289"/>
    </inkml:context>
    <inkml:brush xml:id="br0">
      <inkml:brushProperty name="width" value="0.05" units="cm"/>
      <inkml:brushProperty name="height" value="0.05" units="cm"/>
      <inkml:brushProperty name="color" value="#E71224"/>
    </inkml:brush>
  </inkml:definitions>
  <inkml:trace contextRef="#ctx0" brushRef="#br0">0 3 24575,'36'1'0,"-1"3"0,1 1 0,35 10 0,33 5 0,-24-8 0,-43-5 0,0-1 0,1-2 0,0-2 0,-1-1 0,61-7 0,31-10 0,17-3 0,-85 12 0,0 2 0,114 5 0,-68 2 0,-49-3 0,-33 0 0,1 0 0,-1 2 0,0 1 0,49 9 0,-51-6-273,0 0 0,1-2 0,0 0 0,26-2 0,-27-1-6553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2T17:36:38.118"/>
    </inkml:context>
    <inkml:brush xml:id="br0">
      <inkml:brushProperty name="width" value="0.05" units="cm"/>
      <inkml:brushProperty name="height" value="0.05" units="cm"/>
      <inkml:brushProperty name="color" value="#E71224"/>
    </inkml:brush>
  </inkml:definitions>
  <inkml:trace contextRef="#ctx0" brushRef="#br0">0 3 24575,'35'1'0,"-1"3"0,1 1 0,33 10 0,33 5 0,-24-8 0,-41-5 0,0-1 0,1-2 0,-1-2 0,0-1 0,59-7 0,30-10 0,16-3 0,-82 12 0,0 2 0,110 5 0,-65 2 0,-48-3 0,-32 0 0,1 0 0,0 2 0,-1 1 0,47 9 0,-48-6-273,-1 0 0,1-2 0,0 0 0,26-2 0,-27-1-6553</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6:30:16.635"/>
    </inkml:context>
    <inkml:brush xml:id="br0">
      <inkml:brushProperty name="width" value="0.05" units="cm"/>
      <inkml:brushProperty name="height" value="0.05" units="cm"/>
      <inkml:brushProperty name="color" value="#E71224"/>
    </inkml:brush>
  </inkml:definitions>
  <inkml:trace contextRef="#ctx0" brushRef="#br0">0 3 24575,'36'1'0,"-1"3"0,1 1 0,35 10 0,33 5 0,-24-8 0,-43-5 0,0-1 0,1-2 0,0-2 0,-1-1 0,61-7 0,31-10 0,17-3 0,-85 12 0,0 2 0,114 5 0,-68 2 0,-49-3 0,-33 0 0,1 0 0,-1 2 0,0 1 0,49 9 0,-51-6-273,0 0 0,1-2 0,0 0 0,26-2 0,-27-1-6553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4T15:12:28.79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2:54:08.284"/>
    </inkml:context>
    <inkml:brush xml:id="br0">
      <inkml:brushProperty name="width" value="0.035" units="cm"/>
      <inkml:brushProperty name="height" value="0.035" units="cm"/>
      <inkml:brushProperty name="color" value="#E71224"/>
    </inkml:brush>
  </inkml:definitions>
  <inkml:trace contextRef="#ctx0" brushRef="#br0">0 1 24575,'15'0'0,"3"0"0,0 0 0,0 1 0,21 5 0,-34-5 0,1 0 0,-1 1 0,0-1 0,0 1 0,0 1 0,0-1 0,-1 1 0,1-1 0,-1 2 0,1-1 0,-1 0 0,0 1 0,0-1 0,-1 1 0,5 7 0,1 2 0,-1 1 0,-1 1 0,-1-1 0,0 1 0,-1 0 0,0 1 0,-1-1 0,-1 1 0,-1 0 0,0-1 0,0 23 0,-3 7 0,-1 0 0,-16 79 0,9-84 0,-25 63 0,20-63 0,-13 55 0,25-81 0,-1 0 0,2 0 0,0 0 0,1 0 0,0 0 0,1 0 0,5 28 0,-2-26 0,0 1 0,2-1 0,-1 0 0,2-1 0,9 17 0,-13-27 0,0 0 0,0-1 0,0 1 0,1-1 0,-1 0 0,1 0 0,0-1 0,0 1 0,0-1 0,1 1 0,-1-2 0,1 1 0,0 0 0,0-1 0,0 0 0,0 0 0,0 0 0,0-1 0,9 2 0,30-3 0,15 0 0,-56 0 0,0 1 0,-1-1 0,1 0 0,-1 1 0,1 0 0,0 0 0,-1-1 0,0 2 0,1-1 0,-1 0 0,1 0 0,-1 1 0,0-1 0,0 1 0,0 0 0,3 2 0,-4-3 0,-1 1 0,1-1 0,0 0 0,-1 0 0,1 0 0,-1 1 0,1-1 0,-1 0 0,0 1 0,0-1 0,1 0 0,-1 1 0,0-1 0,0 0 0,0 1 0,0-1 0,-1 0 0,1 1 0,0-1 0,-1 2 0,-1 1 0,1 0 0,-1-1 0,0 1 0,0-1 0,0 0 0,-1 0 0,-2 4 0,-6 3 0,1 0 0,-23 16 0,22-18 0,0 1 0,1 0 0,0 1 0,1 0 0,0 0 0,0 1 0,1 0 0,1 1 0,0-1 0,0 2 0,1-1 0,-7 23 0,7-15 0,1 1 0,1-1 0,1 1 0,1 0 0,1 0 0,0 0 0,5 35 0,10 12 0,-9-52 0,-1 0 0,2 26 0,-3 40 0,-1-38 0,10 74 0,4-50 0,-9-41 0,-1 0 0,3 43 0,9 65 0,-11-91 0,23 110 0,-20-95 0,-6-42 0,-1 1 0,0-1 0,-1 1 0,-2 24 0,0-36 0,-1 0 0,0 0 0,0 0 0,-1-1 0,0 1 0,0 0 0,0-1 0,-1 1 0,1-1 0,-1 0 0,-1 0 0,1 0 0,-1-1 0,1 1 0,-2-1 0,1 1 0,-6 4 0,-4 1-195,0 1 0,0-2 0,-1 0 0,0-1 0,-1 0 0,-17 6 0,7-7-6631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4T15:12:28.79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4T15:12:28.79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29T22:45:17.685"/>
    </inkml:context>
    <inkml:brush xml:id="br0">
      <inkml:brushProperty name="width" value="0.05" units="cm"/>
      <inkml:brushProperty name="height" value="0.05" units="cm"/>
      <inkml:brushProperty name="color" value="#5B2D90"/>
    </inkml:brush>
  </inkml:definitions>
  <inkml:trace contextRef="#ctx0" brushRef="#br0">171 0 24575,'-1'144'0,"3"160"0,11-204 0,-7-63 0,2 44 0,-9 212 0,2-292 0,-1 0 0,0 0 0,0 0 0,0 0 0,0 0 0,0-1 0,0 1 0,0 0 0,-1 0 0,1 0 0,0 0 0,0-1 0,-1 1 0,1 0 0,0 0 0,-1 0 0,1-1 0,-1 1 0,1 0 0,-2 1 0,1-2 0,1 0 0,-1 0 0,1 0 0,-1 0 0,1 0 0,-1 0 0,0 0 0,1-1 0,-1 1 0,1 0 0,-1 0 0,0 0 0,1-1 0,-1 1 0,1 0 0,-1 0 0,1-1 0,-1 1 0,1-1 0,0 1 0,-1 0 0,0-2 0,-31-37 0,23 27 0,-2-2 0,0 0 0,-27-22 0,33 32 0,0 1 0,0-1 0,-1 1 0,1 0 0,-1 1 0,0-1 0,0 1 0,0 0 0,0 1 0,0-1 0,-10 0 0,27 10 0,13 3 0,-10-4 0,0 0 0,0 1 0,-1 1 0,-1 0 0,1 1 0,-1 0 0,-1 1 0,0 0 0,14 20 0,-6-10 0,36 33 0,-40-42 0,-10-6 0,1-1 0,0 0 0,0-1 0,1 1 0,0-1 0,-1 0 0,11 3 0,-16-7 0,-1 0 0,1 0 0,-1 0 0,0 0 0,1 0 0,-1-1 0,1 1 0,-1 0 0,1 0 0,-1-1 0,0 1 0,1 0 0,-1 0 0,0-1 0,1 1 0,-1 0 0,0-1 0,1 1 0,-1-1 0,0 1 0,0 0 0,1-1 0,-1 1 0,0-1 0,0 1 0,0-1 0,0 1 0,0 0 0,1-1 0,-1 1 0,0-1 0,0 1 0,0-1 0,0 1 0,0-1 0,-1 1 0,1-1 0,0 0 0,-1-26 0,1 22 0,-1-20 0,-2-12 0,3 0 0,6-67 0,-4 92 0,0 0 0,1 0 0,1 0 0,0 1 0,0-1 0,1 1 0,1 0 0,0 0 0,0 0 0,1 1 0,1 0 0,12-13 0,6-3-1365,-16 14-5461</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7T19:25:44.837"/>
    </inkml:context>
    <inkml:brush xml:id="br0">
      <inkml:brushProperty name="width" value="0.05" units="cm"/>
      <inkml:brushProperty name="height" value="0.05" units="cm"/>
      <inkml:brushProperty name="color" value="#FF0066"/>
    </inkml:brush>
  </inkml:definitions>
  <inkml:trace contextRef="#ctx0" brushRef="#br0">1 3 24575,'26'0'0,"94"0"0,129 17 0,-214-12 0,0-2 0,1-1 0,-1-1 0,1-2 0,52-8 0,-6-3 0,0 5 0,165 6 0,-108 3 0,-119 0 0,0 1 0,-1 0 0,1 1 0,-1 2 0,0 0 0,0 0 0,35 19 0,-23-10 0,46 13 0,-65-24 0,-1-2 0,1 1 0,0-2 0,0 1 0,0-2 0,0 0 0,23-2 0,-33 2-23,35-5-424,-1-2-1,54-16 1,-70 16-6379</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19:10:21.265"/>
    </inkml:context>
    <inkml:brush xml:id="br0">
      <inkml:brushProperty name="width" value="0.035" units="cm"/>
      <inkml:brushProperty name="height" value="0.035" units="cm"/>
      <inkml:brushProperty name="color" value="#E71224"/>
    </inkml:brush>
  </inkml:definitions>
  <inkml:trace contextRef="#ctx0" brushRef="#br0">809 0 24575,'1'10'0,"1"0"0,0 1 0,1-2 0,0 1 0,0 0 0,1-1 0,0 1 0,10 14 0,4 13 0,32 83 0,66 245 0,-105-311 0,-2 1 0,1 77 0,-10 110 0,-2-143 0,-4-10 0,-4-1 0,-27 111 0,33-179 0,-83 276 0,26-107 0,39-118 0,-4-2 0,-2-1 0,-50 85 0,-38 19 0,80-123 0,-57 69 0,39-46 0,-9 13 0,54-76 0,0-1 0,-1 0 0,0 0 0,0-1 0,0-1 0,-1 1 0,0-2 0,-1 0 0,1 0 0,-1-1 0,0 0 0,0-1 0,0 0 0,-15 1 0,17-3 0,1-1 0,-1 0 0,1 0 0,-1 0 0,0-1 0,-9-3 0,18 4 0,-1-1 0,0 1 0,1-1 0,-1 1 0,1-1 0,-1 0 0,1 0 0,0 0 0,-1 0 0,1 0 0,0 0 0,0 0 0,-1 0 0,1 0 0,0 0 0,0-1 0,-1-1 0,1 1 0,1 0 0,0 0 0,-1 0 0,1 0 0,0 0 0,0 0 0,0 0 0,0 1 0,0-1 0,1 0 0,-1 0 0,1 0 0,-1 0 0,1 1 0,-1-1 0,1 0 0,0 0 0,0 1 0,1-3 0,18-28 0,40-49 0,-43 60 0,0-2 0,-1 0 0,-1 0 0,19-42 0,-16 27 0,-13 29 0,0 0 0,-1 0 0,0-1 0,-1 1 0,0-1 0,3-19 0,-19 53 0,10-7 0,-2 0 0,0-1 0,0 0 0,-2 0 0,0 0 0,-17 28 0,3-9 0,1 0 0,3 2 0,-16 45 0,20-48 0,-1 18 0,12-43 0,0 0 0,0 0 0,-1-1 0,0 1 0,0 0 0,-8 11 0,1-5 0,-1 0 0,0-1 0,-25 23 0,35-37 0,1 0 0,-1 0 0,1 1 0,0-1 0,-1 0 0,1 1 0,-1-1 0,1 0 0,0 1 0,-1-1 0,1 0 0,0 1 0,-1-1 0,1 0 0,0 1 0,0-1 0,-1 1 0,1-1 0,0 1 0,0-1 0,0 1 0,0-1 0,0 1 0,0-1 0,-1 1 0,1-1 0,0 1 0,0-1 0,0 1 0,1-1 0,-1 1 0,0-1 0,0 1 0,0-1 0,0 1 0,19 3 0,25-9 0,16-10 0,-20 5 0,0 2 0,0 1 0,64-2 0,4 10-1365,-85 0-5461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01:18:40.067"/>
    </inkml:context>
    <inkml:brush xml:id="br0">
      <inkml:brushProperty name="width" value="0.035" units="cm"/>
      <inkml:brushProperty name="height" value="0.035" units="cm"/>
      <inkml:brushProperty name="color" value="#E71224"/>
    </inkml:brush>
  </inkml:definitions>
  <inkml:trace contextRef="#ctx0" brushRef="#br0">1750 52 24575,'40'-1'0,"0"-3"0,-1-1 0,46-12 0,-26 6 0,-21 5 0,-1 2 0,1 1 0,49 2 0,113 15 0,-27 0 0,-160-14 0,1 2 0,-1 0 0,0-1 0,0 2 0,0 1 0,0-1 0,0 2 0,-1-1 0,0 2 0,0-1 0,0 2 0,-1-1 0,0 1 0,0 0 0,-1 1 0,0 1 0,-1 0 0,0 0 0,-1 0 0,1 1 0,-2 0 0,0 0 0,11 21 0,-15-24 0,0 1 0,0 1 0,0-1 0,-2 0 0,1 1 0,-1-1 0,0 0 0,-1 15 0,0-18 0,-1 1 0,0-1 0,-1-1 0,1 2 0,-1-2 0,0 2 0,0-2 0,-1 1 0,1-1 0,-1 1 0,0-1 0,-1 1 0,1-1 0,-1 0 0,-5 3 0,-15 15 0,-2-2 0,0-2 0,-2 0 0,0-2 0,-38 18 0,28-19 0,-2-1 0,0-2 0,-1-1 0,0-2 0,-56 6 0,-49 0 0,-115 18 0,129 0 0,82-20 0,-98 15 0,5-18 0,-176-10 0,132-2 0,126 2 0,-16-1 0,-1 3 0,-84 12 0,57-5 0,75-7 0,0 0 0,0 2 0,-32 7 0,53-8 0,-1-1 0,2 2 0,-1-1 0,0 1 0,1 0 0,0 0 0,0 2 0,0-2 0,1 2 0,-1 0 0,2-1 0,-1 2 0,1-1 0,-6 8 0,-25 39 0,28-38 0,-2 1 0,0-2 0,0 1 0,-2-2 0,-19 18 0,26-26 11,1 1 0,-1-1 0,1 1 0,0 0 0,0 0 0,1 1-1,0 0 1,0-1 0,1 1 0,-3 10 0,1-3-308,1 0 0,1 1 0,1-1 0,-1 21 0,3-9-6529</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07:31.847"/>
    </inkml:context>
    <inkml:brush xml:id="br0">
      <inkml:brushProperty name="width" value="0.035" units="cm"/>
      <inkml:brushProperty name="height" value="0.035" units="cm"/>
      <inkml:brushProperty name="color" value="#E71224"/>
    </inkml:brush>
  </inkml:definitions>
  <inkml:trace contextRef="#ctx0" brushRef="#br0">767 1 24575,'0'4'0,"-1"-1"0,1 1 0,-1-1 0,0 1 0,0-1 0,-1 1 0,1-1 0,-1 0 0,1 1 0,-1-1 0,0 0 0,0 0 0,-1 0 0,1 0 0,-5 4 0,-6 5 0,0-2 0,-17 12 0,16-12 0,-31 20 0,-1-1 0,-2-2 0,-1-3 0,0-1 0,-2-3 0,-102 26 0,137-42 0,1 0 0,0 1 0,0 0 0,0 2 0,0 0 0,1 0 0,0 1 0,1 1 0,-14 11 0,20-14 0,1 0 0,0 0 0,1 1 0,-1 0 0,1 0 0,1 0 0,-1 1 0,1-1 0,1 1 0,-1 0 0,1 1 0,1-1 0,-1 0 0,1 1 0,1-1 0,0 1 0,0-1 0,1 13 0,0-5 0,1 0 0,1 0 0,1 0 0,0 0 0,1-1 0,1 1 0,0-1 0,14 27 0,1-7 0,2 0 0,35 41 0,7 6 0,111 156 0,-156-204 0,17 40 0,-25-53 0,21 32 0,-19-34 0,18 35 0,-5-1 0,-18-38 0,1 0 0,-2 1 0,0 0 0,-1 1 0,-1-1 0,0 1 0,-1 0 0,1 21 0,-4-20 0,0-7 0,0 0 0,-1 1 0,-1-1 0,-1 12 0,1-20 0,1 0 0,-1-1 0,0 1 0,0 0 0,0-1 0,0 1 0,0 0 0,-1-1 0,1 0 0,-1 1 0,0-1 0,1 0 0,-1 0 0,0 0 0,0 0 0,-1 0 0,1 0 0,0-1 0,-1 1 0,1-1 0,-4 2 0,-8 2 15,-1-1-1,1-1 1,-1 0-1,0-1 1,0-1 0,-22 0-1,-35 4-1481,48 0-5359</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07:59.753"/>
    </inkml:context>
    <inkml:brush xml:id="br0">
      <inkml:brushProperty name="width" value="0.035" units="cm"/>
      <inkml:brushProperty name="height" value="0.035" units="cm"/>
      <inkml:brushProperty name="color" value="#E71224"/>
    </inkml:brush>
  </inkml:definitions>
  <inkml:trace contextRef="#ctx0" brushRef="#br0">767 1 24575,'0'4'0,"-1"-1"0,1 1 0,-1-1 0,0 1 0,0-1 0,-1 1 0,1-1 0,-1 0 0,1 1 0,-1-1 0,0 0 0,0 0 0,-1 0 0,1 0 0,-5 4 0,-6 5 0,0-2 0,-17 12 0,16-12 0,-31 20 0,-1-1 0,-2-2 0,-1-3 0,0-1 0,-2-3 0,-102 26 0,137-42 0,1 0 0,0 1 0,0 0 0,0 2 0,0 0 0,1 0 0,0 1 0,1 1 0,-14 11 0,20-14 0,1 0 0,0 0 0,1 1 0,-1 0 0,1 0 0,1 0 0,-1 1 0,1-1 0,1 1 0,-1 0 0,1 1 0,1-1 0,-1 0 0,1 1 0,1-1 0,0 1 0,0-1 0,1 13 0,0-5 0,1 0 0,1 0 0,1 0 0,0 0 0,1-1 0,1 1 0,0-1 0,14 27 0,1-7 0,2 0 0,35 41 0,7 6 0,111 156 0,-156-204 0,17 40 0,-25-53 0,21 32 0,-19-34 0,18 35 0,-5-1 0,-18-38 0,1 0 0,-2 1 0,0 0 0,-1 1 0,-1-1 0,0 1 0,-1 0 0,1 21 0,-4-20 0,0-7 0,0 0 0,-1 1 0,-1-1 0,-1 12 0,1-20 0,1 0 0,-1-1 0,0 1 0,0 0 0,0-1 0,0 1 0,0 0 0,-1-1 0,1 0 0,-1 1 0,0-1 0,1 0 0,-1 0 0,0 0 0,0 0 0,-1 0 0,1 0 0,0-1 0,-1 1 0,1-1 0,-4 2 0,-8 2 15,-1-1-1,1-1 1,-1 0-1,0-1 1,0-1 0,-22 0-1,-35 4-1481,48 0-5359</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07:31.847"/>
    </inkml:context>
    <inkml:brush xml:id="br0">
      <inkml:brushProperty name="width" value="0.035" units="cm"/>
      <inkml:brushProperty name="height" value="0.035" units="cm"/>
      <inkml:brushProperty name="color" value="#E71224"/>
    </inkml:brush>
  </inkml:definitions>
  <inkml:trace contextRef="#ctx0" brushRef="#br0">767 1 24575,'0'4'0,"-1"-1"0,1 1 0,-1-1 0,0 1 0,0-1 0,-1 1 0,1-1 0,-1 0 0,1 1 0,-1-1 0,0 0 0,0 0 0,-1 0 0,1 0 0,-5 4 0,-6 5 0,0-2 0,-17 12 0,16-12 0,-31 20 0,-1-1 0,-2-2 0,-1-3 0,0-1 0,-2-3 0,-102 26 0,137-42 0,1 0 0,0 1 0,0 0 0,0 2 0,0 0 0,1 0 0,0 1 0,1 1 0,-14 11 0,20-14 0,1 0 0,0 0 0,1 1 0,-1 0 0,1 0 0,1 0 0,-1 1 0,1-1 0,1 1 0,-1 0 0,1 1 0,1-1 0,-1 0 0,1 1 0,1-1 0,0 1 0,0-1 0,1 13 0,0-5 0,1 0 0,1 0 0,1 0 0,0 0 0,1-1 0,1 1 0,0-1 0,14 27 0,1-7 0,2 0 0,35 41 0,7 6 0,111 156 0,-156-204 0,17 40 0,-25-53 0,21 32 0,-19-34 0,18 35 0,-5-1 0,-18-38 0,1 0 0,-2 1 0,0 0 0,-1 1 0,-1-1 0,0 1 0,-1 0 0,1 21 0,-4-20 0,0-7 0,0 0 0,-1 1 0,-1-1 0,-1 12 0,1-20 0,1 0 0,-1-1 0,0 1 0,0 0 0,0-1 0,0 1 0,0 0 0,-1-1 0,1 0 0,-1 1 0,0-1 0,1 0 0,-1 0 0,0 0 0,0 0 0,-1 0 0,1 0 0,0-1 0,-1 1 0,1-1 0,-4 2 0,-8 2 15,-1-1-1,1-1 1,-1 0-1,0-1 1,0-1 0,-22 0-1,-35 4-1481,48 0-5359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07:31.847"/>
    </inkml:context>
    <inkml:brush xml:id="br0">
      <inkml:brushProperty name="width" value="0.035" units="cm"/>
      <inkml:brushProperty name="height" value="0.035" units="cm"/>
      <inkml:brushProperty name="color" value="#E71224"/>
    </inkml:brush>
  </inkml:definitions>
  <inkml:trace contextRef="#ctx0" brushRef="#br0">767 1 24575,'0'4'0,"-1"-1"0,1 1 0,-1-1 0,0 1 0,0-1 0,-1 1 0,1-1 0,-1 0 0,1 1 0,-1-1 0,0 0 0,0 0 0,-1 0 0,1 0 0,-5 4 0,-6 5 0,0-2 0,-17 12 0,16-12 0,-31 20 0,-1-1 0,-2-2 0,-1-3 0,0-1 0,-2-3 0,-102 26 0,137-42 0,1 0 0,0 1 0,0 0 0,0 2 0,0 0 0,1 0 0,0 1 0,1 1 0,-14 11 0,20-14 0,1 0 0,0 0 0,1 1 0,-1 0 0,1 0 0,1 0 0,-1 1 0,1-1 0,1 1 0,-1 0 0,1 1 0,1-1 0,-1 0 0,1 1 0,1-1 0,0 1 0,0-1 0,1 13 0,0-5 0,1 0 0,1 0 0,1 0 0,0 0 0,1-1 0,1 1 0,0-1 0,14 27 0,1-7 0,2 0 0,35 41 0,7 6 0,111 156 0,-156-204 0,17 40 0,-25-53 0,21 32 0,-19-34 0,18 35 0,-5-1 0,-18-38 0,1 0 0,-2 1 0,0 0 0,-1 1 0,-1-1 0,0 1 0,-1 0 0,1 21 0,-4-20 0,0-7 0,0 0 0,-1 1 0,-1-1 0,-1 12 0,1-20 0,1 0 0,-1-1 0,0 1 0,0 0 0,0-1 0,0 1 0,0 0 0,-1-1 0,1 0 0,-1 1 0,0-1 0,1 0 0,-1 0 0,0 0 0,0 0 0,-1 0 0,1 0 0,0-1 0,-1 1 0,1-1 0,-4 2 0,-8 2 15,-1-1-1,1-1 1,-1 0-1,0-1 1,0-1 0,-22 0-1,-35 4-1481,48 0-5359</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12:46.986"/>
    </inkml:context>
    <inkml:brush xml:id="br0">
      <inkml:brushProperty name="width" value="0.035" units="cm"/>
      <inkml:brushProperty name="height" value="0.035" units="cm"/>
      <inkml:brushProperty name="color" value="#E71224"/>
    </inkml:brush>
  </inkml:definitions>
  <inkml:trace contextRef="#ctx0" brushRef="#br0">253 1 24575,'7'4'0,"-1"0"0,1 1 0,-1 0 0,0 1 0,-1-1 0,1 1 0,-1 0 0,0 1 0,-1-1 0,1 1 0,-1 0 0,0 0 0,3 10 0,5 13 0,14 62 0,-21-74 0,0 5 0,0 0 0,-2 0 0,0 0 0,-2 1 0,0-1 0,-5 44 0,1-49 0,-1-1 0,0 0 0,-1 0 0,-1 0 0,0 0 0,-2-1 0,1 0 0,-2-1 0,-18 25 0,-109 126 0,23-30 0,105-124 0,1 0 0,0 0 0,1 0 0,1 1 0,-1 0 0,2 0 0,0 0 0,1 1 0,0-1 0,1 1 0,-1 24 0,2-13 0,1 1 0,2-1 0,1 0 0,0 1 0,12 36 0,-7-41 0,0-1 0,2 0 0,1-1 0,19 29 0,-3-6 0,27 32-1365,-40-55-5461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3:57.803"/>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14:48.474"/>
    </inkml:context>
    <inkml:brush xml:id="br0">
      <inkml:brushProperty name="width" value="0.035" units="cm"/>
      <inkml:brushProperty name="height" value="0.035" units="cm"/>
      <inkml:brushProperty name="color" value="#E71224"/>
    </inkml:brush>
  </inkml:definitions>
  <inkml:trace contextRef="#ctx0" brushRef="#br0">22 0 24575,'6'5'0,"1"1"0,0-2 0,0 1 0,0-1 0,11 5 0,7 4 0,4 4 0,-2 2 0,0 1 0,37 36 0,-62-53 0,21 18 0,24 31 0,-40-44 0,-1 1 0,0 0 0,-1 0 0,0 0 0,-1 1 0,1-1 0,3 18 0,-8-27 0,6 21 0,-1 1 0,4 43 0,-8-58 0,-1 0 0,0-1 0,-1 1 0,0-1 0,0 0 0,0 1 0,-1-1 0,0 0 0,0 1 0,0-1 0,-1 0 0,0-1 0,0 1 0,-7 9 0,-4 3 0,0-1 0,-1-1 0,-1-1 0,0 0 0,-1-1 0,-1-1 0,0 0 0,-1-2 0,-37 18 0,48-26 0,1 1 0,-1 0 0,1 0 0,0 0 0,1 1 0,-1 0 0,1 0 0,0 1 0,0 0 0,0 0 0,-5 8 0,5-4 0,0 0 0,0 0 0,1 1 0,0 0 0,1 0 0,1 0 0,-4 14 0,0 6 0,1 1 0,1 0 0,0 48 0,5-67-124,0-1 0,1 0 0,1 1 0,0-1 0,0 0 0,1 0-1,1 0 1,0-1 0,1 1 0,7 12 0,-3-6-6702</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9:14:48.474"/>
    </inkml:context>
    <inkml:brush xml:id="br0">
      <inkml:brushProperty name="width" value="0.035" units="cm"/>
      <inkml:brushProperty name="height" value="0.035" units="cm"/>
      <inkml:brushProperty name="color" value="#E71224"/>
    </inkml:brush>
  </inkml:definitions>
  <inkml:trace contextRef="#ctx0" brushRef="#br0">22 0 24575,'6'5'0,"1"1"0,0-2 0,0 1 0,0-1 0,11 5 0,7 4 0,4 4 0,-2 2 0,0 1 0,37 36 0,-62-53 0,21 18 0,24 31 0,-40-44 0,-1 1 0,0 0 0,-1 0 0,0 0 0,-1 1 0,1-1 0,3 18 0,-8-27 0,6 21 0,-1 1 0,4 43 0,-8-58 0,-1 0 0,0-1 0,-1 1 0,0-1 0,0 0 0,0 1 0,-1-1 0,0 0 0,0 1 0,0-1 0,-1 0 0,0-1 0,0 1 0,-7 9 0,-4 3 0,0-1 0,-1-1 0,-1-1 0,0 0 0,-1-1 0,-1-1 0,0 0 0,-1-2 0,-37 18 0,48-26 0,1 1 0,-1 0 0,1 0 0,0 0 0,1 1 0,-1 0 0,1 0 0,0 1 0,0 0 0,0 0 0,-5 8 0,5-4 0,0 0 0,0 0 0,1 1 0,0 0 0,1 0 0,1 0 0,-4 14 0,0 6 0,1 1 0,1 0 0,0 48 0,5-67-124,0-1 0,1 0 0,1 1 0,0-1 0,0 0 0,1 0-1,1 0 1,0-1 0,1 1 0,7 12 0,-3-6-6702</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18:24:36.660"/>
    </inkml:context>
    <inkml:brush xml:id="br0">
      <inkml:brushProperty name="width" value="0.035" units="cm"/>
      <inkml:brushProperty name="height" value="0.035" units="cm"/>
      <inkml:brushProperty name="color" value="#E71224"/>
    </inkml:brush>
  </inkml:definitions>
  <inkml:trace contextRef="#ctx0" brushRef="#br0">0 316 24575,'116'2'0,"-42"0"0,-1-2 0,1-4 0,75-13 0,-42-13 0,-81 21 0,0 1 0,1 1 0,-1 2 0,45-4 0,9 10 0,-45 1 0,37-4 0,-71 3 0,-1-1 0,1 0 0,-1 0 0,1 0 0,0 0 0,-1 0 0,1 0 0,-1 0 0,1 0 0,0 0 0,-1 0 0,1 0 0,-1 0 0,1-1 0,0 1 0,-1 0 0,1 0 0,-1-1 0,1 1 0,-1 0 0,1-1 0,-1 1 0,1 0 0,-1-1 0,1 1 0,-1-1 0,0 1 0,1-1 0,-1 1 0,0-1 0,1 1 0,-1-1 0,0 1 0,0-1 0,1 1 0,-1-1 0,0 0 0,-1-1 0,1 1 0,-1-1 0,0 1 0,0-1 0,0 1 0,0-1 0,-1 1 0,1 0 0,0 0 0,0 0 0,-1-1 0,-1 0 0,-50-29 0,-7 6 0,-62-29 0,-47-27 0,144 72 0,17 7 0,15 4 0,109 45 0,160 89 0,-235-114 0,5 0 0,26 15 0,-71-37 0,-1 1 0,1-1 0,0 0 0,-1 1 0,1-1 0,-1 0 0,1 1 0,0-1 0,-1 1 0,1-1 0,-1 1 0,1-1 0,-1 1 0,1-1 0,-1 1 0,0 0 0,1-1 0,-1 1 0,0 0 0,1-1 0,-1 1 0,0 0 0,0-1 0,1 1 0,-1 0 0,0 0 0,0-1 0,0 1 0,0 0 0,0-1 0,0 1 0,0 0 0,-1 0 0,0 1 0,0-1 0,0 1 0,0-1 0,-1 1 0,1-1 0,0 0 0,-1 0 0,1 0 0,-1 0 0,0 0 0,1 0 0,-4 1 0,-10 4 0,-1 0 0,-20 3 0,31-8 0,-7 2 0,-17 3 0,0 2 0,1 0 0,0 2 0,0 1 0,-44 25 0,67-31 7,0 0 0,0 0-1,0 1 1,1 0 0,0 0 0,0 0-1,0 0 1,1 1 0,0 0 0,-4 12-1,-13 22-1445,11-26-5387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17:51:46.948"/>
    </inkml:context>
    <inkml:brush xml:id="br0">
      <inkml:brushProperty name="width" value="0.035" units="cm"/>
      <inkml:brushProperty name="height" value="0.035" units="cm"/>
      <inkml:brushProperty name="color" value="#E71224"/>
    </inkml:brush>
  </inkml:definitions>
  <inkml:trace contextRef="#ctx0" brushRef="#br0">0 237 24575,'1220'0'0,"-1135"3"0,130 24 0,-145-17 0,3-2 0,89-4 0,-28-1 0,-55 9 0,-17-2 0,-98-26 0,14 4 0,-20-9 0,1-2 0,-71-53 0,38 24 0,28 12 0,39 33 0,0 0 0,-1 0 0,0 0 0,-1 1 0,0 0 0,-9-4 0,-3-2 0,13 5 0,8 7 0,0 0 0,0-1 0,0 1 0,0 0 0,1 0 0,-1 0 0,0 0 0,0-1 0,0 1 0,0 0 0,0 0 0,0 0 0,0 0 0,0 0 0,0-1 0,0 1 0,0 0 0,1 0 0,-1 0 0,0 0 0,0 0 0,0 0 0,0-1 0,0 1 0,0 0 0,1 0 0,-1 0 0,0 0 0,0 0 0,0 0 0,0 0 0,1 0 0,-1 0 0,0 0 0,0 0 0,0 0 0,0 0 0,1 0 0,-1 0 0,0 0 0,0 0 0,0 0 0,0 0 0,1 0 0,-1 0 0,0 0 0,0 0 0,0 0 0,6 1 0,0-1 0,-1 1 0,1 0 0,-1 0 0,1 1 0,-1-1 0,1 1 0,-1 0 0,5 3 0,49 31 0,-7-4 0,-15-14 0,2 0 0,-2 2 0,65 45 0,-66-39 0,34 29 0,-69-54 0,0 0 0,0 0 0,0 0 0,0 1 0,0-1 0,0 0 0,-1 0 0,1 1 0,0-1 0,-1 0 0,1 1 0,0-1 0,-1 1 0,0-1 0,1 0 0,-1 1 0,0-1 0,0 1 0,0-1 0,0 1 0,0-1 0,0 1 0,0-1 0,0 1 0,-1-1 0,1 1 0,-1-1 0,1 1 0,-1-1 0,1 0 0,-1 1 0,0-1 0,1 0 0,-1 0 0,0 1 0,0-1 0,0 0 0,0 0 0,0 0 0,-1 0 0,0 1 0,-7 5 0,1-1 0,-2 1 0,1-2 0,-14 8 0,20-12 0,-44 19 0,1-2 0,-2-2 0,-57 11 0,46-12 0,-7 2 0,-92 27 0,125-33-1365,5-3-5461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17:53:43.132"/>
    </inkml:context>
    <inkml:brush xml:id="br0">
      <inkml:brushProperty name="width" value="0.035" units="cm"/>
      <inkml:brushProperty name="height" value="0.035" units="cm"/>
      <inkml:brushProperty name="color" value="#E71224"/>
    </inkml:brush>
  </inkml:definitions>
  <inkml:trace contextRef="#ctx0" brushRef="#br0">0 237 24575,'1220'0'0,"-1135"3"0,130 24 0,-145-17 0,3-2 0,89-4 0,-28-1 0,-55 9 0,-17-2 0,-98-26 0,14 4 0,-20-9 0,1-2 0,-71-53 0,38 24 0,28 12 0,39 33 0,0 0 0,-1 0 0,0 0 0,-1 1 0,0 0 0,-9-4 0,-3-2 0,13 5 0,8 7 0,0 0 0,0-1 0,0 1 0,0 0 0,1 0 0,-1 0 0,0 0 0,0-1 0,0 1 0,0 0 0,0 0 0,0 0 0,0 0 0,0 0 0,0-1 0,0 1 0,0 0 0,1 0 0,-1 0 0,0 0 0,0 0 0,0 0 0,0-1 0,0 1 0,0 0 0,1 0 0,-1 0 0,0 0 0,0 0 0,0 0 0,0 0 0,1 0 0,-1 0 0,0 0 0,0 0 0,0 0 0,0 0 0,1 0 0,-1 0 0,0 0 0,0 0 0,0 0 0,0 0 0,1 0 0,-1 0 0,0 0 0,0 0 0,0 0 0,6 1 0,0-1 0,-1 1 0,1 0 0,-1 0 0,1 1 0,-1-1 0,1 1 0,-1 0 0,5 3 0,49 31 0,-7-4 0,-15-14 0,2 0 0,-2 2 0,65 45 0,-66-39 0,34 29 0,-69-54 0,0 0 0,0 0 0,0 0 0,0 1 0,0-1 0,0 0 0,-1 0 0,1 1 0,0-1 0,-1 0 0,1 1 0,0-1 0,-1 1 0,0-1 0,1 0 0,-1 1 0,0-1 0,0 1 0,0-1 0,0 1 0,0-1 0,0 1 0,0-1 0,0 1 0,-1-1 0,1 1 0,-1-1 0,1 1 0,-1-1 0,1 0 0,-1 1 0,0-1 0,1 0 0,-1 0 0,0 1 0,0-1 0,0 0 0,0 0 0,0 0 0,-1 0 0,0 1 0,-7 5 0,1-1 0,-2 1 0,1-2 0,-14 8 0,20-12 0,-44 19 0,1-2 0,-2-2 0,-57 11 0,46-12 0,-7 2 0,-92 27 0,125-33-1365,5-3-5461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18:24:36.660"/>
    </inkml:context>
    <inkml:brush xml:id="br0">
      <inkml:brushProperty name="width" value="0.035" units="cm"/>
      <inkml:brushProperty name="height" value="0.035" units="cm"/>
      <inkml:brushProperty name="color" value="#E71224"/>
    </inkml:brush>
  </inkml:definitions>
  <inkml:trace contextRef="#ctx0" brushRef="#br0">0 316 24575,'116'2'0,"-42"0"0,-1-2 0,1-4 0,75-13 0,-42-13 0,-81 21 0,0 1 0,1 1 0,-1 2 0,45-4 0,9 10 0,-45 1 0,37-4 0,-71 3 0,-1-1 0,1 0 0,-1 0 0,1 0 0,0 0 0,-1 0 0,1 0 0,-1 0 0,1 0 0,0 0 0,-1 0 0,1 0 0,-1 0 0,1-1 0,0 1 0,-1 0 0,1 0 0,-1-1 0,1 1 0,-1 0 0,1-1 0,-1 1 0,1 0 0,-1-1 0,1 1 0,-1-1 0,0 1 0,1-1 0,-1 1 0,0-1 0,1 1 0,-1-1 0,0 1 0,0-1 0,1 1 0,-1-1 0,0 0 0,-1-1 0,1 1 0,-1-1 0,0 1 0,0-1 0,0 1 0,0-1 0,-1 1 0,1 0 0,0 0 0,0 0 0,-1-1 0,-1 0 0,-50-29 0,-7 6 0,-62-29 0,-47-27 0,144 72 0,17 7 0,15 4 0,109 45 0,160 89 0,-235-114 0,5 0 0,26 15 0,-71-37 0,-1 1 0,1-1 0,0 0 0,-1 1 0,1-1 0,-1 0 0,1 1 0,0-1 0,-1 1 0,1-1 0,-1 1 0,1-1 0,-1 1 0,1-1 0,-1 1 0,0 0 0,1-1 0,-1 1 0,0 0 0,1-1 0,-1 1 0,0 0 0,0-1 0,1 1 0,-1 0 0,0 0 0,0-1 0,0 1 0,0 0 0,0-1 0,0 1 0,0 0 0,-1 0 0,0 1 0,0-1 0,0 1 0,0-1 0,-1 1 0,1-1 0,0 0 0,-1 0 0,1 0 0,-1 0 0,0 0 0,1 0 0,-4 1 0,-10 4 0,-1 0 0,-20 3 0,31-8 0,-7 2 0,-17 3 0,0 2 0,1 0 0,0 2 0,0 1 0,-44 25 0,67-31 7,0 0 0,0 0-1,0 1 1,1 0 0,0 0 0,0 0-1,0 0 1,1 1 0,0 0 0,-4 12-1,-13 22-1445,11-26-5387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1T01:18:40.067"/>
    </inkml:context>
    <inkml:brush xml:id="br0">
      <inkml:brushProperty name="width" value="0.035" units="cm"/>
      <inkml:brushProperty name="height" value="0.035" units="cm"/>
      <inkml:brushProperty name="color" value="#E71224"/>
    </inkml:brush>
  </inkml:definitions>
  <inkml:trace contextRef="#ctx0" brushRef="#br0">1750 72 24575,'40'-1'0,"0"-5"0,-1-1 0,46-16 0,-26 7 0,-21 8 0,-1 3 0,1 0 0,49 4 0,113 20 0,-27 1 0,-160-20 0,1 3 0,-1-1 0,0 0 0,0 2 0,0 2 0,0-2 0,0 3 0,-1-2 0,0 4 0,0-3 0,0 4 0,-1-1 0,0 0 0,0 1 0,-1 1 0,0 2 0,-1-1 0,0 1 0,-1-1 0,1 2 0,-2 0 0,0 0 0,11 29 0,-15-33 0,0 1 0,0 1 0,0-1 0,-2 0 0,1 2 0,-1-2 0,0 0 0,-1 21 0,0-25 0,-1 1 0,0-1 0,-1-1 0,1 2 0,-1-2 0,0 2 0,0-2 0,-1 0 0,1 0 0,-1 1 0,0-1 0,-1 0 0,1 0 0,-1 0 0,-5 3 0,-15 22 0,-2-3 0,0-3 0,-2 0 0,0-3 0,-38 25 0,28-26 0,-2-2 0,0-2 0,-1-2 0,0-2 0,-56 8 0,-49-1 0,-115 26 0,129 0 0,82-28 0,-98 21 0,5-25 0,-176-14 0,132-3 0,126 3 0,-16-1 0,-1 4 0,-84 16 0,57-7 0,75-9 0,0 0 0,0 3 0,-32 9 0,53-11 0,-1-1 0,2 2 0,-1 0 0,0 0 0,1 1 0,0-1 0,0 4 0,0-4 0,1 3 0,-1 1 0,2-2 0,-1 2 0,1 0 0,-6 10 0,-25 55 0,28-53 0,-2 1 0,0-3 0,0 2 0,-2-3 0,-19 25 0,26-36 11,1 1 0,-1-1 0,1 2 0,0-1 0,0 0 0,1 2-1,0 0 1,0-2 0,1 2 0,-3 14 0,1-5-308,1 0 0,1 2 0,1-1 0,-1 28 0,3-12-6529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4T18:08:27.849"/>
    </inkml:context>
    <inkml:brush xml:id="br0">
      <inkml:brushProperty name="width" value="0.035" units="cm"/>
      <inkml:brushProperty name="height" value="0.035" units="cm"/>
      <inkml:brushProperty name="color" value="#E71224"/>
    </inkml:brush>
  </inkml:definitions>
  <inkml:trace contextRef="#ctx0" brushRef="#br0">0 248 24575,'505'0'0,"-476"-2"0,0-1 0,-1-1 0,1-2 0,-1-1 0,33-12 0,53-13 0,-73 26 0,0 2 0,1 2 0,46 3 0,-104-2 0,1-1 0,-1-1 0,1-1 0,0 0 0,0-1 0,0-1 0,-24-12 0,-2-5 0,-61-44 0,78 54 0,21 12 0,-1 0 0,1-1 0,0 1 0,0-1 0,0 0 0,0 0 0,-4-4 0,38 19 0,158 72 0,-161-74 0,42 14 0,85 20 0,-63-21 0,-51-13 0,-24-8 0,1 2 0,-2 0 0,25 11 0,-41-14 0,-7 0 0,-9-1 0,-22-2 0,-76-13 0,81 9 0,0 0 0,0 3 0,-41 1 0,60 3-80,0 1 0,0 0-1,0 1 1,0 1 0,1 0-1,-1 1 1,1 1 0,1 0-1,-1 0 1,1 1 0,1 1 0,0 0-1,0 0 1,0 1 0,1 1-1,-11 15 1,8-10-6746</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4T18:09:27.158"/>
    </inkml:context>
    <inkml:brush xml:id="br0">
      <inkml:brushProperty name="width" value="0.035" units="cm"/>
      <inkml:brushProperty name="height" value="0.035" units="cm"/>
      <inkml:brushProperty name="color" value="#E71224"/>
    </inkml:brush>
  </inkml:definitions>
  <inkml:trace contextRef="#ctx0" brushRef="#br0">0 0 24575,'3'1'0,"0"-1"0,0 1 0,0 0 0,0 0 0,0 0 0,0 1 0,0-1 0,0 1 0,-1-1 0,1 1 0,0 0 0,-1 0 0,0 0 0,1 0 0,-1 1 0,0-1 0,2 4 0,30 46 0,64 161 0,-87-178 0,-1 0 0,-2 0 0,-1 1 0,4 68 0,-3-21 0,18 140 0,2-62 0,-20-90 0,-2 1 0,-8 122 0,0-71 0,2 3459 0,3-3520 0,2-1 0,4 1 0,18 68 0,-17-57 0,-9-59 0,0 0 0,1 0 0,0 0 0,2-1 0,-1 1 0,7 14 0,7 6 0,-7-15 0,-1 1 0,-1-1 0,6 24 0,-5-9 0,2 0 0,1-1 0,2 0 0,1-1 0,2-1 0,1 0 0,1-1 0,35 40 0,-32-41 0,-1 2 0,17 33 0,-32-53 0,0 1 0,0-1 0,1 1 0,0-1 0,1-1 0,0 1 0,1-2 0,15 15 0,23 11 0,59 32 0,-22-15 0,36 23 0,-100-64 0,-1-2 0,2 0 0,-1-2 0,30 8 0,32 6 0,-51-12 0,0-1 0,1-1 0,41 2 0,-61-8 0,1 0 0,-1 1 0,1 0 0,-1 0 0,0 2 0,0-1 0,0 2 0,0 0 0,-1 0 0,1 1 0,9 7 0,-10-6 0,0-1 0,1 0 0,-1 0 0,1-1 0,0-1 0,15 4 0,76 11 0,-24-7 0,-55-6 0,0-2 0,-1 0 0,1-2 0,0-1 0,43-3 0,-66 2 0,0 0 0,0 0 0,0-1 0,0 1 0,-1 0 0,1-1 0,0 1 0,0 0 0,0-1 0,-1 1 0,1-1 0,0 0 0,-1 1 0,1-1 0,0 1 0,-1-1 0,1 0 0,-1 1 0,1-1 0,-1 0 0,1 0 0,-1 0 0,0 1 0,1-1 0,-1 0 0,0 0 0,0 0 0,1 0 0,-1 0 0,0 1 0,0-1 0,0 0 0,0 0 0,0 0 0,0 0 0,-1 0 0,1 0 0,0 1 0,0-1 0,0 0 0,-1 0 0,1 0 0,-1 0 0,1 1 0,0-1 0,-1 0 0,0-1 0,-2-4 0,-1 1 0,1-1 0,-1 0 0,-8-9 0,-64-54 0,60 57 0,0-2 0,0 0 0,2-1 0,-1 0 0,2-2 0,0 1 0,-11-21 0,13 18 0,-1 1 0,-14-17 0,25 33 0,-6-8 0,8 10 0,11 19 0,-6-4 0,1-1 0,1 0 0,0 0 0,1-1 0,1 0 0,0 0 0,0-1 0,25 21 0,19 14 0,-16-12 0,-32-29 0,1 0 0,-1 1 0,-1 0 0,7 9 0,15 19 0,-24-31 0,1 0 0,-1 0 0,1 0 0,-1 1 0,0-1 0,-1 1 0,1 0 0,-1 0 0,0 0 0,0 0 0,-1 0 0,1 0 0,0 9 0,-2-12 0,0 1 0,0-1 0,0 0 0,-1 0 0,1 1 0,-1-1 0,1 0 0,-1 0 0,0 0 0,0 0 0,1 0 0,-2 0 0,1 0 0,0 0 0,0 0 0,-1 0 0,1-1 0,-1 1 0,1 0 0,-1-1 0,0 0 0,1 1 0,-1-1 0,0 0 0,0 0 0,0 0 0,0 0 0,0 0 0,0 0 0,0 0 0,-1-1 0,1 1 0,0-1 0,-3 0 0,-13 3 0,0-2 0,-28 0 0,29-1 0,0 0 0,-28 5 0,39-4 0,0 0 0,0 1 0,0 0 0,0 1 0,0-1 0,1 1 0,-1 0 0,1 0 0,0 1 0,-1 0 0,-3 4 0,8-7-13,-5 5-100,0 0 0,0-1 1,0 1-1,-1-1 0,0-1 1,0 1-1,0-1 1,0 0-1,-1-1 0,0 0 1,-9 3-1,-6-1-6713</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02:08:12.367"/>
    </inkml:context>
    <inkml:brush xml:id="br0">
      <inkml:brushProperty name="width" value="0.035" units="cm"/>
      <inkml:brushProperty name="height" value="0.035" units="cm"/>
      <inkml:brushProperty name="color" value="#E71224"/>
    </inkml:brush>
  </inkml:definitions>
  <inkml:trace contextRef="#ctx0" brushRef="#br0">2132 0 24575,'2'12'0,"0"0"0,1 0 0,0 0 0,1 0 0,1 0 0,0-1 0,0 0 0,1 0 0,12 17 0,11 23 0,-24-41 0,-1 0 0,0 1 0,-1-1 0,0 1 0,0-1 0,-1 1 0,-1 0 0,0 0 0,0 0 0,-1 13 0,-1-16 0,-1 0 0,1 0 0,-1 0 0,0 0 0,-1 0 0,0 0 0,0-1 0,-1 1 0,0-1 0,0 0 0,-1 0 0,0-1 0,0 1 0,-8 7 0,-3 0 0,0 1 0,-2-2 0,0 0 0,-37 19 0,-85 32 0,72-36 0,61-25 0,-239 100 0,189-83 0,-1-2 0,-84 14 0,97-25 0,-1-1 0,-1 2 0,1 2 0,1 3 0,-45 17 0,-205 107 0,211-93 0,-112 78 0,142-81 0,-96 95 0,132-116 0,2 1 0,0 1 0,1 0 0,2 1 0,0 0 0,1 1 0,2 1 0,-9 26 0,-5 33 0,-16 94 0,19-54 0,6 1 0,2 222 0,14-273-1365,-1-45-5461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2:39:34.922"/>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7:56:42.677"/>
    </inkml:context>
    <inkml:brush xml:id="br0">
      <inkml:brushProperty name="width" value="0.05" units="cm"/>
      <inkml:brushProperty name="height" value="0.05" units="cm"/>
      <inkml:brushProperty name="color" value="#5B2D90"/>
    </inkml:brush>
  </inkml:definitions>
  <inkml:trace contextRef="#ctx0" brushRef="#br0">0 1 24575,'15'6'0,"1"-1"0,-1 0 0,1-1 0,0-1 0,0 0 0,23 0 0,26 6 0,-4 4 0,0 2 0,78 32 0,-117-41 0,0-1 0,0 0 0,0-2 0,0-1 0,0-1 0,1 0 0,31-5 0,5 2 0,-36 1 0,0-2 0,25-5 0,25-3 0,-37 6 0,66-18 0,-72 15 0,0 1 0,0 2 0,42-3 0,-61 8-113,2 0-137,0-1-1,1 0 1,-1 0-1,17-5 1,-13 0-6576</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7:56:45.143"/>
    </inkml:context>
    <inkml:brush xml:id="br0">
      <inkml:brushProperty name="width" value="0.05" units="cm"/>
      <inkml:brushProperty name="height" value="0.05" units="cm"/>
      <inkml:brushProperty name="color" value="#5B2D90"/>
    </inkml:brush>
  </inkml:definitions>
  <inkml:trace contextRef="#ctx0" brushRef="#br0">1 26 24575,'42'-2'0,"53"-9"0,21-1 0,256 12 0,-326 5 0,59 15 0,-58-10 0,50 4 0,-2 0 0,-65-8 0,0-1 0,36 0 0,5-4 0,117-4 0,-174 1-151,0-1-1,0 0 0,0-1 0,-1 0 1,1-1-1,-1 0 0,0-1 1,22-15-1,-18 11-6674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7:56:53.733"/>
    </inkml:context>
    <inkml:brush xml:id="br0">
      <inkml:brushProperty name="width" value="0.05" units="cm"/>
      <inkml:brushProperty name="height" value="0.05" units="cm"/>
      <inkml:brushProperty name="color" value="#5B2D90"/>
    </inkml:brush>
  </inkml:definitions>
  <inkml:trace contextRef="#ctx0" brushRef="#br0">1 134 24575,'17'-1'0,"0"-2"0,-1 0 0,29-8 0,-10 1 0,148-19 0,-165 24 0,35-14 0,7-2 0,-35 15 0,-4-1 0,0 2 0,1 1 0,41-3 0,-23 6 0,-11-1 0,0 2 0,-1 1 0,44 7 0,-62-5 0,0 0 0,0 1 0,16 9 0,17 6 0,32 7 0,-44-13 0,0-3 0,1 0 0,0-2 0,0-2 0,61 6 0,-63-11 0,46 10 0,-45-6 0,40 2 0,239-7-1365,-288 0-5461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22:20:37.366"/>
    </inkml:context>
    <inkml:brush xml:id="br0">
      <inkml:brushProperty name="width" value="0.05" units="cm"/>
      <inkml:brushProperty name="height" value="0.05" units="cm"/>
      <inkml:brushProperty name="color" value="#5B2D90"/>
    </inkml:brush>
  </inkml:definitions>
  <inkml:trace contextRef="#ctx0" brushRef="#br0">1 26 24575,'42'-2'0,"53"-9"0,21-1 0,256 12 0,-326 5 0,59 15 0,-58-10 0,50 4 0,-2 0 0,-65-8 0,0-1 0,36 0 0,5-4 0,117-4 0,-174 1-151,0-1-1,0 0 0,0-1 0,-1 0 1,1-1-1,-1 0 0,0-1 1,22-15-1,-18 11-6674</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22:20:37.367"/>
    </inkml:context>
    <inkml:brush xml:id="br0">
      <inkml:brushProperty name="width" value="0.05" units="cm"/>
      <inkml:brushProperty name="height" value="0.05" units="cm"/>
      <inkml:brushProperty name="color" value="#5B2D90"/>
    </inkml:brush>
  </inkml:definitions>
  <inkml:trace contextRef="#ctx0" brushRef="#br0">1 134 24575,'17'-1'0,"0"-2"0,-1 0 0,29-8 0,-10 1 0,148-19 0,-165 24 0,35-14 0,7-2 0,-35 15 0,-4-1 0,0 2 0,1 1 0,41-3 0,-23 6 0,-11-1 0,0 2 0,-1 1 0,44 7 0,-62-5 0,0 0 0,0 1 0,16 9 0,17 6 0,32 7 0,-44-13 0,0-3 0,1 0 0,0-2 0,0-2 0,61 6 0,-63-11 0,46 10 0,-45-6 0,40 2 0,239-7-1365,-288 0-5461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22:25:25.779"/>
    </inkml:context>
    <inkml:brush xml:id="br0">
      <inkml:brushProperty name="width" value="0.05" units="cm"/>
      <inkml:brushProperty name="height" value="0.05" units="cm"/>
      <inkml:brushProperty name="color" value="#5B2D90"/>
    </inkml:brush>
  </inkml:definitions>
  <inkml:trace contextRef="#ctx0" brushRef="#br0">1 26 24575,'42'-2'0,"53"-9"0,21-1 0,256 12 0,-326 5 0,59 15 0,-58-10 0,50 4 0,-2 0 0,-65-8 0,0-1 0,36 0 0,5-4 0,117-4 0,-174 1-151,0-1-1,0 0 0,0-1 0,-1 0 1,1-1-1,-1 0 0,0-1 1,22-15-1,-18 11-6674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22:36:02.684"/>
    </inkml:context>
    <inkml:brush xml:id="br0">
      <inkml:brushProperty name="width" value="0.05" units="cm"/>
      <inkml:brushProperty name="height" value="0.05" units="cm"/>
      <inkml:brushProperty name="color" value="#5B2D90"/>
    </inkml:brush>
  </inkml:definitions>
  <inkml:trace contextRef="#ctx0" brushRef="#br0">1 26 24575,'42'-2'0,"53"-9"0,21-1 0,256 12 0,-326 5 0,59 15 0,-58-10 0,50 4 0,-2 0 0,-65-8 0,0-1 0,36 0 0,5-4 0,117-4 0,-174 1-151,0-1-1,0 0 0,0-1 0,-1 0 1,1-1-1,-1 0 0,0-1 1,22-15-1,-18 11-6674</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21:48:24.539"/>
    </inkml:context>
    <inkml:brush xml:id="br0">
      <inkml:brushProperty name="width" value="0.05" units="cm"/>
      <inkml:brushProperty name="height" value="0.05" units="cm"/>
      <inkml:brushProperty name="color" value="#E71224"/>
    </inkml:brush>
  </inkml:definitions>
  <inkml:trace contextRef="#ctx0" brushRef="#br0">1 182 24575,'1067'0'0,"-1044"2"0,1 0 0,-1 2 0,0 0 0,31 11 0,32 6 0,-21-12 0,-40-7 0,1 2 0,41 12 0,-34-4 0,0-2 0,1 0 0,0-3 0,0-1 0,63 4 0,433-12 0,-510 1 0,-1-1 0,37-9 0,-35 7 0,0 0 0,26-1 0,-41 5 0,0-1 0,0 0 0,0 0 0,0 0 0,0 0 0,8-4 0,-13 5 0,0-1 0,-1 1 0,1 0 0,-1 0 0,1-1 0,-1 1 0,1 0 0,-1-1 0,1 1 0,-1-1 0,1 1 0,-1-1 0,1 1 0,-1-1 0,0 1 0,1-1 0,-1 1 0,0-1 0,0 1 0,1-1 0,-1 1 0,0-1 0,0 0 0,0 1 0,1-1 0,-1-1 0,-1 1 0,0 0 0,1-1 0,-1 1 0,0-1 0,0 1 0,0 0 0,0 0 0,0 0 0,0-1 0,0 1 0,0 0 0,0 0 0,0 0 0,-1 1 0,1-1 0,-3-1 0,-17-9 0,-1 0 0,-27-8 0,-14-7 0,-40-28 0,92 46 0,0 1 0,0-2 0,0 0 0,1 0 0,1-1 0,-13-15 0,20 22 0,0-1 0,0 1 0,-1 0 0,1 1 0,0-1 0,-1 0 0,0 1 0,1-1 0,-1 1 0,0 0 0,0 0 0,-1 0 0,1 0 0,0 1 0,-1-1 0,1 1 0,-1 0 0,1 0 0,-1 0 0,-5 0 0,8 1 0,1 0 0,-1 0 0,1 0 0,-1 0 0,1 0 0,-1 1 0,1-1 0,-1 0 0,0 0 0,1 1 0,-1-1 0,1 0 0,0 1 0,-1-1 0,1 0 0,-1 1 0,1-1 0,-1 0 0,1 1 0,0-1 0,-1 1 0,1-1 0,0 1 0,-1-1 0,1 1 0,0-1 0,0 1 0,0-1 0,-1 1 0,1 0 0,0-1 0,0 1 0,0-1 0,0 1 0,0-1 0,0 1 0,0 0 0,0-1 0,0 1 0,0-1 0,1 1 0,-1-1 0,0 1 0,0 0 0,0-1 0,1 1 0,-1-1 0,1 1 0,14 26 0,-4-16 0,0-1 0,1 0 0,0 0 0,1-1 0,0-1 0,0 0 0,28 11 0,31 20 0,-51-25 0,-14-8 0,1 0 0,0-1 0,0 0 0,0-1 0,1 0 0,-1 0 0,1 0 0,0-1 0,0-1 0,19 3 0,-5-1 0,1 1 0,42 14 0,-41-11 0,45 9 0,-79-17 0,1 0 0,-1 1 0,1 0 0,-1 0 0,1 1 0,0 0 0,-1 1 0,-14 6 0,-3 2 0,-44 27 0,-62 43 0,64-31 0,60-44 11,0 1 0,0 0 0,0 0 0,1 1 0,0-1 0,1 2 0,0-1 0,0 1 0,1 0 0,0 0 0,-5 14 0,4-10-311,-1 0 1,0-1 0,-1 0-1,-17 22 1,7-17-6527</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03:10:46.248"/>
    </inkml:context>
    <inkml:brush xml:id="br0">
      <inkml:brushProperty name="width" value="0.05" units="cm"/>
      <inkml:brushProperty name="height" value="0.05" units="cm"/>
      <inkml:brushProperty name="color" value="#F6630D"/>
    </inkml:brush>
  </inkml:definitions>
  <inkml:trace contextRef="#ctx0" brushRef="#br0">0 1 24575,'4'1'0,"0"1"0,0 0 0,0-1 0,-1 2 0,1-1 0,-1 0 0,0 1 0,1-1 0,-1 1 0,3 4 0,5 3 0,148 141 0,-106-96 0,73 59 0,-97-93 0,0 0 0,54 28 0,-62-40 0,-1 0 0,1-2 0,0 0 0,1-1 0,36 5 0,31-4 0,131-6 0,-128-4 0,118 12 0,-155-2 0,423 31 0,-394-40 0,0-4 0,154-32 0,-237 37 0,84-18 0,1 3 0,153-8 0,-199 26 0,0 2 0,-1 2 0,75 21 0,-71-15 0,-1-2 0,1-2 0,47 2 0,4-11 0,105-14 0,-139 9 0,14 0 0,144 6 0,-162 12 0,-45-9 0,0 0 0,0-1 0,16 1 0,-27-3 0,1 0 0,-1 1 0,1-1 0,-1 0 0,1 0 0,-1 0 0,1 0 0,-1 0 0,1 0 0,0 0 0,-1 0 0,1 0 0,-1-1 0,1 1 0,-1 0 0,1 0 0,-1 0 0,1-1 0,-1 1 0,1 0 0,-1-1 0,1 1 0,-1 0 0,0-1 0,1 0 0,-8-8 0,-25-10 0,-106-59 0,-52-27 0,159 89 0,26 12 0,23 7 0,158 58 0,-106-35 0,-48-17 0,0 1 0,25 16 0,-25-13 0,39 17 0,-58-29 0,0 0 0,0 0 0,-1 0 0,1 1 0,0 0 0,-1-1 0,1 1 0,-1 0 0,1 0 0,-1 0 0,0 1 0,0-1 0,0 0 0,0 1 0,0-1 0,-1 1 0,3 5 0,-3-6 0,-1 1 0,1-1 0,-1 0 0,0 0 0,0 1 0,0-1 0,0 0 0,0 0 0,-1 0 0,1 1 0,-1-1 0,1 0 0,-1 0 0,0 0 0,0 0 0,0 0 0,0 0 0,0 0 0,0 0 0,-1 0 0,1 0 0,0-1 0,-1 1 0,0 0 0,-2 1 0,-12 9 0,1-1 0,-2 0 0,0-2 0,0 0 0,0-1 0,-31 10 0,26-10 0,-1 1 0,1 1 0,-35 22 0,26-8-227,1 1-1,1 1 1,1 1-1,2 2 1,-41 57-1,56-70-6598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4:34:15.900"/>
    </inkml:context>
    <inkml:brush xml:id="br0">
      <inkml:brushProperty name="width" value="0.05" units="cm"/>
      <inkml:brushProperty name="height" value="0.05" units="cm"/>
      <inkml:brushProperty name="color" value="#F6630D"/>
    </inkml:brush>
  </inkml:definitions>
  <inkml:trace contextRef="#ctx0" brushRef="#br0">56 0 24575,'6'1'0,"1"0"0,0 0 0,-1 1 0,1 0 0,-1 0 0,0 0 0,1 1 0,-1 0 0,0 0 0,-1 1 0,1-1 0,-1 1 0,1 1 0,-1-1 0,0 1 0,-1 0 0,6 6 0,2 4 0,-1 0 0,0 0 0,-2 1 0,0 0 0,8 19 0,-10-17 0,-1 0 0,0 1 0,-2 0 0,0-1 0,-1 1 0,-1 1 0,-1-1 0,-1 0 0,0 0 0,-5 27 0,-2-6 0,-2 0 0,-1-1 0,-30 70 0,-119 314 0,152-402 0,0-4 0,2-1 0,0 1 0,1 1 0,1-1 0,-2 25 0,4-16 0,1 0 0,1 0 0,2 0 0,9 43 0,-9-57 0,0-1 0,1 0 0,1 0 0,0 0 0,0 0 0,1-1 0,0 0 0,1 0 0,0-1 0,1 0 0,0 0 0,16 14 0,21 10 0,98 53 0,-80-50 0,-57-33 0,0 0 0,0 1 0,-1 0 0,1 1 0,6 6 0,-11-10 0,-1-1 0,1 1 0,-1 0 0,1 0 0,0-1 0,-1 1 0,0 0 0,1 0 0,-1 0 0,1 0 0,-1 0 0,0 0 0,0 0 0,1 0 0,-1 0 0,0 0 0,0 0 0,0 0 0,0 0 0,0 0 0,0 0 0,-1 0 0,1 0 0,0-1 0,0 1 0,-1 0 0,1 0 0,-1 0 0,1 0 0,0 0 0,-1 0 0,0-1 0,1 1 0,-1 0 0,1 0 0,-1-1 0,0 1 0,0 0 0,1-1 0,-1 1 0,0-1 0,0 1 0,0-1 0,0 1 0,0-1 0,-1 1 0,-106 56 0,74-38 0,20-11 0,-1 0 0,-18 16 0,28-20 0,0 1 0,0 0 0,1 0 0,-1 0 0,1 0 0,1 1 0,-1 0 0,1-1 0,-5 12 0,0 5 0,2 0 0,0 1 0,2-1 0,-4 43 0,6 96 0,2-123 0,2-10 0,1-1 0,1 1 0,13 42 0,-14-62 0,0 1 0,1-1 0,0-1 0,1 1 0,9 13 0,-8-14 0,0 1 0,-1 1 0,0-1 0,5 14 0,5 22 0,-2 0 0,-1 2 0,-3-1 0,-2 1 0,-1 1 0,-2 62 0,-4-80 0,1 1 0,-3 1 0,-6 41 0,7-62 0,-2-1 0,1 1 0,-1-1 0,-1 0 0,0 0 0,0 0 0,-1-1 0,0 1 0,0-1 0,-1 0 0,-10 11 0,-10 6-682,-57 42-1,68-57-6143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7:46:45.692"/>
    </inkml:context>
    <inkml:brush xml:id="br0">
      <inkml:brushProperty name="width" value="0.035" units="cm"/>
      <inkml:brushProperty name="height" value="0.035" units="cm"/>
      <inkml:brushProperty name="color" value="#E71224"/>
    </inkml:brush>
  </inkml:definitions>
  <inkml:trace contextRef="#ctx0" brushRef="#br0">113 1 24575,'9'0'0,"1"1"0,-1 0 0,0 0 0,0 1 0,0 1 0,0-1 0,-1 1 0,1 1 0,-1 0 0,1 0 0,-1 0 0,-1 1 0,1 0 0,-1 1 0,1 0 0,-2 0 0,1 0 0,-1 1 0,0 0 0,0 0 0,8 14 0,-9-12 0,1 1 0,-2 0 0,1 0 0,-1 1 0,-1-1 0,0 1 0,0-1 0,-1 1 0,-1 0 0,0 0 0,0 0 0,-1 0 0,0 1 0,-1-1 0,0 0 0,-1-1 0,-6 22 0,-17 31 0,-3-2 0,-41 67 0,57-107 0,6-10 0,-23 40 0,2 0 0,-35 98 0,46-98 0,3 1 0,2 0 0,2 1 0,3 0 0,2 0 0,2 1 0,5 55 0,-2-101 0,1-1 0,0 0 0,0 0 0,0 0 0,1 0 0,-1 0 0,2-1 0,-1 1 0,1-1 0,0 0 0,0 0 0,1 0 0,0 0 0,0-1 0,0 0 0,1 0 0,-1 0 0,1-1 0,0 0 0,11 6 0,10 3 0,0 0 0,2-1 0,45 11 0,-11-8 0,106 12 0,-70-13 0,35-4 0,-133-10 0,0-1 0,1 1 0,-1 0 0,0 0 0,0 0 0,0 0 0,0 1 0,0-1 0,0 0 0,0 0 0,0 1 0,0-1 0,0 1 0,0-1 0,0 1 0,0-1 0,0 1 0,0-1 0,0 1 0,0 0 0,1 1 0,-3-1 0,1-1 0,0 1 0,-1 0 0,1 0 0,-1-1 0,1 1 0,-1 0 0,0-1 0,1 1 0,-1 0 0,0-1 0,1 1 0,-1-1 0,0 1 0,0-1 0,1 1 0,-1-1 0,0 0 0,-1 1 0,-50 18 0,-120 21 0,163-38 0,1 0 0,0 1 0,-1 0 0,1 0 0,0 1 0,0 0 0,1 0 0,-1 1 0,1 0 0,0 1 0,0-1 0,1 1 0,-1 1 0,1-1 0,1 1 0,-1 0 0,1 0 0,0 1 0,-4 10 0,-21 25 0,24-35 0,0 0 0,0 0 0,1 0 0,0 1 0,1 0 0,-6 13 0,5-3 0,1 1 0,1 0 0,1 0 0,0 0 0,2 0 0,0 0 0,1 0 0,5 22 0,6 23 0,24 71 0,-33-126 0,78 230 0,-41-128 0,-24-74 0,34 62 0,-36-76 0,-1 0 0,-1 2 0,-1-1 0,-2 1 0,12 48 0,-13-3 0,-4 0 0,-7 103 0,0-40 0,2-120 0,-1 1 0,0-1 0,-1 0 0,0 0 0,-1-1 0,-1 1 0,0-1 0,-1 0 0,0 0 0,-1 0 0,-12 16 0,5-10 0,0-2 0,0 1 0,-2-2 0,0 0 0,-1-1 0,-29 20 0,38-30-227,-1 0-1,0-1 1,0 0-1,0 0 1,-14 3-1,-10 1-6598</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4:34:19.721"/>
    </inkml:context>
    <inkml:brush xml:id="br0">
      <inkml:brushProperty name="width" value="0.05" units="cm"/>
      <inkml:brushProperty name="height" value="0.05" units="cm"/>
      <inkml:brushProperty name="color" value="#F6630D"/>
    </inkml:brush>
  </inkml:definitions>
  <inkml:trace contextRef="#ctx0" brushRef="#br0">50 1 24575,'5'2'0,"0"0"0,0 1 0,-1 0 0,1 0 0,-1 0 0,0 1 0,0-1 0,6 7 0,-2-2 0,6 5 0,-1 1 0,-1-1 0,-1 2 0,0 0 0,0 0 0,-2 1 0,0 0 0,-1 1 0,10 25 0,-13-21 0,0 0 0,-2 0 0,0 0 0,-1 23 0,-5 88 0,0-42 0,4-15 0,0-35 0,-5 66 0,0-82 0,-2-1 0,-8 25 0,7-26 0,0 0 0,-4 37 0,8-22 0,2 1 0,2-1 0,8 61 0,32 108 0,-39-193 0,2 1 0,0-1 0,1 0 0,0-1 0,1 1 0,0-1 0,12 17 0,-14-24 0,0 0 0,0 0 0,1 0 0,0-1 0,0 1 0,0-1 0,0-1 0,0 1 0,1-1 0,0 0 0,0 0 0,0 0 0,0-1 0,0 0 0,0 0 0,1-1 0,10 2 0,7-2 0,-20-2 0,1 1 0,-1 0 0,0 0 0,1 1 0,-1-1 0,0 1 0,1 0 0,-1 0 0,0 0 0,0 1 0,0-1 0,0 1 0,6 4 0,-9-6 0,-1 1 0,1-1 0,-1 1 0,1-1 0,-1 1 0,1 0 0,-1-1 0,1 1 0,-1 0 0,0-1 0,1 1 0,-1 0 0,0-1 0,0 1 0,0 0 0,0 0 0,1-1 0,-1 1 0,0 0 0,0 0 0,0-1 0,0 1 0,-1 0 0,1 0 0,0-1 0,0 1 0,0 0 0,0 0 0,-1-1 0,1 1 0,0 0 0,-1-1 0,1 1 0,-1 0 0,1-1 0,-1 1 0,1-1 0,-1 1 0,1-1 0,-1 1 0,1-1 0,-1 1 0,0-1 0,1 0 0,-1 1 0,-1 0 0,-34 16 0,21-13 0,-1-1 0,0-1 0,0 0 0,-21 0 0,21-2 0,-1 1 0,1 1 0,-33 7 0,44-7 0,0 1 0,0-1 0,0 1 0,0 0 0,0 0 0,1 0 0,-1 0 0,1 1 0,0 0 0,0 0 0,-6 9 0,-3 4 0,-17 34 0,24-39 0,1-2 0,1 0 0,0 0 0,1 0 0,0 0 0,0 1 0,1-1 0,-1 20 0,4 81 0,1-60 0,-3 81 0,4 92 0,9-129 0,-6-57 0,1 43 0,-5-51 0,0 0 0,10 40 0,-6-23 0,-2 1 0,-1 0 0,-5 53 0,0-20 0,3-69 0,1-1 0,0 1 0,0-1 0,1 0 0,1 1 0,8 17 0,-7-15 0,0-1 0,0 1 0,-1 0 0,2 14 0,6 56 0,-6-54 0,-1 0 0,-2 1 0,-1-1 0,-4 62 0,-2-75 0,0 0 0,-2 0 0,1 0 0,-2-1 0,-1 0 0,0 0 0,0 0 0,-2-1 0,0-1 0,-1 0 0,0 0 0,-1-1 0,0 0 0,-27 19 0,34-28-151,0-1-1,0 0 0,-1 0 0,1-1 1,-1 0-1,1 0 0,-1 0 1,-8 1-1,-4 0-6674</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3T20:12:07.952"/>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6T22:09:11.536"/>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7:23:12.618"/>
    </inkml:context>
    <inkml:brush xml:id="br0">
      <inkml:brushProperty name="width" value="0.035" units="cm"/>
      <inkml:brushProperty name="height" value="0.035" units="cm"/>
      <inkml:brushProperty name="color" value="#00A0D7"/>
    </inkml:brush>
  </inkml:definitions>
  <inkml:trace contextRef="#ctx0" brushRef="#br0">1 83 24575,'35'-3'0,"0"-1"0,-1-1 0,1-2 0,46-16 0,-40 11 0,0 1 0,55-6 0,-73 17 0,-1 0 0,1 2 0,-1 0 0,0 1 0,1 1 0,-2 2 0,33 11 0,-23-8 0,194 47 0,-166-49 0,1-1 0,0-4 0,68-5 0,-14 1 0,77 2-1365,-168 0-5461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19:22:34.741"/>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19:22:34.742"/>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19:22:34.743"/>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19:36:23.391"/>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22:11:43.639"/>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6:16:08.814"/>
    </inkml:context>
    <inkml:brush xml:id="br0">
      <inkml:brushProperty name="width" value="0.05" units="cm"/>
      <inkml:brushProperty name="height" value="0.05" units="cm"/>
      <inkml:brushProperty name="color" value="#E71224"/>
    </inkml:brush>
  </inkml:definitions>
  <inkml:trace contextRef="#ctx0" brushRef="#br0">386 0 24575,'13'158'0,"-1"-28"0,-8 541 0,-6-375 0,2-292 0,1 3 0,-1-1 0,-1 1 0,1-1 0,-1 1 0,-3 9 0,4-16 0,-1 0 0,1 1 0,-1-1 0,0 1 0,1-1 0,-1 0 0,0 1 0,1-1 0,-1 0 0,0 0 0,1 1 0,-1-1 0,0 0 0,0 0 0,1 0 0,-1 0 0,0 0 0,0 0 0,1 0 0,-1 0 0,0-1 0,0 1 0,1 0 0,-1 0 0,0 0 0,1-1 0,-1 1 0,0 0 0,1-1 0,-1 1 0,0-1 0,1 1 0,-1-1 0,1 1 0,-1-1 0,0 0 0,-25-19 0,-81-96 0,38 44 0,52 52 0,0 2 0,-1 0 0,-28-21 0,15 12 0,25 21 0,1 1 0,-1 0 0,0 0 0,-1 1 0,1-1 0,-9-3 0,20 12 0,0 0 0,-1 0 0,1 1 0,-1 0 0,0-1 0,0 1 0,-1 1 0,0-1 0,0 0 0,5 12 0,4 5 0,1-2 0,0 0 0,33 36 0,-38-48 0,0 0 0,1 0 0,0 0 0,0-1 0,1-1 0,0 0 0,0 0 0,13 5 0,-13-7 0,1 1 0,-1 1 0,0 0 0,10 8 0,19 12 0,-37-25 0,0 0 0,-1-1 0,1 1 0,0-1 0,0 1 0,0-1 0,0 1 0,0-1 0,0 0 0,0 0 0,0 0 0,0 0 0,0 0 0,0-1 0,-1 1 0,1 0 0,0-1 0,0 0 0,0 1 0,0-1 0,-1 0 0,1 0 0,0 0 0,0 0 0,-1 0 0,1 0 0,-1-1 0,1 1 0,-1 0 0,0-1 0,0 1 0,2-3 0,5-7 0,-1 0 0,0 0 0,10-23 0,-7 14 0,-4 10 0,1 0 0,0 0 0,0 0 0,1 1 0,0 0 0,0 1 0,1-1 0,0 2 0,1-1 0,13-7 0,-15 9 0,0-1 0,-1-1 0,0 0 0,0 0 0,12-17 0,10-14 0,-17 24-1365,-2 2-5461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7:50:56.283"/>
    </inkml:context>
    <inkml:brush xml:id="br0">
      <inkml:brushProperty name="width" value="0.035" units="cm"/>
      <inkml:brushProperty name="height" value="0.035" units="cm"/>
      <inkml:brushProperty name="color" value="#E71224"/>
    </inkml:brush>
  </inkml:definitions>
  <inkml:trace contextRef="#ctx0" brushRef="#br0">1 0 24575,'1'5'0,"0"-1"0,0 1 0,0-1 0,1 0 0,0 0 0,2 5 0,6 14 0,8 29 0,3-1 0,40 74 0,20 44 0,-71-137 0,-1 0 0,-1 1 0,-2 0 0,-1 0 0,0 66 0,-6-66 0,-2 0 0,-7 34 0,3-31 0,-1 47 0,7 501 0,3-280 0,-1-281 0,1 0 0,1 1 0,1-1 0,1 0 0,1-1 0,18 43 0,-18-55 0,1 0 0,0 0 0,1-1 0,0 0 0,0 0 0,1-1 0,16 12 0,-13-10 0,-2-1 0,1 0 0,1 0 0,0-1 0,0-1 0,1 0 0,0 0 0,0-1 0,0-1 0,1 0 0,-1-1 0,1-1 0,0 0 0,1-1 0,25 1 0,-22 0 0,-18-3 0,0 0 0,0 0 0,0 0 0,0 0 0,0 1 0,0-1 0,0 0 0,0 0 0,0 0 0,0 1 0,0-1 0,0 0 0,0 0 0,0 0 0,0 0 0,0 1 0,0-1 0,0 0 0,0 0 0,0 0 0,0 0 0,0 0 0,0 1 0,0-1 0,0 0 0,-1 0 0,1 0 0,0 0 0,0 0 0,0 0 0,0 1 0,0-1 0,-1 0 0,1 0 0,0 0 0,0 0 0,0 0 0,0 0 0,-1 0 0,1 0 0,0 0 0,0 0 0,0 0 0,-1 0 0,-32 11 0,-26-8 0,44-3 0,0 1 0,0 1 0,-24 4 0,34-4 0,1-1 0,-1 1 0,1-1 0,0 2 0,0-1 0,-1 0 0,1 1 0,1 0 0,-1-1 0,0 2 0,1-1 0,-1 0 0,1 1 0,0-1 0,-4 8 0,-1 2 0,2 1 0,-1-1 0,2 1 0,0 0 0,1 1 0,0-1 0,1 1 0,1 0 0,0-1 0,0 18 0,3 3 0,1 0 0,1 0 0,10 41 0,-4-14 0,-3-1 0,-3 1 0,-6 75 0,0-20 0,4-103 0,1 0 0,-1-1 0,2 1 0,0-1 0,1 1 0,8 19 0,5 16 0,-11-15 0,0 0 0,-2 0 0,-2 1 0,-1-1 0,-5 50 0,1 6 0,2-34 0,2 0 0,15 88 0,-11-111 0,-2 1 0,-1 33 0,-2-36 0,2 1 0,8 44 0,-1-10 0,-2 0 0,-3 1 0,-6 92 0,0-40 0,4-8 0,-5 120 0,-15-126 0,12-74 0,2-19-28,0-1 0,-1 1 1,0-1-1,-1 0 0,0-1 0,-1 1 0,0-1 0,-1-1 0,0 1 0,0-1 0,-12 10 1,-3 5-1004,1-1-5795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8:29:20.916"/>
    </inkml:context>
    <inkml:brush xml:id="br0">
      <inkml:brushProperty name="width" value="0.035" units="cm"/>
      <inkml:brushProperty name="height" value="0.035" units="cm"/>
      <inkml:brushProperty name="color" value="#F6630D"/>
    </inkml:brush>
  </inkml:definitions>
  <inkml:trace contextRef="#ctx0" brushRef="#br0">1 92 24575,'481'29'0,"-369"-20"0,534 59 0,-587-59 0,-16-2 0,68 3 0,-95-10 0,0-1 0,0-1 0,0 0 0,0-1 0,0 0 0,-1-1 0,28-12 0,-26 11 0,1 0 0,0 1 0,1 0 0,-1 2 0,35-1 0,50 6 0,-135-9 0,1-1 0,0-1 0,0-2 0,1-1 0,1-1 0,-1-2 0,-43-28 0,-35-18 0,108 60 0,0 0 0,0 0 0,0 0 0,0 0 0,0 0 0,0 0 0,0 0 0,0 0 0,1 0 0,-1 0 0,0 0 0,0 0 0,0 0 0,0 0 0,0 0 0,0 0 0,0 0 0,0 0 0,0 0 0,0 0 0,0 0 0,1 0 0,-1 0 0,0 0 0,0 0 0,0 0 0,0-1 0,0 1 0,0 0 0,0 0 0,0 0 0,0 0 0,0 0 0,0 0 0,0 0 0,0 0 0,0 0 0,0 0 0,0 0 0,0-1 0,0 1 0,0 0 0,0 0 0,0 0 0,0 0 0,0 0 0,0 0 0,0 0 0,0 0 0,0 0 0,0 0 0,0-1 0,0 1 0,0 0 0,17 1 0,21 7 0,45 29 0,-57-24 0,45 16 0,-32-15 0,60 31 0,-80-36 0,-16-8 0,0 1 0,0-1 0,0 1 0,0 0 0,0 0 0,0 0 0,0 0 0,-1 0 0,1 1 0,-1-1 0,0 1 0,0-1 0,0 1 0,3 4 0,-5-5 0,0 0 0,1-1 0,-1 1 0,0 0 0,0 0 0,0 0 0,0 0 0,-1 0 0,1 0 0,0-1 0,-1 1 0,0 0 0,1 0 0,-1 0 0,0-1 0,0 1 0,0 0 0,0-1 0,0 1 0,0-1 0,0 1 0,0-1 0,-1 0 0,1 1 0,-1-1 0,1 0 0,-2 1 0,-27 21 0,-1-1 0,-1-2 0,-61 29 0,20-10 0,64-35-227,1 0-1,-1 0 1,0 0-1,0-1 1,-18 3-1,2-2-6598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19:44:35.116"/>
    </inkml:context>
    <inkml:brush xml:id="br0">
      <inkml:brushProperty name="width" value="0.05" units="cm"/>
      <inkml:brushProperty name="height" value="0.05" units="cm"/>
      <inkml:brushProperty name="color" value="#E71224"/>
    </inkml:brush>
  </inkml:definitions>
  <inkml:trace contextRef="#ctx0" brushRef="#br0">479 1 24575,'0'46'0,"1"-10"0,-6 64 0,3-89 0,0 1 0,-1-1 0,0 0 0,-1 0 0,0 0 0,0 0 0,-1-1 0,-1 1 0,-10 14 0,-5 3 0,2 0 0,-31 59 0,40-67 0,-26 36 0,28-45 0,-1 0 0,2 1 0,0 1 0,0-1 0,1 1 0,1 0 0,-7 24 0,8-4 0,1 0 0,2 0 0,3 42 0,0-15 0,-1-41 0,1 0 0,8 31 0,-5-29 0,3 38 0,-7-35 0,-1-12 0,0 0 0,1 0 0,1 0 0,0 0 0,0 0 0,1 0 0,6 14 0,-8-25 0,0 1 0,-1-1 0,1 0 0,-1 1 0,1-1 0,-1 0 0,1 1 0,-1-1 0,0 1 0,0-1 0,0 0 0,0 1 0,0-1 0,0 1 0,0-1 0,0 0 0,0 1 0,-1 1 0,1-3 0,-1 1 0,1-1 0,-1 1 0,1-1 0,-1 1 0,0-1 0,1 1 0,-1-1 0,1 0 0,-1 1 0,0-1 0,1 0 0,-1 0 0,0 1 0,1-1 0,-1 0 0,0 0 0,1 0 0,-1 0 0,0 0 0,1 0 0,-1 0 0,0 0 0,0 0 0,0 0 0,-3-1 0,0 0 0,0-1 0,0 1 0,0 0 0,0-1 0,1 0 0,-1 0 0,1 0 0,-1-1 0,1 1 0,-4-4 0,-36-47 0,32 38 0,-27-29 0,-80-52 0,148 117 0,-22-16 0,0 0 0,0 0 0,-1 1 0,0 0 0,0 1 0,0-1 0,-1 1 0,0 0 0,0 1 0,6 10 0,-3 1 0,1-1 0,19 26 0,-25-39 0,0-1 0,0 1 0,1-1 0,-1 1 0,1-1 0,0-1 0,0 1 0,0-1 0,1 1 0,-1-2 0,1 1 0,0-1 0,6 3 0,9 1 0,28 14 0,17 4 0,-64-23 0,-1 0 0,1-1 0,0 1 0,-1-1 0,1 0 0,0 1 0,0-1 0,-1 0 0,1 0 0,0 0 0,0 0 0,-1-1 0,1 1 0,0 0 0,-1-1 0,1 1 0,0-1 0,-1 1 0,1-1 0,-1 0 0,1 0 0,-1 0 0,1 0 0,-1 0 0,0 0 0,1 0 0,-1 0 0,0-1 0,0 1 0,0 0 0,2-3 0,0-3 0,0 0 0,-1 0 0,0 0 0,0 0 0,0-1 0,0-8 0,3-10 0,3-2 15,19-46 0,-13 39-1410,-7 17-5431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19:47:38.143"/>
    </inkml:context>
    <inkml:brush xml:id="br0">
      <inkml:brushProperty name="width" value="0.05" units="cm"/>
      <inkml:brushProperty name="height" value="0.05" units="cm"/>
      <inkml:brushProperty name="color" value="#E71224"/>
    </inkml:brush>
  </inkml:definitions>
  <inkml:trace contextRef="#ctx0" brushRef="#br0">0 0 24575,'101'100'0,"41"46"0,-117-115 0,-2 2 0,34 61 0,23 76 0,64 130 0,-25-59 0,-46-66 0,-39-89 0,-26-68 0,1-1 0,1 0 0,22 27 0,12 22 0,-18-23 0,1-1 0,45 51 0,-65-85 0,1-1 0,0 0 0,0 0 0,1-1 0,-1 0 0,1-1 0,1 0 0,-1 0 0,1-1 0,0 0 0,0 0 0,0-2 0,17 4 0,11 0 0,-1-3 0,55 0 0,287-5 0,-376 2 0,5 0 0,1 0 0,-1-1 0,16-3 0,-23 4 0,-1 0 0,1 0 0,0 0 0,0 0 0,0 0 0,-1 0 0,1-1 0,0 1 0,0 0 0,0-1 0,-1 1 0,1 0 0,0-1 0,-1 1 0,1-1 0,0 1 0,-1-1 0,1 0 0,-1 1 0,1-1 0,-1 1 0,1-1 0,-1 0 0,1 0 0,-1 1 0,0-1 0,1 0 0,-1 0 0,0 1 0,1-1 0,-1 0 0,0 0 0,0 0 0,0 1 0,0-1 0,0 0 0,0 0 0,0 0 0,0 0 0,0 1 0,0-1 0,-1 0 0,1 0 0,0 1 0,-1-1 0,1 0 0,0 0 0,-1 1 0,1-1 0,-1 0 0,0-1 0,-13-16 0,-2 0 0,1 1 0,-2 1 0,0 1 0,-1 0 0,-30-18 0,16 10 0,-33-30 0,57 45 0,-11-10 0,-25-30 0,41 40 0,12 11 0,14 13 0,-1 6 0,-13-11 0,1-1 0,0-1 0,17 13 0,-2-7 0,31 16 0,-49-27 0,-1 0 0,0 1 0,0-1 0,0 1 0,0 1 0,-1-1 0,0 1 0,0 0 0,-1 0 0,1 1 0,3 7 0,26 33 0,-18-29 0,-2-4 0,-1 1 0,0 1 0,11 18 0,-21-29 0,0 0 0,0 0 0,-1 0 0,0 0 0,0 0 0,-1 1 0,1-1 0,-1 1 0,0-1 0,-1 1 0,1 0 0,-1-1 0,0 1 0,0-1 0,-3 10 0,2-11 0,0-1 0,0 1 0,0-1 0,-1 0 0,0 1 0,0-1 0,0 0 0,0 0 0,0 0 0,0-1 0,-1 1 0,1 0 0,-1-1 0,0 0 0,0 1 0,0-1 0,0 0 0,-4 1 0,-6 4 0,-1-1 0,-1-1 0,-15 4 0,10-3 0,-46 11 290,45-13-704,1 1 0,0 0 1,-28 13-1,25-5-6412</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8:29:20.916"/>
    </inkml:context>
    <inkml:brush xml:id="br0">
      <inkml:brushProperty name="width" value="0.035" units="cm"/>
      <inkml:brushProperty name="height" value="0.035" units="cm"/>
      <inkml:brushProperty name="color" value="#F6630D"/>
    </inkml:brush>
  </inkml:definitions>
  <inkml:trace contextRef="#ctx0" brushRef="#br0">1 92 24575,'481'29'0,"-369"-20"0,534 59 0,-587-59 0,-16-2 0,68 3 0,-95-10 0,0-1 0,0-1 0,0 0 0,0-1 0,0 0 0,-1-1 0,28-12 0,-26 11 0,1 0 0,0 1 0,1 0 0,-1 2 0,35-1 0,50 6 0,-135-9 0,1-1 0,0-1 0,0-2 0,1-1 0,1-1 0,-1-2 0,-43-28 0,-35-18 0,108 60 0,0 0 0,0 0 0,0 0 0,0 0 0,0 0 0,0 0 0,0 0 0,0 0 0,1 0 0,-1 0 0,0 0 0,0 0 0,0 0 0,0 0 0,0 0 0,0 0 0,0 0 0,0 0 0,0 0 0,0 0 0,0 0 0,1 0 0,-1 0 0,0 0 0,0 0 0,0 0 0,0-1 0,0 1 0,0 0 0,0 0 0,0 0 0,0 0 0,0 0 0,0 0 0,0 0 0,0 0 0,0 0 0,0 0 0,0 0 0,0-1 0,0 1 0,0 0 0,0 0 0,0 0 0,0 0 0,0 0 0,0 0 0,0 0 0,0 0 0,0 0 0,0 0 0,0-1 0,0 1 0,0 0 0,17 1 0,21 7 0,45 29 0,-57-24 0,45 16 0,-32-15 0,60 31 0,-80-36 0,-16-8 0,0 1 0,0-1 0,0 1 0,0 0 0,0 0 0,0 0 0,0 0 0,-1 0 0,1 1 0,-1-1 0,0 1 0,0-1 0,0 1 0,3 4 0,-5-5 0,0 0 0,1-1 0,-1 1 0,0 0 0,0 0 0,0 0 0,0 0 0,-1 0 0,1 0 0,0-1 0,-1 1 0,0 0 0,1 0 0,-1 0 0,0-1 0,0 1 0,0 0 0,0-1 0,0 1 0,0-1 0,0 1 0,0-1 0,-1 0 0,1 1 0,-1-1 0,1 0 0,-2 1 0,-27 21 0,-1-1 0,-1-2 0,-61 29 0,20-10 0,64-35-227,1 0-1,-1 0 1,0 0-1,0-1 1,-18 3-1,2-2-6598</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8:29:20.916"/>
    </inkml:context>
    <inkml:brush xml:id="br0">
      <inkml:brushProperty name="width" value="0.035" units="cm"/>
      <inkml:brushProperty name="height" value="0.035" units="cm"/>
      <inkml:brushProperty name="color" value="#F6630D"/>
    </inkml:brush>
  </inkml:definitions>
  <inkml:trace contextRef="#ctx0" brushRef="#br0">1 92 24575,'481'29'0,"-369"-20"0,534 59 0,-587-59 0,-16-2 0,68 3 0,-95-10 0,0-1 0,0-1 0,0 0 0,0-1 0,0 0 0,-1-1 0,28-12 0,-26 11 0,1 0 0,0 1 0,1 0 0,-1 2 0,35-1 0,50 6 0,-135-9 0,1-1 0,0-1 0,0-2 0,1-1 0,1-1 0,-1-2 0,-43-28 0,-35-18 0,108 60 0,0 0 0,0 0 0,0 0 0,0 0 0,0 0 0,0 0 0,0 0 0,0 0 0,1 0 0,-1 0 0,0 0 0,0 0 0,0 0 0,0 0 0,0 0 0,0 0 0,0 0 0,0 0 0,0 0 0,0 0 0,0 0 0,1 0 0,-1 0 0,0 0 0,0 0 0,0 0 0,0-1 0,0 1 0,0 0 0,0 0 0,0 0 0,0 0 0,0 0 0,0 0 0,0 0 0,0 0 0,0 0 0,0 0 0,0 0 0,0-1 0,0 1 0,0 0 0,0 0 0,0 0 0,0 0 0,0 0 0,0 0 0,0 0 0,0 0 0,0 0 0,0 0 0,0-1 0,0 1 0,0 0 0,17 1 0,21 7 0,45 29 0,-57-24 0,45 16 0,-32-15 0,60 31 0,-80-36 0,-16-8 0,0 1 0,0-1 0,0 1 0,0 0 0,0 0 0,0 0 0,0 0 0,-1 0 0,1 1 0,-1-1 0,0 1 0,0-1 0,0 1 0,3 4 0,-5-5 0,0 0 0,1-1 0,-1 1 0,0 0 0,0 0 0,0 0 0,0 0 0,-1 0 0,1 0 0,0-1 0,-1 1 0,0 0 0,1 0 0,-1 0 0,0-1 0,0 1 0,0 0 0,0-1 0,0 1 0,0-1 0,0 1 0,0-1 0,-1 0 0,1 1 0,-1-1 0,1 0 0,-2 1 0,-27 21 0,-1-1 0,-1-2 0,-61 29 0,20-10 0,64-35-227,1 0-1,-1 0 1,0 0-1,0-1 1,-18 3-1,2-2-6598</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01:32:26.284"/>
    </inkml:context>
    <inkml:brush xml:id="br0">
      <inkml:brushProperty name="width" value="0.035" units="cm"/>
      <inkml:brushProperty name="height" value="0.035" units="cm"/>
      <inkml:brushProperty name="color" value="#00A0D7"/>
    </inkml:brush>
  </inkml:definitions>
  <inkml:trace contextRef="#ctx0" brushRef="#br0">1 247 24575,'286'-2'0,"310"5"0,-405 10 0,87 1 0,-198-15 0,-202-42 0,-157-60 0,113 37 0,155 63 0,-27-13 0,36 15 0,1 0 0,-1 0 0,0 0 0,1 0 0,-1 0 0,1 0 0,-1-1 0,1 1 0,0 0 0,0-1 0,0 1 0,-1-1 0,1 1 0,1-1 0,-1 0 0,0 0 0,-1-2 0,2 3 0,0 1 0,1-1 0,-1 0 0,0 1 0,0-1 0,0 0 0,1 1 0,-1-1 0,0 0 0,0 1 0,1-1 0,-1 1 0,1-1 0,-1 1 0,1-1 0,-1 1 0,0-1 0,1 1 0,0-1 0,-1 1 0,1-1 0,-1 1 0,1 0 0,0-1 0,-1 1 0,1 0 0,-1 0 0,1 0 0,0-1 0,0 1 0,-1 0 0,1 0 0,0 0 0,-1 0 0,1 0 0,0 0 0,0 0 0,31 0 0,-31 0 0,46 6 0,89 22 0,-43-7 0,-76-17 0,1 1 0,-2 0 0,1 1 0,-1 1 0,28 16 0,-15-4 0,0 0 0,25 25 0,-28-24 0,-18-15 0,-1 0 0,0 0 0,-1 1 0,1 0 0,-1 0 0,10 14 0,-15-19 0,0 1 0,0-1 0,-1 1 0,1 0 0,-1-1 0,1 1 0,-1 0 0,1-1 0,-1 1 0,0 0 0,0 0 0,0-1 0,0 1 0,0 0 0,0 0 0,-1 1 0,0 0 0,0 0 0,0 0 0,0-1 0,-1 1 0,1 0 0,-1-1 0,0 1 0,0-1 0,0 0 0,0 0 0,0 0 0,-4 3 0,-15 9 0,0 0 0,-1-2 0,0 0 0,-1-1 0,-29 8 0,-7 5 0,10-2 0,-125 49 0,160-66-341,-1 0 0,1 2-1,-21 11 1,6 3-6485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01:32:49.070"/>
    </inkml:context>
    <inkml:brush xml:id="br0">
      <inkml:brushProperty name="width" value="0.035" units="cm"/>
      <inkml:brushProperty name="height" value="0.035" units="cm"/>
      <inkml:brushProperty name="color" value="#00A0D7"/>
    </inkml:brush>
  </inkml:definitions>
  <inkml:trace contextRef="#ctx0" brushRef="#br0">9101 1 24575,'-803'248'0,"488"-138"-174,-1908 519-699,965-421 933,862-152-49,306-43 177,0 4 1,1 5 0,1 4 0,-105 46 0,81-24-171,-182 51-1,-123 0-22,210-53 7,-65 22-2,-341 65 0,128-78 0,423-45 0,-87 26 0,121-27 0,0 2 0,0 1 0,1 1 0,0 1 0,-29 22 0,-15 10 0,48-33 0,1 1 0,-27 22 0,-76 64 0,72-61 0,-69 68 0,119-103 0,-1 0 0,1 0 0,-1-1 0,0 0 0,0 1 0,0-1 0,-1-1 0,1 1 0,-1-1 0,0 0 0,1 0 0,-1 0 0,0-1 0,0 1 0,0-1 0,0-1 0,0 1 0,-5-1 0,5-1 0,0 0 0,1-1 0,-1 0 0,1 0 0,-1 0 0,1-1 0,0 1 0,0-1 0,0 0 0,0-1 0,0 1 0,1-1 0,-1 1 0,1-1 0,0 0 0,0-1 0,0 1 0,1-1 0,-3-4 0,-2-5 0,1-1 0,1 0 0,0 0 0,0 0 0,2-1 0,0 1 0,0-1 0,2 0 0,-1-18 0,1-6 0,2 1 0,9-60 0,1 4 0,-6 45 0,2-1 0,24-89 0,-20 120 0,-9 39 0,-8 43 0,-60 212 0,-6 42 0,67-288 0,2 1 0,0 0 0,2 0 0,1 0 0,6 42 0,-5-66 0,0-1 0,1 0 0,-1 0 0,1 0 0,0-1 0,0 1 0,1 0 0,-1-1 0,1 1 0,-1-1 0,1 0 0,0 0 0,0 0 0,0 0 0,1-1 0,-1 1 0,0-1 0,1 0 0,0 0 0,-1-1 0,1 1 0,0-1 0,4 2 0,13 2 0,-1 0 0,1-2 0,25 2 0,387-3-7,-260-7-1351,-138 5-5468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01:33:03.847"/>
    </inkml:context>
    <inkml:brush xml:id="br0">
      <inkml:brushProperty name="width" value="0.035" units="cm"/>
      <inkml:brushProperty name="height" value="0.035" units="cm"/>
      <inkml:brushProperty name="color" value="#00A0D7"/>
    </inkml:brush>
  </inkml:definitions>
  <inkml:trace contextRef="#ctx0" brushRef="#br0">0 0 24575,'46'33'0,"-32"-21"0,1-2 0,0 1 0,26 12 0,63 17 0,176 45 0,-196-63 0,321 81 0,-41-12 0,-190-39 0,-88-24 0,2-4 0,114 17 0,-137-34 0,59 7 0,223 54 0,-233-30 0,21 7 0,-14-13 0,182 72 0,-271-88 0,51 34 0,-54-31 0,0-1 0,32 13 0,120 39 0,-162-62 0,-1 1 0,0 1 0,23 16 0,5 4 0,-38-26 0,37 23 0,1-2 0,67 26 0,-73-36 0,-2 3 0,0 1 0,50 34 0,-23-15 0,-37-23 0,0 2 0,46 38 0,-36-23 0,-23-21 0,-1 0 0,-1 1 0,0 1 0,21 27 0,-34-40 0,1 1 0,-1 0 0,1-1 0,-1 1 0,1-1 0,-1 1 0,1 0 0,-1-1 0,0 1 0,1 0 0,-1-1 0,0 1 0,0 0 0,1 0 0,-1-1 0,0 1 0,0 0 0,0 0 0,0 0 0,0-1 0,0 1 0,0 0 0,0 0 0,0-1 0,-1 1 0,1 0 0,0 0 0,0-1 0,-1 1 0,1 0 0,0-1 0,-1 1 0,1 0 0,-1-1 0,1 1 0,-1-1 0,1 1 0,-1 0 0,1-1 0,-1 1 0,0-1 0,1 0 0,-1 1 0,0-1 0,1 1 0,-1-1 0,0 0 0,1 0 0,-1 1 0,0-1 0,0 0 0,0 0 0,1 0 0,-1 0 0,-1 0 0,-8 1 0,1 0 0,0-1 0,-16-1 0,22 1 0,-197-21 0,-51-2 0,79 7 0,59 5 0,521 28 0,-261-10 0,-28-3 0,-102-1 0,0 0 0,-1 1 0,0 0 0,17 7 0,-14-4 0,-18-6 0,0-1 0,0 0 0,0 0 0,0 1 0,0-1 0,0 0 0,0 0 0,0 0 0,1 0 0,-1 0 0,0-1 0,0 1 0,0 0 0,0 0 0,0-1 0,0 1 0,0 0 0,0-1 0,-1 1 0,1-1 0,0 1 0,0-1 0,0 0 0,0 1 0,0-1 0,-1 0 0,1 0 0,0 1 0,-1-1 0,1 0 0,-1 0 0,1 0 0,-1 0 0,1 0 0,-1 0 0,1 0 0,-1 0 0,0 0 0,0 0 0,1-2 0,1-6 0,-1 0 0,0 0 0,1-17 0,-2 15 0,0-196 34,-3 133-500,4-1-1,14-109 1,-10 158-6360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01:38:12.904"/>
    </inkml:context>
    <inkml:brush xml:id="br0">
      <inkml:brushProperty name="width" value="0.035" units="cm"/>
      <inkml:brushProperty name="height" value="0.035" units="cm"/>
      <inkml:brushProperty name="color" value="#00A0D7"/>
    </inkml:brush>
  </inkml:definitions>
  <inkml:trace contextRef="#ctx0" brushRef="#br0">1 0 24575,'0'0'-8191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01:38:15.245"/>
    </inkml:context>
    <inkml:brush xml:id="br0">
      <inkml:brushProperty name="width" value="0.035" units="cm"/>
      <inkml:brushProperty name="height" value="0.035" units="cm"/>
      <inkml:brushProperty name="color" value="#00A0D7"/>
    </inkml:brush>
  </inkml:definitions>
  <inkml:trace contextRef="#ctx0" brushRef="#br0">5474 0 24575,'0'21'0,"-7"160"0,4-153 0,-2 1 0,-3 0 0,0-2 0,-18 34 0,12-37 0,-2 0 0,-1 0 0,-2-1 0,-1-1 0,-42 36 0,-85 50 0,59-41 0,-110 64 0,180-120 0,-54 34 0,2 2 0,-62 55 0,53-37 0,-5-4 0,-3-1 0,-138 72 0,151-95 0,-102 38 0,-42 20 0,204-87 0,-180 95 0,148-76 0,-82 62 0,-18 39 0,76-64 0,-137 95 0,103-90 0,-5-4 0,-215 98 0,-37-1 0,333-150 0,0 2 0,2 1 0,0 0 0,-37 29 0,-79 79 0,59-36 0,-100 139 0,93-108 0,55-74 0,-122 145 0,124-154 0,-2-2 0,-3-1 0,-55 38 0,-21 4 0,-153 108 0,221-145 0,1-1 0,3 4 0,-47 57 0,53-54 0,-47 85 0,61-69 0,22-59 0,0 0 0,0 0 0,0 1 0,0-1 0,-1 0 0,1 0 0,0 0 0,0 1 0,0-1 0,0 0 0,0 0 0,-1 0 0,1 0 0,0 1 0,0-1 0,0 0 0,0 0 0,-1 0 0,1 0 0,0 0 0,0 0 0,-1 0 0,1 0 0,0 0 0,0 0 0,-1 0 0,1 0 0,0 0 0,0 0 0,-1 0 0,1 0 0,0 0 0,0 0 0,-1 0 0,1 0 0,0 0 0,-1 0 0,1 0 0,-8-6 0,-2-15 0,10 20 0,-10-28 0,1-1 0,3 0 0,-2-37 0,8-95 0,1 94 0,1-112 0,0 290 0,-5 126 0,-13-151 0,9-54 0,-3 46 0,9-53 0,-1-16 0,2 1 0,0-1 0,0 2 0,1-2 0,0 1 0,1-1 0,5 11 0,-7-18 0,1 0 0,0 0 0,0 1 0,0-2 0,0 1 0,0 0 0,0 0 0,0 0 0,0-1 0,0 1 0,0 0 0,1-1 0,-1 1 0,0-1 0,1 1 0,-1-1 0,1 1 0,-1-1 0,1 1 0,-1-1 0,1 0 0,-1 1 0,1-1 0,0 0 0,-1 0 0,1 0 0,-1 0 0,1 0 0,0 0 0,-1-1 0,1 1 0,-1 0 0,1-1 0,1 0 0,3 0 0,1 0 0,-1-1 0,1-1 0,-1 2 0,0-2 0,0 0 0,6-3 0,16-12 0,30-23 0,5-4 0,-48 36 0,103-68 0,5 2 0,145-65 0,-260 136-273,-1 2 0,1-2 0,0 2 0,17-4 0,1 1-6553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3:04:15.879"/>
    </inkml:context>
    <inkml:brush xml:id="br0">
      <inkml:brushProperty name="width" value="0.05" units="cm"/>
      <inkml:brushProperty name="height" value="0.05" units="cm"/>
      <inkml:brushProperty name="color" value="#CC0066"/>
    </inkml:brush>
  </inkml:definitions>
  <inkml:trace contextRef="#ctx0" brushRef="#br0">0 666 24575,'156'1'0,"152"-2"0,-246-3 0,0-3 0,117-27 0,-122 15 0,-2-3 0,0-1 0,83-51 0,-91 48 0,-3 4 0,1 1 0,65-19 0,98-17 0,67-24 0,-235 67 0,0 2 0,1 2 0,0 2 0,59-5 0,166 7 0,-257 6 0,9 1 0,0 1 0,31 8 0,-29-6 0,38 5 0,154-9 0,-210 0 0,0 0 0,0 0 0,0-1 0,0 1 0,-1 0 0,1-1 0,0 1 0,0-1 0,0 1 0,0-1 0,-1 0 0,1 0 0,0 0 0,-1 0 0,1 0 0,-1 0 0,1 0 0,1-3 0,-3 3 0,1 0 0,-1 0 0,0-1 0,0 1 0,0 0 0,0 0 0,0-1 0,0 1 0,0 0 0,0-1 0,-1 1 0,1 0 0,0 0 0,-1 0 0,1-1 0,-1 1 0,0 0 0,1 0 0,-1 0 0,0 0 0,1 0 0,-1 0 0,0 0 0,0 0 0,0 0 0,0 0 0,0 1 0,-1-2 0,-15-14 0,0 2 0,-1-1 0,0 2 0,-1 0 0,-1 2 0,0 0 0,-1 1 0,-26-9 0,23 9 0,18 7 0,-1 0 0,1 0 0,-1 1 0,0 0 0,1 0 0,-1 1 0,0 0 0,-8-1 0,15 2 0,0 0 0,0 0 0,0 0 0,-1 0 0,1 0 0,0 0 0,0 0 0,0 0 0,-1 0 0,1 0 0,0 0 0,0 0 0,0 0 0,-1 0 0,1 1 0,0-1 0,0 0 0,0 0 0,0 0 0,-1 0 0,1 0 0,0 0 0,0 0 0,0 1 0,0-1 0,0 0 0,0 0 0,-1 0 0,1 0 0,0 1 0,0-1 0,0 0 0,0 0 0,0 0 0,0 0 0,0 1 0,0-1 0,0 0 0,0 0 0,0 0 0,0 1 0,0-1 0,0 0 0,0 0 0,0 0 0,0 1 0,0-1 0,0 0 0,8 12 0,13 8 0,0-6 0,1-1 0,0-1 0,1-1 0,41 15 0,-40-18 0,0 2 0,-1 0 0,0 2 0,40 27 0,-62-39 0,1 1 0,-1 1 0,1-1 0,-1 0 0,1 0 0,-1 0 0,0 1 0,0-1 0,0 0 0,0 1 0,0-1 0,0 1 0,0 0 0,0-1 0,-1 1 0,1 0 0,-1-1 0,1 1 0,-1 0 0,1 0 0,-1-1 0,0 1 0,0 3 0,-1-3 0,0 0 0,0 1 0,0-1 0,0 0 0,0 0 0,0 0 0,-1 0 0,1 0 0,-1-1 0,1 1 0,-1 0 0,0-1 0,1 1 0,-1-1 0,-4 3 0,-4 2 0,-1-1 0,0 0 0,0 0 0,0-1 0,-24 6 0,19-8 0,0 2 0,0 0 0,0 1 0,1 0 0,0 1 0,-18 10 0,18-7 0,3-2 0,0 0 0,1 1 0,0 0 0,0 1 0,0 0 0,-14 17 0,-16 35-1365,32-48-5461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3:57.803"/>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3:57.803"/>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39:19.900"/>
    </inkml:context>
    <inkml:brush xml:id="br0">
      <inkml:brushProperty name="width" value="0.035" units="cm"/>
      <inkml:brushProperty name="height" value="0.035" units="cm"/>
      <inkml:brushProperty name="color" value="#E71224"/>
    </inkml:brush>
  </inkml:definitions>
  <inkml:trace contextRef="#ctx0" brushRef="#br0">0 203 24575,'372'-63'0,"-168"34"0,703-77-338,-775 102 284,1 5-1,-1 7 0,-1 5 0,249 58 0,36 23 667,-292-76-612,0-5 0,1-5 0,221-15 0,197-10-1261,-536 17 1157,18 0-6722</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41:28.994"/>
    </inkml:context>
    <inkml:brush xml:id="br0">
      <inkml:brushProperty name="width" value="0.035" units="cm"/>
      <inkml:brushProperty name="height" value="0.035" units="cm"/>
      <inkml:brushProperty name="color" value="#AB008B"/>
    </inkml:brush>
  </inkml:definitions>
  <inkml:trace contextRef="#ctx0" brushRef="#br0">0 5937 24575,'196'-7'0,"556"-90"-2798,0-52 866,-715 141 2129,868-200-200,-23-75 36,-880 282-28,485-213 317,-435 186 104,-1-2 1,-2-3-1,-1-2 0,-2-1 0,-2-3 1,77-85-1,-102 100-131,-2-1 0,-1-1 1,20-42-1,28-88-284,63-267-11,-63 191 0,31-119 0,-28 92 0,-42 180 0,3 0 0,3 2 0,83-145 0,-53 126 0,3 2 0,106-118 0,-52 90 0,156-124 0,-130 121 0,361-288 0,17 26 0,-240 181 0,-205 148 0,308-206 0,-336 236 0,1 2 0,1 3 0,2 2 0,0 2 0,1 2 0,72-11 0,-75 21 0,0 3 0,0 1 0,0 4 0,0 1 0,51 9 0,2 8 0,144 44 0,-154-27 0,-72-26 0,0 0 0,1-2 0,0-1 0,46 8 0,61 3 0,-129-18 0,0 0 0,0 0 0,0 1 0,1-1 0,-1 0 0,0-1 0,0 1 0,0 0 0,1 0 0,-1 0 0,0-1 0,0 1 0,0 0 0,0-1 0,0 0 0,0 1 0,2-1 0,-3 0 0,0 1 0,1-1 0,-1 1 0,0-1 0,1 0 0,-1 1 0,0-1 0,0 1 0,0-1 0,0 1 0,1-1 0,-1 0 0,0 1 0,0-1 0,0 1 0,0-1 0,0 1 0,0-1 0,-1 0 0,1 1 0,0-1 0,0 1 0,0-1 0,-1 0 0,-1-3 0,1 1 0,-2-1 0,1 1 0,0-1 0,-1 1 0,1 0 0,-1 0 0,-6-5 0,-9-5 0,-1 1 0,0 1 0,-1 0 0,-24-8 0,-31-17 0,55 25 0,1-1 0,0 0 0,0-2 0,2 0 0,-1-1 0,2-1 0,0 0 0,-17-24 0,1 4 0,26 30 0,-1-1 0,1 1 0,0-1 0,1-1 0,0 1 0,0-1 0,1 0 0,-4-8 0,7 15 0,1 1 0,0 0 0,0 0 0,0-1 0,0 1 0,0 0 0,0 0 0,0-1 0,0 1 0,0 0 0,0-1 0,0 1 0,0 0 0,0 0 0,0-1 0,0 1 0,0 0 0,0 0 0,0-1 0,0 1 0,0 0 0,1 0 0,-1-1 0,0 1 0,0 0 0,0 0 0,0 0 0,0-1 0,1 1 0,-1 0 0,0 0 0,0 0 0,0 0 0,1-1 0,-1 1 0,0 0 0,0 0 0,1 0 0,-1 0 0,0 0 0,0 0 0,1 0 0,-1 0 0,0-1 0,0 1 0,1 0 0,-1 0 0,0 0 0,1 0 0,-1 1 0,0-1 0,0 0 0,1 0 0,-1 0 0,0 0 0,0 0 0,1 0 0,-1 0 0,0 0 0,0 0 0,0 1 0,1-1 0,-1 0 0,0 0 0,0 0 0,0 0 0,1 1 0,-1-1 0,20 12 0,146 112 0,-54-38 0,-72-53 0,-27-22 0,0 0 0,19 11 0,-20-13 0,0 0 0,-1 1 0,0 0 0,17 20 0,23 20 0,-51-50 0,1 0 0,-1 1 0,0-1 0,1 0 0,-1 0 0,0 0 0,1 1 0,-1-1 0,0 0 0,1 0 0,-1 1 0,0-1 0,0 0 0,1 1 0,-1-1 0,0 0 0,0 1 0,0-1 0,1 0 0,-1 1 0,0-1 0,0 0 0,0 1 0,0-1 0,0 1 0,0-1 0,0 0 0,0 1 0,0-1 0,0 1 0,0-1 0,0 0 0,0 1 0,-14 4 0,-32-4 0,37-1 0,-20-1 0,-118 4 0,124-1 0,0 1 0,0 1 0,0 1 0,-31 11 0,43-10 0,1 0 0,-1 0 0,1 1 0,1 0 0,-1 1 0,2 0 0,-1 1 0,-14 17 0,-22 21 0,29-32-1365,4-1-5461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36:32.628"/>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3T18:27:29.848"/>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7:17:54.216"/>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7:21:28.608"/>
    </inkml:context>
    <inkml:brush xml:id="br0">
      <inkml:brushProperty name="width" value="0.035" units="cm"/>
      <inkml:brushProperty name="height" value="0.035" units="cm"/>
      <inkml:brushProperty name="color" value="#E71224"/>
    </inkml:brush>
  </inkml:definitions>
  <inkml:trace contextRef="#ctx0" brushRef="#br0">1 0 24575,'18'0'0,"0"1"0,1 1 0,-1 0 0,0 1 0,25 7 0,-37-8 0,0 1 0,1-1 0,-1 1 0,0 0 0,-1 1 0,1-1 0,0 1 0,-1 0 0,0 1 0,0-1 0,0 1 0,0 0 0,-1 0 0,0 0 0,0 1 0,-1 0 0,6 11 0,3 13 0,-2 0 0,-1 1 0,-2 1 0,5 41 0,0 131 0,-14 2 0,3 86 0,19-109 0,-15-145 0,-3-24 0,0 0 0,1 0 0,0 0 0,1 0 0,8 16 0,-9-25 0,-1 0 0,1 0 0,1 0 0,-1-1 0,1 0 0,-1 1 0,1-1 0,1-1 0,-1 1 0,0-1 0,1 1 0,0-1 0,0-1 0,0 1 0,0-1 0,6 3 0,2-1 0,0-1 0,0-1 0,1 0 0,-1 0 0,0-2 0,20 0 0,-15 0 0,-1 0 0,26 4 0,-43-4 0,1 0 0,-1 0 0,1 0 0,-1 0 0,1 0 0,-1 1 0,1-1 0,-1 0 0,0 0 0,1 0 0,-1 0 0,1 1 0,-1-1 0,1 0 0,-1 0 0,0 1 0,1-1 0,-1 0 0,0 1 0,1-1 0,-1 1 0,0-1 0,1 0 0,-1 1 0,0-1 0,0 1 0,1-1 0,-1 1 0,0-1 0,0 0 0,0 1 0,0-1 0,0 1 0,0-1 0,0 1 0,0-1 0,0 1 0,0-1 0,0 1 0,0-1 0,0 1 0,0-1 0,0 1 0,0-1 0,0 1 0,-1-1 0,1 0 0,0 1 0,0-1 0,-1 1 0,1-1 0,0 0 0,-1 1 0,1-1 0,0 1 0,-1-1 0,1 0 0,0 0 0,-1 1 0,-25 23 0,26-24 0,-23 16 0,-1 0 0,0-2 0,-49 21 0,-85 20 0,154-54 0,0 1 0,-1 0 0,1 0 0,0 0 0,1 1 0,-1 0 0,0-1 0,1 1 0,-1 0 0,1 1 0,0-1 0,0 0 0,0 1 0,1 0 0,-1 0 0,1 0 0,0 0 0,0 0 0,-2 5 0,-3 10 0,2 1 0,0-1 0,-3 22 0,5-24 0,0 12 0,1 1 0,1 0 0,1 0 0,2 0 0,1-1 0,1 1 0,10 33 0,-8-39 0,2 1 0,13 28 0,-11-31 0,-2 1 0,9 34 0,-13-39 0,0-1 0,1 0 0,0 0 0,2-1 0,0 1 0,16 27 0,-2-7 0,-1 0 0,-3 1 0,0 1 0,11 45 0,-18-52 0,19 66 0,-25-78 0,4 12 0,-2 0 0,3 61 0,-9-64 0,-2 0 0,-1 0 0,-1 0 0,-2-1 0,-14 44 0,7-19 0,10-38 0,-1-1 0,0 0 0,0-1 0,-9 17 0,10-25 0,0 0 0,0 0 0,-1 0 0,1-1 0,-1 0 0,0 0 0,0 0 0,-1 0 0,1 0 0,-1-1 0,0 0 0,0 0 0,0 0 0,-8 2 0,0 0 0,0-1 0,0-1 0,0 0 0,0-1 0,-25 1 0,-72-6 0,55 1 0,22 1-1365,5 0-5461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6:02:58.707"/>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30T22:55:11.478"/>
    </inkml:context>
    <inkml:brush xml:id="br0">
      <inkml:brushProperty name="width" value="0.05" units="cm"/>
      <inkml:brushProperty name="height" value="0.05" units="cm"/>
      <inkml:brushProperty name="color" value="#CC0066"/>
    </inkml:brush>
  </inkml:definitions>
  <inkml:trace contextRef="#ctx0" brushRef="#br0">261 0 24575,'0'920'0,"2"-889"0,10 58 0,-7-64 0,-2 0 0,0 0 0,-1 36 0,-2-60 0,0 0 0,0 0 0,0 0 0,0 0 0,0 0 0,0 0 0,0 0 0,0 0 0,-1 0 0,1 0 0,0 0 0,-1 0 0,1 0 0,0 0 0,-1-1 0,1 1 0,-1 0 0,1 0 0,-1 0 0,0-1 0,1 1 0,-1 0 0,0-1 0,0 1 0,-1 0 0,1-1 0,0 0 0,0 0 0,0 0 0,0 0 0,0 0 0,0 0 0,0-1 0,0 1 0,0 0 0,0-1 0,0 1 0,0-1 0,0 1 0,0-1 0,0 1 0,0-1 0,0 0 0,-1 0 0,-4-5 0,-1 0 0,1-1 0,0 0 0,-5-8 0,-143-199 0,142 195 0,1 1 0,1-2 0,0 0 0,-11-34 0,21 53 0,-1 1 0,1-1 0,0 1 0,0-1 0,-1 1 0,1-1 0,0 0 0,0 1 0,0-1 0,0 1 0,0-1 0,0 0 0,0 1 0,0-1 0,0 0 0,0 1 0,0-1 0,0 1 0,0-1 0,1 0 0,-1 1 0,1-2 0,9 3 0,17 18 0,6 11 0,-1 1 0,-1 2 0,-2 1 0,-1 1 0,35 60 0,-51-68 0,-1 0 0,-1 1 0,-2 1 0,7 37 0,-15-65 0,0 0 0,1 1 0,-1 0 0,0-1 0,0 1 0,1-1 0,-1 1 0,1-1 0,-1 1 0,1-1 0,0 1 0,0-1 0,0 0 0,-1 1 0,1-1 0,0 0 0,0 0 0,1 0 0,-1 0 0,2 2 0,-2-3 0,0-1 0,0 1 0,0-1 0,1 1 0,-1-1 0,0 1 0,0-1 0,0 0 0,0 1 0,0-1 0,-1 0 0,1 0 0,0 1 0,0-1 0,0 0 0,-1 0 0,1 0 0,0 0 0,-1 0 0,1 0 0,-1 0 0,1-1 0,-1 1 0,0 0 0,1 0 0,-1-2 0,8-21 0,-1-1 0,7-43 0,7-24 0,76-179 0,-85 239-682,25-48-1,-29 66-6143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8:05:33.652"/>
    </inkml:context>
    <inkml:brush xml:id="br0">
      <inkml:brushProperty name="width" value="0.05" units="cm"/>
      <inkml:brushProperty name="height" value="0.05" units="cm"/>
      <inkml:brushProperty name="color" value="#66CC00"/>
    </inkml:brush>
  </inkml:definitions>
  <inkml:trace contextRef="#ctx0" brushRef="#br0">1 266 24575,'57'0'0,"34"-1"0,-1 4 0,104 16 0,36 12 0,-29-6 0,-168-19 0,0-2 0,1-1 0,0-2 0,-1-1 0,1-2 0,0-1 0,-1-1 0,0-2 0,42-13 0,-3-6 0,68-20 0,-117 39 0,0 2 0,0 1 0,0 0 0,34 2 0,195 5 0,-265-6 0,1-1 0,-1 0 0,0-1 0,1 0 0,-21-11 0,18 9 0,-24-10 0,16 8 0,1-2 0,-1-1 0,-36-23 0,37 18 0,-1 1 0,-1 1 0,0 1 0,-27-10 0,14 3 0,36 19 0,0 1 0,1-1 0,-1 1 0,1 0 0,-1-1 0,1 1 0,-1-1 0,1 1 0,-1-1 0,1 0 0,-1 1 0,1-1 0,0 1 0,-1-1 0,1 0 0,0 1 0,0-1 0,0 0 0,-1 1 0,1-1 0,0 0 0,1 0 0,-1 0 0,1 0 0,-1 1 0,1-1 0,0 1 0,-1-1 0,1 1 0,0-1 0,-1 1 0,1-1 0,0 1 0,0-1 0,0 1 0,-1 0 0,1 0 0,0-1 0,0 1 0,0 0 0,0 0 0,0 0 0,-1 0 0,1 0 0,1 0 0,14 0 0,-1 0 0,1 2 0,-1 0 0,1 0 0,-1 2 0,0 0 0,25 10 0,35 24 0,-54-26 0,0-1 0,26 9 0,68 17 0,56 19 0,-168-54 0,1 0 0,-1 0 0,0 0 0,1 0 0,-1 0 0,0 0 0,0 1 0,0 0 0,2 3 0,-4-6 0,-1 1 0,1-1 0,-1 1 0,1 0 0,-1-1 0,1 1 0,-1 0 0,0 0 0,1-1 0,-1 1 0,0 0 0,0 0 0,0 0 0,0-1 0,0 1 0,1 0 0,-1 0 0,-1-1 0,1 1 0,0 0 0,0 0 0,0 0 0,0-1 0,0 1 0,-1 0 0,1 0 0,0-1 0,-1 1 0,1 0 0,-1-1 0,1 1 0,0 0 0,-1-1 0,0 1 0,1-1 0,-1 1 0,1 0 0,-1-1 0,0 0 0,1 1 0,-1-1 0,0 1 0,1-1 0,-1 0 0,0 1 0,0-1 0,1 0 0,-1 0 0,0 0 0,-1 1 0,-106 31 0,69-23 0,-36 15 0,63-19 0,0 1 0,0 0 0,0 0 0,1 2 0,0-1 0,-19 18 0,-136 119-1365,142-126-5461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3T18:35:16.172"/>
    </inkml:context>
    <inkml:brush xml:id="br0">
      <inkml:brushProperty name="width" value="0.05" units="cm"/>
      <inkml:brushProperty name="height" value="0.05" units="cm"/>
      <inkml:brushProperty name="color" value="#00A0D7"/>
    </inkml:brush>
  </inkml:definitions>
  <inkml:trace contextRef="#ctx0" brushRef="#br0">1 284 24575,'26'-7'0,"1"1"0,0 1 0,37-2 0,-1 0 0,174-21 0,308 3 0,-336 25 0,158 3 0,-202 11 0,44 1 0,-142-14 0,85-4 0,-149 3 0,-1 0 0,0-1 0,0 1 0,1 0 0,-1-1 0,0 0 0,0 0 0,1 0 0,-1 0 0,0 0 0,2-2 0,-3 3 0,0-1 0,-1 1 0,1-1 0,-1 0 0,1 1 0,-1-1 0,1 0 0,-1 1 0,1-1 0,-1 0 0,0 0 0,1 1 0,-1-1 0,0 0 0,0 0 0,0 0 0,0 1 0,1-1 0,-1 0 0,0 0 0,-1-1 0,1-1 0,-1 0 0,0 1 0,-1-1 0,1 1 0,0-1 0,-1 1 0,1 0 0,-1-1 0,0 1 0,0 0 0,0 0 0,0 0 0,0 0 0,0 1 0,0-1 0,-5-2 0,-19-12 0,-1 2 0,0 0 0,-1 2 0,0 1 0,-1 1 0,-40-8 0,37 10 0,0-1 0,1-2 0,-57-28 0,144 69 0,15 9 0,-51-27 0,1 0 0,38 14 0,157 53 0,-207-75 0,0 0 0,0 0 0,-1 1 0,10 7 0,9 4 0,-24-15 0,-1 1 0,1-1 0,-1 0 0,1 1 0,-1-1 0,0 1 0,1 0 0,-1 0 0,0 0 0,0 0 0,0 0 0,-1 1 0,1-1 0,0 0 0,-1 1 0,0-1 0,1 1 0,-1 0 0,0-1 0,-1 1 0,1 0 0,0 0 0,0 4 0,-2-4 0,1 0 0,-1 0 0,0 0 0,0 0 0,0 0 0,0-1 0,-1 1 0,1 0 0,-1-1 0,1 1 0,-1-1 0,0 1 0,0-1 0,0 0 0,0 0 0,-1 0 0,1 0 0,-1 0 0,1 0 0,-1-1 0,0 1 0,-3 1 0,-10 4 0,-2 0 0,1-1 0,-1 0 0,0-2 0,0 0 0,0-1 0,-31 1 0,41-3 0,-4 1 0,-1 1 0,1 0 0,0 1 0,1 1 0,-1-1 0,1 2 0,-13 7 0,7-3 0,-37 13 0,42-17-195,-1-1 0,1 2 0,0-1 0,0 2 0,1 0 0,-19 16 0,16-12-6631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7:29:53.728"/>
    </inkml:context>
    <inkml:brush xml:id="br0">
      <inkml:brushProperty name="width" value="0.05" units="cm"/>
      <inkml:brushProperty name="height" value="0.05" units="cm"/>
      <inkml:brushProperty name="color" value="#004F8B"/>
    </inkml:brush>
  </inkml:definitions>
  <inkml:trace contextRef="#ctx0" brushRef="#br0">1 1369 24575,'13'-1'0,"0"-1"0,0 0 0,0 0 0,21-8 0,4-1 0,-1 2 0,204-56 0,-205 52 0,1-1 0,-2-1 0,0-3 0,47-30 0,-70 38 0,0 0 0,-1-1 0,0-1 0,0 1 0,-2-2 0,1 1 0,-1-1 0,-1-1 0,-1 0 0,0 0 0,0 0 0,-2-1 0,8-27 0,-3-3 0,-1 0 0,-2-1 0,1-68 0,-8 95 0,2-32 0,1 0 0,13-62 0,-13 98 0,1 1 0,0-1 0,1 1 0,0 1 0,1-1 0,1 1 0,0 0 0,1 0 0,0 1 0,1 0 0,1 0 0,15-14 0,-15 16 0,1 1 0,1 0 0,0 0 0,0 1 0,0 1 0,1 0 0,0 1 0,1 0 0,-1 1 0,1 1 0,0 0 0,0 1 0,1 0 0,-1 1 0,28 0 0,-2 1 0,92 2 0,-116 0 0,1 0 0,-1 2 0,1 0 0,-1 1 0,26 10 0,-6 8 0,-33-19 0,1 0 0,0-1 0,-1 1 0,1-1 0,0 1 0,0-1 0,1 0 0,-1-1 0,0 1 0,1-1 0,-1 0 0,1 0 0,-1 0 0,6 0 0,-10-1 0,0 0 0,1 0 0,-1 0 0,0 0 0,1 0 0,-1 0 0,0-1 0,0 1 0,1 0 0,-1 0 0,0 0 0,0 0 0,1 0 0,-1 0 0,0-1 0,0 1 0,0 0 0,1 0 0,-1 0 0,0-1 0,0 1 0,0 0 0,0 0 0,1 0 0,-1-1 0,0 1 0,0 0 0,0 0 0,0-1 0,0 1 0,0 0 0,0 0 0,0-1 0,0 1 0,0 0 0,0-1 0,-4-11 0,-13-9 0,0 6 0,0 0 0,-1 2 0,-1 0 0,0 1 0,-40-18 0,36 20 0,1-2 0,0 0 0,1-2 0,-27-22 0,42 31 0,1 1 0,-1 0 0,0 0 0,0 1 0,0 0 0,0 0 0,0 0 0,-1 1 0,1 0 0,-11-2 0,-6-2 0,49 16 0,0 1 0,-1 2 0,36 24 0,-4-3 0,188 118 0,-240-149 0,0 1 0,0-1 0,0 1 0,0 0 0,0 1 0,-1-1 0,0 1 0,0 0 0,0 0 0,-1 0 0,5 9 0,-8-13 0,0-1 0,0 1 0,0-1 0,-1 1 0,1 0 0,0-1 0,0 1 0,-1-1 0,1 1 0,0-1 0,-1 1 0,1-1 0,0 1 0,-1-1 0,1 1 0,-1-1 0,1 1 0,-1-1 0,1 0 0,-1 1 0,0-1 0,1 0 0,-1 1 0,1-1 0,-1 0 0,1 0 0,-1 0 0,0 0 0,1 1 0,-1-1 0,0 0 0,1 0 0,-2 0 0,-27 2 0,25-2 0,-38 0 0,-81-13 0,-11 0 0,123 13-52,0 1-1,1 1 1,-1 0-1,0 0 1,1 1-1,0 0 1,-1 0-1,1 2 1,1-1-1,-1 1 1,1 0-1,0 1 1,0 0-1,0 1 1,1 0-1,0 0 1,0 1-1,1 0 1,0 0-1,0 0 0,1 1 1,0 0-1,1 1 1,0-1-1,-5 15 1,3-2-6774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20:40:36.855"/>
    </inkml:context>
    <inkml:brush xml:id="br0">
      <inkml:brushProperty name="width" value="0.035" units="cm"/>
      <inkml:brushProperty name="height" value="0.035" units="cm"/>
      <inkml:brushProperty name="color" value="#008C3A"/>
    </inkml:brush>
  </inkml:definitions>
  <inkml:trace contextRef="#ctx0" brushRef="#br0">0 1 24575,'45'44'0,"-3"1"0,39 55 0,-62-72 0,-1 1 0,-1 0 0,-2 1 0,0 1 0,13 46 0,-14-26 0,-2 1 0,-3 0 0,-1 0 0,-1 79 0,-21 209 0,-1-85 0,14-202 0,2 273 0,2-264 0,4 0 0,2-1 0,20 73 0,-17-99 0,1-1 0,22 38 0,7 19 0,43 106 0,-64-151 0,3-1 0,1-2 0,2 0 0,2-2 0,2-1 0,70 70 0,-48-63 0,1-2 0,2-2 0,113 64 0,-121-83 0,2-1 0,66 19 0,-56-21 0,64 31 0,-81-31 0,56 20 0,-78-34 0,0-1 0,0-1 0,1-1 0,44 2 0,330-7 0,-152-2 0,-241 3 0,0 1 0,0-1 0,-1-1 0,1 1 0,0 0 0,0-1 0,-1 1 0,1-1 0,0 0 0,-1 0 0,1 0 0,0 0 0,-1 0 0,0-1 0,3-1 0,-4 2 0,0-1 0,0 1 0,0-1 0,0 0 0,-1 1 0,1-1 0,0 0 0,-1 0 0,1 1 0,-1-1 0,0 0 0,0 0 0,0 0 0,0 1 0,0-1 0,0 0 0,0 0 0,0 0 0,-1 1 0,1-1 0,-1 0 0,1 0 0,-1 1 0,-1-4 0,-5-8 0,0 0 0,0 0 0,-2 1 0,1 0 0,-1 1 0,-1 0 0,-19-17 0,-19-24 0,39 42 0,0 1 0,-18-14 0,18 16 0,0 0 0,1-1 0,0 0 0,-8-11 0,10 12 0,0-1 0,-1 1 0,0 1 0,-1-1 0,1 1 0,-1 0 0,-1 1 0,-13-7 0,41 21 0,-1 1 0,0 1 0,-1 0 0,0 2 0,-1 0 0,17 17 0,75 79 0,-77-68 0,-19-25 0,0 0 0,1-1 0,27 24 0,-36-36 0,0 1 0,0 0 0,0 0 0,-1 0 0,0 0 0,1 1 0,-2-1 0,1 1 0,2 5 0,-4-8 0,-1-1 0,1 0 0,-1 1 0,1-1 0,-1 1 0,0-1 0,1 0 0,-1 1 0,0-1 0,0 1 0,0-1 0,0 1 0,-1-1 0,1 1 0,0-1 0,0 0 0,-1 1 0,1-1 0,-1 0 0,0 1 0,1-1 0,-1 0 0,0 1 0,1-1 0,-1 0 0,0 0 0,0 0 0,0 0 0,0 0 0,0 0 0,-1 0 0,1 0 0,0 0 0,0-1 0,0 1 0,-1 0 0,1-1 0,-2 1 0,-9 3 0,0-1 0,-1 0 0,1-1 0,-1-1 0,1 0 0,-1 0 0,-16-3 0,13 2 0,0 0 0,0 0 0,-30 7 0,34-4 0,0 1 0,0 1 0,0 0 0,1 1 0,0 0 0,0 1 0,-13 10 0,-65 63 0,63-55 0,12-10-1365,3-2-5461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6T18:36:31.885"/>
    </inkml:context>
    <inkml:brush xml:id="br0">
      <inkml:brushProperty name="width" value="0.05" units="cm"/>
      <inkml:brushProperty name="height" value="0.05" units="cm"/>
      <inkml:brushProperty name="color" value="#AB008B"/>
    </inkml:brush>
  </inkml:definitions>
  <inkml:trace contextRef="#ctx0" brushRef="#br0">0 0 24575,'1652'710'-5231,"-364"-288"5231,-815-310 944,-393-99-564,1-3 0,0-4 0,163-9 0,2-11 2486,121 13-3176,-206 2 521,616 44-211,-331-11 0,-320-25 0,0 7 0,195 48 0,-287-55 0,230 51 0,118-11 0,2 0 0,-342-39 0,0 1 0,-1 1 0,56 27 0,57 17 0,7-13 0,195 62 0,-318-91 0,243 101 0,-260-103 0,0 1 0,-1 0 0,28 26 0,-27-21 0,1-1 0,28 16 0,58 40 0,-66-52 0,-35-19 0,-1 1 0,1 0 0,-1 0 0,0 1 0,0-1 0,0 2 0,8 5 0,-13-9 0,2 4 0,1-1 0,0-1 0,0 1 0,0 0 0,1-1 0,-1 0 0,1 0 0,0 0 0,5 2 0,-10-5 0,0-1 0,0 1 0,0 0 0,0 0 0,0 0 0,0 0 0,0 0 0,0 0 0,0 0 0,0 0 0,0 0 0,0-1 0,0 1 0,0 0 0,0 0 0,0 0 0,0 0 0,0 0 0,0 0 0,0 0 0,0 0 0,0-1 0,0 1 0,0 0 0,0 0 0,0 0 0,0 0 0,0 0 0,0 0 0,0 0 0,0 0 0,1 0 0,-1 0 0,0-1 0,0 1 0,0 0 0,0 0 0,0 0 0,0 0 0,0 0 0,0 0 0,0 0 0,1 0 0,-1 0 0,0 0 0,0 0 0,0 0 0,0 0 0,0 0 0,0 0 0,0 0 0,0 0 0,1 0 0,-1 0 0,0 0 0,0 0 0,0 0 0,0 0 0,0 0 0,0 0 0,0 0 0,0 0 0,0 0 0,1 0 0,-1 0 0,0 0 0,0 1 0,0-1 0,0 0 0,-7-12 0,-15-12 0,2 1 0,1 0 0,1-2 0,-15-27 0,14 22 0,-39-48 0,24 43 0,25 26 0,-1 0 0,1-1 0,1 0 0,0-1 0,0 0 0,-11-22 0,13 20 0,5 7 0,-1 1 0,-1 0 0,1 0 0,-1 0 0,-5-6 0,8 11 0,0-1 0,0 1 0,0 0 0,-1 0 0,1 0 0,0 0 0,0 0 0,-1 0 0,1 0 0,0 0 0,0 0 0,0 0 0,-1 0 0,1 0 0,0 0 0,0 0 0,-1 0 0,1 0 0,0 1 0,0-1 0,0 0 0,-1 0 0,1 0 0,0 0 0,0 0 0,0 0 0,0 1 0,-1-1 0,1 0 0,0 0 0,0 0 0,0 0 0,0 1 0,0-1 0,-1 0 0,1 0 0,0 0 0,0 1 0,0-1 0,0 0 0,0 0 0,0 1 0,0-1 0,0 0 0,0 0 0,0 0 0,0 1 0,0-1 0,0 0 0,0 0 0,0 1 0,0-1 0,0 0 0,0 0 0,0 0 0,0 1 0,1-1 0,-2 17 0,2-8 0,0 1 0,1-1 0,1 0 0,0-1 0,0 1 0,0 0 0,1-1 0,6 11 0,8 8 0,22 27 0,-21-29 0,19 31 0,-14-11 0,-16-27 0,1-1 0,0 0 0,2-1 0,0 0 0,18 19 0,-25-31 0,23 25 0,-26-28 0,0 0 0,0 0 0,-1-1 0,1 1 0,0 0 0,-1 0 0,1 0 0,-1 0 0,1 0 0,-1 0 0,0 0 0,1 0 0,-1 0 0,0 0 0,0 0 0,1 0 0,-1 0 0,0 0 0,0 0 0,0 0 0,0 0 0,0 0 0,-1 0 0,1 0 0,0 0 0,0 0 0,-1 0 0,1 0 0,-1 0 0,0 1 0,0-1 0,0 0 0,-1-1 0,1 1 0,0-1 0,-1 0 0,1 1 0,0-1 0,-1 0 0,1 0 0,0 0 0,-1 0 0,1 0 0,0 0 0,-1 0 0,1 0 0,0 0 0,-1-1 0,1 1 0,-3-2 0,-33-12 0,20 7 0,-18-6 0,-33-18 0,48 21 0,0 0 0,0 2 0,-1 0 0,0 1 0,0 2 0,-35-6 0,-14 9 27,49 2-375,-1 0 0,1-2 0,-29-5 0,26 1-6478</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30T01:33:34.151"/>
    </inkml:context>
    <inkml:brush xml:id="br0">
      <inkml:brushProperty name="width" value="0.05" units="cm"/>
      <inkml:brushProperty name="height" value="0.05" units="cm"/>
      <inkml:brushProperty name="color" value="#CC0066"/>
    </inkml:brush>
  </inkml:definitions>
  <inkml:trace contextRef="#ctx0" brushRef="#br0">520 1 24575,'0'9'0,"-1"-1"0,-1 1 0,1 0 0,-5 12 0,-3 19 0,-12 105 0,-4 223 0,27 267 0,-2-629 0,0 1 0,0-1 0,-1 1 0,0-1 0,-3 12 0,4-17 0,0 0 0,-1 0 0,1-1 0,-1 1 0,1 0 0,0 0 0,-1-1 0,1 1 0,-1 0 0,0-1 0,1 1 0,-1 0 0,0-1 0,1 1 0,-1-1 0,0 1 0,1-1 0,-1 0 0,0 1 0,-1 0 0,0-1 0,1 0 0,0 0 0,-1 0 0,1-1 0,-1 1 0,1 0 0,-1 0 0,1-1 0,0 1 0,-1-1 0,1 1 0,0-1 0,-1 0 0,1 1 0,0-1 0,-2-2 0,-12-8 0,0-1 0,1-1 0,0 0 0,1 0 0,-16-23 0,-47-83 0,4 6 0,27 39 0,33 52 0,-1 1 0,-17-22 0,24 36 0,-3-3 0,0-1 0,1 1 0,1-2 0,-1 1 0,-9-24 0,51 82 0,120 243 0,-144-276 0,0 0 0,1 0 0,0-1 0,14 11 0,20 26 0,-15-9 0,29 54 0,-31-47 0,-13-17 0,-13-25 0,1 1 0,0-1 0,0 1 0,1-1 0,0 0 0,0 0 0,5 5 0,-8-10 0,0 0 0,-1-1 0,1 1 0,0 0 0,0-1 0,0 1 0,0-1 0,0 0 0,0 1 0,0-1 0,0 0 0,0 1 0,0-1 0,0 0 0,0 0 0,0 0 0,1 0 0,-1 0 0,0 0 0,2 0 0,-1-1 0,0 0 0,1 0 0,-1-1 0,0 1 0,0 0 0,0-1 0,1 1 0,-2-1 0,1 0 0,0 1 0,0-1 0,2-3 0,15-21 0,-2-1 0,0 0 0,13-31 0,17-30 0,-18 45 0,2 1 0,1 2 0,2 1 0,42-37 0,164-122 0,-231 191-341,0 1 0,0 0-1,16-7 1,-4 4-6485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23T22:56:34.900"/>
    </inkml:context>
    <inkml:brush xml:id="br0">
      <inkml:brushProperty name="width" value="0.05" units="cm"/>
      <inkml:brushProperty name="height" value="0.05" units="cm"/>
      <inkml:brushProperty name="color" value="#AB008B"/>
    </inkml:brush>
  </inkml:definitions>
  <inkml:trace contextRef="#ctx0" brushRef="#br0">0 273 24575,'946'-44'0,"-457"-12"0,-393 48 0,120 6 0,-161 2 0,-33-2 0,-22 1 0,0 1 0,0 0 0,0 0 0,0 0 0,0-1 0,0 1 0,0 0 0,0 0 0,0-1 0,0 1 0,0 0 0,0 0 0,-1-1 0,1 1 0,0 0 0,0 0 0,0 0 0,0-1 0,0 1 0,0 0 0,-1 0 0,1 0 0,0 0 0,0-1 0,0 1 0,0 0 0,-1 0 0,1 0 0,0 0 0,0 0 0,-1 0 0,1 0 0,0 0 0,0-1 0,0 1 0,-1 0 0,1 0 0,0 0 0,0 0 0,-1 0 0,-42-14 0,36 11 0,-19-6 0,0-2 0,-34-21 0,-14-6 0,44 25 0,20 7 0,-1 1 0,0 0 0,0 0 0,0 2 0,-1-1 0,-20-2 0,31 8 0,10 2 0,12 6 0,89 40 0,-80-34 0,1-2 0,0-1 0,59 16 0,-65-22 0,35 13 0,20 6 0,-78-26 0,-1 0 0,1 1 0,0-1 0,0 1 0,0-1 0,0 1 0,0 0 0,-1-1 0,1 1 0,0 0 0,0 0 0,-1 0 0,1 1 0,-1-1 0,1 0 0,-1 1 0,0-1 0,1 0 0,-1 1 0,0 0 0,0-1 0,0 1 0,0 0 0,1 2 0,-3-3 0,1 1 0,0 0 0,0-1 0,-1 1 0,1 0 0,-1-1 0,1 1 0,-1-1 0,0 1 0,1-1 0,-1 1 0,0-1 0,0 0 0,0 1 0,0-1 0,-1 0 0,1 0 0,0 0 0,0 1 0,-1-1 0,1-1 0,0 1 0,-1 0 0,1 0 0,-1 0 0,0-1 0,1 1 0,-3 0 0,-38 15 0,-72 18 0,-17 6 0,92-25 0,1 1 0,1 2 0,-55 35 0,81-46-105,-2 4-105,-2-2 0,1 0 0,-1 0 0,-1-2 0,-20 8 0,13-8-6616</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23T22:56:57.530"/>
    </inkml:context>
    <inkml:brush xml:id="br0">
      <inkml:brushProperty name="width" value="0.05" units="cm"/>
      <inkml:brushProperty name="height" value="0.05" units="cm"/>
      <inkml:brushProperty name="color" value="#004F8B"/>
    </inkml:brush>
  </inkml:definitions>
  <inkml:trace contextRef="#ctx0" brushRef="#br0">1 1 24575,'3'1'0,"0"0"0,0 0 0,0 0 0,0 0 0,-1 1 0,1-1 0,0 1 0,-1 0 0,1 0 0,-1 0 0,1 0 0,-1 0 0,0 0 0,0 1 0,0-1 0,2 4 0,5 4 0,0 0 0,-1 0 0,1 1 0,-1 0 0,-1 0 0,0 0 0,-1 1 0,0 0 0,-1 1 0,0-1 0,-1 1 0,0 0 0,-1 0 0,-1 0 0,0 0 0,-1 1 0,0-1 0,-1 14 0,0-5 0,0 1 0,-6 39 0,5-54 0,-1 0 0,0 0 0,0-1 0,-1 1 0,0-1 0,-1 1 0,1-1 0,-9 11 0,-2 0-1365,1-2-5461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23T22:56:59.974"/>
    </inkml:context>
    <inkml:brush xml:id="br0">
      <inkml:brushProperty name="width" value="0.05" units="cm"/>
      <inkml:brushProperty name="height" value="0.05" units="cm"/>
      <inkml:brushProperty name="color" value="#004F8B"/>
    </inkml:brush>
  </inkml:definitions>
  <inkml:trace contextRef="#ctx0" brushRef="#br0">51 0 24575,'10'13'0,"0"0"0,-1 1 0,0 0 0,10 23 0,-17-32 0,4 8 0,-1 0 0,-1 1 0,0 0 0,0 0 0,-2 0 0,0 0 0,0 1 0,-1-1 0,-2 18 0,-2 18 0,-13 64 0,8-65 0,3-26 0,-1-1 0,-1 0 0,-12 29 0,0-2 0,18-46-76,0 0 1,0 0-1,0 0 0,-1 0 0,0-1 0,1 1 0,-1-1 0,0 1 1,0-1-1,0 1 0,0-1 0,-1 0 0,1 0 0,0 0 1,-1-1-1,0 1 0,-4 2 0,-10 2-6750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2:27:41.184"/>
    </inkml:context>
    <inkml:brush xml:id="br0">
      <inkml:brushProperty name="width" value="0.05" units="cm"/>
      <inkml:brushProperty name="height" value="0.05" units="cm"/>
      <inkml:brushProperty name="color" value="#AB008B"/>
    </inkml:brush>
  </inkml:definitions>
  <inkml:trace contextRef="#ctx0" brushRef="#br0">0 273 24575,'946'-44'0,"-457"-12"0,-393 48 0,120 6 0,-161 2 0,-33-2 0,-22 1 0,0 1 0,0 0 0,0 0 0,0 0 0,0-1 0,0 1 0,0 0 0,0 0 0,0-1 0,0 1 0,0 0 0,0 0 0,-1-1 0,1 1 0,0 0 0,0 0 0,0 0 0,0-1 0,0 1 0,0 0 0,-1 0 0,1 0 0,0 0 0,0-1 0,0 1 0,0 0 0,-1 0 0,1 0 0,0 0 0,0 0 0,-1 0 0,1 0 0,0 0 0,0-1 0,0 1 0,-1 0 0,1 0 0,0 0 0,0 0 0,-1 0 0,-42-14 0,36 11 0,-19-6 0,0-2 0,-34-21 0,-14-6 0,44 25 0,20 7 0,-1 1 0,0 0 0,0 0 0,0 2 0,-1-1 0,-20-2 0,31 8 0,10 2 0,12 6 0,89 40 0,-80-34 0,1-2 0,0-1 0,59 16 0,-65-22 0,35 13 0,20 6 0,-78-26 0,-1 0 0,1 1 0,0-1 0,0 1 0,0-1 0,0 1 0,0 0 0,-1-1 0,1 1 0,0 0 0,0 0 0,-1 0 0,1 1 0,-1-1 0,1 0 0,-1 1 0,0-1 0,1 0 0,-1 1 0,0 0 0,0-1 0,0 1 0,0 0 0,1 2 0,-3-3 0,1 1 0,0 0 0,0-1 0,-1 1 0,1 0 0,-1-1 0,1 1 0,-1-1 0,0 1 0,1-1 0,-1 1 0,0-1 0,0 0 0,0 1 0,0-1 0,-1 0 0,1 0 0,0 0 0,0 1 0,-1-1 0,1-1 0,0 1 0,-1 0 0,1 0 0,-1 0 0,0-1 0,1 1 0,-3 0 0,-38 15 0,-72 18 0,-17 6 0,92-25 0,1 1 0,1 2 0,-55 35 0,81-46-105,-2 4-105,-2-2 0,1 0 0,-1 0 0,-1-2 0,-20 8 0,13-8-6616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18:17:46.108"/>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7T17:18:39.941"/>
    </inkml:context>
    <inkml:brush xml:id="br0">
      <inkml:brushProperty name="width" value="0.05" units="cm"/>
      <inkml:brushProperty name="height" value="0.05" units="cm"/>
      <inkml:brushProperty name="color" value="#66CC00"/>
    </inkml:brush>
  </inkml:definitions>
  <inkml:trace contextRef="#ctx0" brushRef="#br0">1 266 24575,'57'0'0,"34"-1"0,-1 4 0,104 16 0,36 12 0,-29-6 0,-168-19 0,0-2 0,1-1 0,0-2 0,-1-1 0,1-2 0,0-1 0,-1-1 0,0-2 0,42-13 0,-3-6 0,68-20 0,-117 39 0,0 2 0,0 1 0,0 0 0,34 2 0,195 5 0,-265-6 0,1-1 0,-1 0 0,0-1 0,1 0 0,-21-11 0,18 9 0,-24-10 0,16 8 0,1-2 0,-1-1 0,-36-23 0,37 18 0,-1 1 0,-1 1 0,0 1 0,-27-10 0,14 3 0,36 19 0,0 1 0,1-1 0,-1 1 0,1 0 0,-1-1 0,1 1 0,-1-1 0,1 1 0,-1-1 0,1 0 0,-1 1 0,1-1 0,0 1 0,-1-1 0,1 0 0,0 1 0,0-1 0,0 0 0,-1 1 0,1-1 0,0 0 0,1 0 0,-1 0 0,1 0 0,-1 1 0,1-1 0,0 1 0,-1-1 0,1 1 0,0-1 0,-1 1 0,1-1 0,0 1 0,0-1 0,0 1 0,-1 0 0,1 0 0,0-1 0,0 1 0,0 0 0,0 0 0,0 0 0,-1 0 0,1 0 0,1 0 0,14 0 0,-1 0 0,1 2 0,-1 0 0,1 0 0,-1 2 0,0 0 0,25 10 0,35 24 0,-54-26 0,0-1 0,26 9 0,68 17 0,56 19 0,-168-54 0,1 0 0,-1 0 0,0 0 0,1 0 0,-1 0 0,0 0 0,0 1 0,0 0 0,2 3 0,-4-6 0,-1 1 0,1-1 0,-1 1 0,1 0 0,-1-1 0,1 1 0,-1 0 0,0 0 0,1-1 0,-1 1 0,0 0 0,0 0 0,0 0 0,0-1 0,0 1 0,1 0 0,-1 0 0,-1-1 0,1 1 0,0 0 0,0 0 0,0 0 0,0-1 0,0 1 0,-1 0 0,1 0 0,0-1 0,-1 1 0,1 0 0,-1-1 0,1 1 0,0 0 0,-1-1 0,0 1 0,1-1 0,-1 1 0,1 0 0,-1-1 0,0 0 0,1 1 0,-1-1 0,0 1 0,1-1 0,-1 0 0,0 1 0,0-1 0,1 0 0,-1 0 0,0 0 0,-1 1 0,-106 31 0,69-23 0,-36 15 0,63-19 0,0 1 0,0 0 0,0 0 0,1 2 0,0-1 0,-19 18 0,-136 119-1365,142-126-5461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04:31.460"/>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04:31.461"/>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04:31.461"/>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04:31.462"/>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19:36:25.300"/>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3:09:52.002"/>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16:16:06.895"/>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5T16:23:38.300"/>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10T17:45:10.192"/>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0 358 24575,'0'0'0,"18"-4"0,42-2 0,15 1 0,11 0 0,15 2 0,0 1 0,9 1 0,-10 1 0,-6 0 0,-1 0 0,-4 0 0,-14 0 0,1 0 0,-12 1 0,-5-1 0,-4 0 0,-8-5 0,-2-1 0,-1-4 0,-3 0 0,-4-4 0,-5 2 0,-1-3 0,1 3 0,0-3 0,4 4 0,-1 1 0,-1 4 0,2 2 0,-1 2 0,-1 1 0,-3 1 0,-2 1 0,-1 0 0,-1-1 0,4 0 0,-10 1 0,-12-1 0,-10 0 0,-11 0 0,-7-10 0,-5-6 0,-13-5 0,-1 1 0,-1 4 0,2-1 0,3 4 0,8-1 0,3 3 0,1 2 0,0 3 0,5-2 0,-1 1 0,-1 1 0,-1 2 0,2-4 0,0 2 0,-2 0 0,14 1 0,15 7 0,14 7 0,13 1 0,8 4 0,1-1 0,3 3 0,6-3 0,-3 3 0,-5-4 0,-6 3 0,-5-3 0,-4-3 0,-9 3 0,9-3 0,5 3 0,0-1 0,-5 2 0,-3 3 0,-17-2 0,-11-13 0,1-1 0,-1 0 0,0 1 0,0-1 0,0 1 0,0-1 0,0 1 0,0-1 0,0 1 0,0-1 0,0 1 0,0-1 0,0 0 0,0 1 0,0-1 0,0 1 0,0-1 0,0 1 0,-1-1 0,1 1 0,0-1 0,0 0 0,-1 1 0,1-1 0,0 1 0,-13 7 0,-12-3 0,-5 3 0,-9 4 0,-4-1 0,1 3 0,-9 4 0,4 2 0,4-2 0,0 1 0,-2 1 0,4 2 0,4-4 0,-2 1 0,3-4 0,2 2 0,4-5 0,-4-3 0,6 8 0,2-3 0,1-2 0,6-3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10T17:46:43.080"/>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0 358 24575,'0'0'0,"18"-4"0,42-2 0,15 1 0,11 0 0,15 2 0,0 1 0,9 1 0,-10 1 0,-6 0 0,-1 0 0,-4 0 0,-14 0 0,1 0 0,-12 1 0,-5-1 0,-4 0 0,-8-5 0,-2-1 0,-1-4 0,-3 0 0,-4-4 0,-5 2 0,-1-3 0,1 3 0,0-3 0,4 4 0,-1 1 0,-1 4 0,2 2 0,-1 2 0,-1 1 0,-3 1 0,-2 1 0,-1 0 0,-1-1 0,4 0 0,-10 1 0,-12-1 0,-10 0 0,-11 0 0,-7-10 0,-5-6 0,-13-5 0,-1 1 0,-1 4 0,2-1 0,3 4 0,8-1 0,3 3 0,1 2 0,0 3 0,5-2 0,-1 1 0,-1 1 0,-1 2 0,2-4 0,0 2 0,-2 0 0,14 1 0,15 7 0,14 7 0,13 1 0,8 4 0,1-1 0,3 3 0,6-3 0,-3 3 0,-5-4 0,-6 3 0,-5-3 0,-4-3 0,-9 3 0,9-3 0,5 3 0,0-1 0,-5 2 0,-3 3 0,-17-2 0,-11-13 0,1-1 0,-1 0 0,0 1 0,0-1 0,0 1 0,0-1 0,0 1 0,0-1 0,0 1 0,0-1 0,0 1 0,0-1 0,0 0 0,0 1 0,0-1 0,0 1 0,0-1 0,0 1 0,-1-1 0,1 1 0,0-1 0,0 0 0,-1 1 0,1-1 0,0 1 0,-13 7 0,-12-3 0,-5 3 0,-9 4 0,-4-1 0,1 3 0,-9 4 0,4 2 0,4-2 0,0 1 0,-2 1 0,4 2 0,4-4 0,-2 1 0,3-4 0,2 2 0,4-5 0,-4-3 0,6 8 0,2-3 0,1-2 0,6-3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7T17:19:12.963"/>
    </inkml:context>
    <inkml:brush xml:id="br0">
      <inkml:brushProperty name="width" value="0.05" units="cm"/>
      <inkml:brushProperty name="height" value="0.05" units="cm"/>
      <inkml:brushProperty name="color" value="#004F8B"/>
    </inkml:brush>
  </inkml:definitions>
  <inkml:trace contextRef="#ctx0" brushRef="#br0">1867 85 24575,'-40'-2'0,"0"-2"0,-78-19 0,77 14 0,-1 1 0,-64-3 0,24 10 0,-3 0 0,-90-12 0,64 3 0,-184 7 0,147 5 0,139-2 0,1-1 0,-1 1 0,0 1 0,1 0 0,-1 0 0,0 1 0,1 0 0,0 0 0,-1 1 0,1 0 0,0 0 0,1 1 0,-1 0 0,0 1 0,1-1 0,0 1 0,0 1 0,1-1 0,-7 8 0,-10 13 0,2 1 0,0 0 0,-23 42 0,-17 30 0,34-59 0,2 2 0,-25 54 0,0 13 0,31-72 0,2 0 0,2 1 0,-20 71 0,30-72 0,2 0 0,1 0 0,5 64 0,0-21 0,-2-50 0,-1 37 0,3 0 0,14 78 0,-13-124 0,1 0 0,1-1 0,1 1 0,0-1 0,2-1 0,0 0 0,1 0 0,1 0 0,1-2 0,0 1 0,18 18 0,11 3 0,1-1 0,2-2 0,1-2 0,2-2 0,1-2 0,2-3 0,102 42 0,48-12 0,-132-41 0,69 26 0,-98-27 0,39 16 0,148 37 0,-199-63 0,1 0 0,-1-2 0,1-1 0,0-1 0,0-1 0,0-2 0,-1-1 0,1-1 0,-1-1 0,0-1 0,0-2 0,43-18 0,102-49 0,-107 48 0,-54 21 0,0 1 0,-1-1 0,0-1 0,0 0 0,-1 0 0,1-1 0,9-10 0,51-68 0,-45 53 0,39-65 0,-45 66 0,38-48 0,54-64 0,-98 124 0,-1-1 0,-1 0 0,-1-1 0,0 0 0,9-38 0,-6 5 0,-3-1 0,-2-1 0,-3 0 0,-3 0 0,-6-95 0,-2 111 0,-2 1 0,-14-43 0,9 33 0,3 22 0,-1 0 0,-1 1 0,-1 0 0,-1 2 0,-35-48 0,22 32 0,-10-28 0,31 54 0,-2 0 0,0 1 0,0 0 0,-1 0 0,-14-14 0,11 15 0,-1 1 0,0 0 0,-1 1 0,0 1 0,-1 0 0,-22-11 0,10 9 0,-1 1 0,-56-14 0,-39-18-1365,104 39-5461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10T17:47:42.636"/>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0 358 24575,'0'0'0,"18"-4"0,42-2 0,15 1 0,11 0 0,15 2 0,0 1 0,9 1 0,-10 1 0,-6 0 0,-1 0 0,-4 0 0,-14 0 0,1 0 0,-12 1 0,-5-1 0,-4 0 0,-8-5 0,-2-1 0,-1-4 0,-3 0 0,-4-4 0,-5 2 0,-1-3 0,1 3 0,0-3 0,4 4 0,-1 1 0,-1 4 0,2 2 0,-1 2 0,-1 1 0,-3 1 0,-2 1 0,-1 0 0,-1-1 0,4 0 0,-10 1 0,-12-1 0,-10 0 0,-11 0 0,-7-10 0,-5-6 0,-13-5 0,-1 1 0,-1 4 0,2-1 0,3 4 0,8-1 0,3 3 0,1 2 0,0 3 0,5-2 0,-1 1 0,-1 1 0,-1 2 0,2-4 0,0 2 0,-2 0 0,14 1 0,15 7 0,14 7 0,13 1 0,8 4 0,1-1 0,3 3 0,6-3 0,-3 3 0,-5-4 0,-6 3 0,-5-3 0,-4-3 0,-9 3 0,9-3 0,5 3 0,0-1 0,-5 2 0,-3 3 0,-17-2 0,-11-13 0,1-1 0,-1 0 0,0 1 0,0-1 0,0 1 0,0-1 0,0 1 0,0-1 0,0 1 0,0-1 0,0 1 0,0-1 0,0 0 0,0 1 0,0-1 0,0 1 0,0-1 0,0 1 0,-1-1 0,1 1 0,0-1 0,0 0 0,-1 1 0,1-1 0,0 1 0,-13 7 0,-12-3 0,-5 3 0,-9 4 0,-4-1 0,1 3 0,-9 4 0,4 2 0,4-2 0,0 1 0,-2 1 0,4 2 0,4-4 0,-2 1 0,3-4 0,2 2 0,4-5 0,-4-3 0,6 8 0,2-3 0,1-2 0,6-3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10T17:47:50.958"/>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0 358 24575,'0'0'0,"18"-4"0,42-2 0,15 1 0,11 0 0,15 2 0,0 1 0,9 1 0,-10 1 0,-6 0 0,-1 0 0,-4 0 0,-14 0 0,1 0 0,-12 1 0,-5-1 0,-4 0 0,-8-5 0,-2-1 0,-1-4 0,-3 0 0,-4-4 0,-5 2 0,-1-3 0,1 3 0,0-3 0,4 4 0,-1 1 0,-1 4 0,2 2 0,-1 2 0,-1 1 0,-3 1 0,-2 1 0,-1 0 0,-1-1 0,4 0 0,-10 1 0,-12-1 0,-10 0 0,-11 0 0,-7-10 0,-5-6 0,-13-5 0,-1 1 0,-1 4 0,2-1 0,3 4 0,8-1 0,3 3 0,1 2 0,0 3 0,5-2 0,-1 1 0,-1 1 0,-1 2 0,2-4 0,0 2 0,-2 0 0,14 1 0,15 7 0,14 7 0,13 1 0,8 4 0,1-1 0,3 3 0,6-3 0,-3 3 0,-5-4 0,-6 3 0,-5-3 0,-4-3 0,-9 3 0,9-3 0,5 3 0,0-1 0,-5 2 0,-3 3 0,-17-2 0,-11-13 0,1-1 0,-1 0 0,0 1 0,0-1 0,0 1 0,0-1 0,0 1 0,0-1 0,0 1 0,0-1 0,0 1 0,0-1 0,0 0 0,0 1 0,0-1 0,0 1 0,0-1 0,0 1 0,-1-1 0,1 1 0,0-1 0,0 0 0,-1 1 0,1-1 0,0 1 0,-13 7 0,-12-3 0,-5 3 0,-9 4 0,-4-1 0,1 3 0,-9 4 0,4 2 0,4-2 0,0 1 0,-2 1 0,4 2 0,4-4 0,-2 1 0,3-4 0,2 2 0,4-5 0,-4-3 0,6 8 0,2-3 0,1-2 0,6-3 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5:21:51.679"/>
    </inkml:context>
    <inkml:brush xml:id="br0">
      <inkml:brushProperty name="width" value="0.05" units="cm"/>
      <inkml:brushProperty name="height" value="0.05" units="cm"/>
      <inkml:brushProperty name="color" value="#E71224"/>
    </inkml:brush>
  </inkml:definitions>
  <inkml:trace contextRef="#ctx0" brushRef="#br0">1351 3 24575,'66'-1'0,"49"0"0,-101 2 0,-1 0 0,1 1 0,-1 1 0,0 0 0,0 0 0,14 7 0,-19-5 0,0-1 0,0 1 0,-1 0 0,0 1 0,0 0 0,0 0 0,0 1 0,-1 0 0,-1 0 0,7 8 0,6 14 0,20 40 0,-33-59 0,-1 0 0,0 0 0,0 0 0,-1 0 0,0 0 0,-1 1 0,0 0 0,0 18 0,-1-24 0,-1 1 0,0-1 0,0 1 0,-1 0 0,0-1 0,0 1 0,0-1 0,-1 1 0,1-1 0,-1 0 0,-1 1 0,1-1 0,-1 0 0,0-1 0,0 1 0,-5 5 0,-5 3 0,-2 0 0,0-2 0,0 0 0,-1-1 0,0 0 0,-1-1 0,0-1 0,0-1 0,-1 0 0,-19 4 0,-21 2 0,-111 10 0,113-18 0,1 2 0,-72 20 0,-316 71 0,431-96 0,-23 3 0,0 1 0,0 1 0,1 3 0,0 0 0,-57 27 0,67-25 0,1-2 0,-30 9 0,38-15 0,0 1 0,0 0 0,1 1 0,0 1 0,0 0 0,0 1 0,1 1 0,0 0 0,-12 11 0,12-6 0,0 1 0,0 0 0,1 1 0,1 1 0,1-1 0,0 2 0,1-1 0,1 1 0,-9 30 0,9-17 0,1 0 0,2 0 0,1 1 0,2 0 0,1 37 0,2-17-1365,-1-29-5461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19T18:40:58.661"/>
    </inkml:context>
    <inkml:brush xml:id="br0">
      <inkml:brushProperty name="width" value="0.05" units="cm"/>
      <inkml:brushProperty name="height" value="0.05" units="cm"/>
      <inkml:brushProperty name="color" value="#E71224"/>
    </inkml:brush>
  </inkml:definitions>
  <inkml:trace contextRef="#ctx0" brushRef="#br0">0 29 24575,'30'-1'0,"0"-2"0,29-6 0,44-5 0,151 12 0,-133 3 0,-101 1 43,-1 0-1,39 9 1,-37-6-541,0-1 1,27 1-1,-25-4-6328</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19T18:45:56.522"/>
    </inkml:context>
    <inkml:brush xml:id="br0">
      <inkml:brushProperty name="width" value="0.05" units="cm"/>
      <inkml:brushProperty name="height" value="0.05" units="cm"/>
      <inkml:brushProperty name="color" value="#E71224"/>
    </inkml:brush>
  </inkml:definitions>
  <inkml:trace contextRef="#ctx0" brushRef="#br0">0 29 24575,'30'-1'0,"0"-2"0,29-6 0,44-5 0,151 12 0,-133 3 0,-101 1 43,-1 0-1,39 9 1,-37-6-541,0-1 1,27 1-1,-25-4-6328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2T18:36:30.834"/>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6:00:07.656"/>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8:13:17.991"/>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8T22:42:46.762"/>
    </inkml:context>
    <inkml:brush xml:id="br0">
      <inkml:brushProperty name="width" value="0.035" units="cm"/>
      <inkml:brushProperty name="height" value="0.035" units="cm"/>
      <inkml:brushProperty name="color" value="#008C3A"/>
    </inkml:brush>
  </inkml:definitions>
  <inkml:trace contextRef="#ctx0" brushRef="#br0">1 1 24575,'0'2'0,"1"0"0,0 0 0,-1 0 0,1 0 0,0-1 0,0 1 0,0 0 0,0 0 0,1-1 0,-1 1 0,0-1 0,1 1 0,-1-1 0,1 1 0,2 0 0,28 22 0,-30-23 0,16 9 0,0-1 0,0-1 0,1-1 0,0 0 0,1-1 0,-1-2 0,1 0 0,0 0 0,0-2 0,0-1 0,0 0 0,0-2 0,31-3 0,-30 0 0,0-1 0,0-1 0,20-8 0,28-8 0,-35 14 0,-6 0 0,0 2 0,1 1 0,45-3 0,5 7 0,0 3 0,109 16 0,-135-11-455,0-3 0,62-3 0,-85-1-6371</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00:20:19.059"/>
    </inkml:context>
    <inkml:brush xml:id="br0">
      <inkml:brushProperty name="width" value="0.035" units="cm"/>
      <inkml:brushProperty name="height" value="0.035" units="cm"/>
      <inkml:brushProperty name="color" value="#E71224"/>
    </inkml:brush>
  </inkml:definitions>
  <inkml:trace contextRef="#ctx0" brushRef="#br0">1394 57 24575,'-547'0'0,"533"1"0,0 0 0,1 0 0,-1 2 0,1-1 0,0 2 0,0 0 0,-13 5 0,-9 7 0,-37 24 0,4-3 0,43-22 0,1 2 0,0 0 0,1 1 0,-34 36 0,8-8 0,31-26 0,0 1 0,1 0 0,1 2 0,1 0 0,-19 40 0,19-35 0,2-1 0,1 1 0,2 0 0,1 1 0,-7 33 0,-6 21 0,1-16 0,4 1 0,2 1 0,-11 133 0,0 189 0,-3 225 0,29-581 0,5 162 0,-1-159 0,1-1 0,2 0 0,14 46 0,129 317 0,-118-319 0,-3-8 0,39 70 0,-45-101 0,3-2 0,1-2 0,2 0 0,51 51 0,-2-8 0,-3 4 0,72 105 0,-88-87 0,-24-37 0,-20-39 0,-12-19 0,1-1 0,0 0 0,1 0 0,0 0 0,0 0 0,0-1 0,8 7 0,24 23 0,-24-22 0,1-1 0,0 0 0,23 15 0,72 31 0,-70-40 0,68 46 0,-23-8 0,2-4 0,2-4 0,138 54 0,-181-85 0,0-2 0,2-3 0,-1-1 0,77 9 0,-36-11 0,-41-2 0,1-3 0,0-2 0,69-4 0,-110 0 0,0 0 0,-1 0 0,1-1 0,-1 1 0,0-1 0,1-1 0,-1 1 0,0-1 0,0 1 0,-1-1 0,1-1 0,0 1 0,-1-1 0,4-4 0,4-5 0,0-1 0,-1-1 0,9-16 0,12-17 0,-1 6 0,-2-1 0,-2-2 0,-2-1 0,-1-1 0,17-52 0,21-41 0,-41 97 0,-1-1 0,19-68 0,-24 56 0,2 1 0,47-102 0,42-38 0,-82 150 0,-1-1 0,28-86 0,-40 102 0,1 1 0,16-30 0,-13 30 0,20-55 0,-30 63 0,-1 0 0,-1 0 0,1-23 0,5-35 0,32-93 0,-10 46 0,29-84 0,-4 15 0,-50 169 0,6-23 0,-1 0 0,6-98 0,-18 78 0,0 40 0,1 1 0,1-1 0,9-51 0,-1 32 0,4-97 0,-2 13 0,-1 25 0,-7-181 0,-6 141 0,5 72 0,-4-86 0,0 153 0,1-1 0,-1 0 0,-1 1 0,1 0 0,-1 0 0,-1 0 0,0 0 0,0 0 0,0 1 0,-9-11 0,-7-8 0,-36-33 0,14 15 0,14 17 0,-2 0 0,-1 2 0,-1 1 0,-1 2 0,-40-21 0,23 13 0,27 18 0,-1 2 0,-1 0 0,0 1 0,0 2 0,-48-8 0,26 5 0,-150-18 0,128 21 0,-27-4 0,-17-3 0,-119 1 0,-265 14 0,486-1 0,0 1 0,0 0 0,0 1 0,1 0 0,-1 1 0,1 0 0,-1 0 0,1 1 0,0 1 0,0 0 0,-9 6 0,-7 7 0,1 1 0,-33 33 0,43-39-80,-1 0 0,0-2-1,-1 1 1,0-2 0,0 0-1,-1-1 1,0-1 0,-1-1-1,0-1 1,0 0 0,0-1 0,-1-1-1,0-1 1,0-1 0,0-1-1,-22-1 1,18 0-6746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4T15:12:28.79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7T17:19:16.726"/>
    </inkml:context>
    <inkml:brush xml:id="br0">
      <inkml:brushProperty name="width" value="0.05" units="cm"/>
      <inkml:brushProperty name="height" value="0.05" units="cm"/>
      <inkml:brushProperty name="color" value="#004F8B"/>
    </inkml:brush>
  </inkml:definitions>
  <inkml:trace contextRef="#ctx0" brushRef="#br0">86 5 24575,'-1'9'0,"-1"1"0,0-1 0,0 0 0,-1 0 0,-1 0 0,1 0 0,-1 0 0,-9 14 0,-10 24 0,16-27 0,1 1 0,1-1 0,1 1 0,-2 38 0,6 86 0,2-82 0,-1-43 0,0 0 0,2 0 0,1-1 0,0 1 0,1-1 0,1 0 0,1 0 0,1 0 0,0-1 0,1-1 0,15 22 0,-11-18 0,57 84 0,-60-93 0,0 0 0,1-1 0,0 0 0,0-1 0,1 0 0,17 10 0,29 19 0,-48-30 0,1-1 0,1 0 0,-1-1 0,1 0 0,0 0 0,1-2 0,-1 1 0,1-2 0,0 0 0,18 3 0,-16-5 0,-1-1 0,1 0 0,-1-1 0,1-1 0,0 0 0,19-5 0,-24 3 0,0 0 0,0-1 0,0 0 0,-1-1 0,1 0 0,-1 0 0,0-1 0,-1-1 0,13-10 0,-8 4 0,0-1 0,0-1 0,-2 0 0,1 0 0,-2-1 0,0-1 0,-1 0 0,-1 0 0,8-22 0,-10 7 0,-1 0 0,-1-1 0,-1 1 0,-2-1 0,-5-52 0,1-3 0,3 57 0,1 6 0,-1 0 0,-1 0 0,-1 1 0,-2-1 0,0 1 0,-12-39 0,15 62 0,-7-21 0,-1 1 0,-13-23 0,18 37 0,-1 1 0,1 0 0,-1-1 0,0 2 0,-1-1 0,0 1 0,1 0 0,-2 0 0,1 0 0,-9-4 0,-40-26 0,46 27 0,0 2 0,0-1 0,-1 2 0,0-1 0,0 1 0,-1 1 0,1 0 0,-1 0 0,0 1 0,-14-3 0,-50 2 0,-78 6 0,38 1 0,108-3-85,0 0 0,0 1-1,1 0 1,-1 0 0,0 0-1,1 1 1,-1 0 0,1 0-1,0 1 1,0 0 0,0 0-1,0 0 1,0 1 0,0 0-1,-8 8 1,0 2-6741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6:54:00.423"/>
    </inkml:context>
    <inkml:brush xml:id="br0">
      <inkml:brushProperty name="width" value="0.035" units="cm"/>
      <inkml:brushProperty name="height" value="0.035" units="cm"/>
      <inkml:brushProperty name="color" value="#E71224"/>
    </inkml:brush>
  </inkml:definitions>
  <inkml:trace contextRef="#ctx0" brushRef="#br0">1339 29 24575,'-515'0'0,"487"2"0,0 1 0,0 1 0,1 2 0,0 0 0,0 2 0,0 1 0,1 1 0,1 2 0,-37 21 0,33-13 0,1 1 0,1 1 0,-44 48 0,29-28 0,21-18 0,1 0 0,1 2 0,2 0 0,0 2 0,-14 31 0,-24 39 0,44-81 0,-57 102 0,61-105 0,1 1 0,1 0 0,0 0 0,1 0 0,1 0 0,-3 28 0,-5 100 0,-5 146 0,17 367 0,2-607 0,2 0 0,13 61 0,5 37 0,-17-73 0,4 1 0,3-1 0,3-1 0,29 81 0,-25-93 0,16 83 0,-26-95 0,2-1 0,2-1 0,33 75 0,-9-44 0,-2 3 0,37 126 0,-52-145 0,3-1 0,3-2 0,53 89 0,-8-17 0,-40-73 0,69 91 0,-68-102 0,56 66 0,-77-99 0,1-1 0,1-1 0,0 0 0,1-1 0,30 17 0,-25-17 0,132 63 0,-132-66 0,0-1 0,0-1 0,1-1 0,0-1 0,41 3 0,-28-6 0,0 0 0,0-3 0,0 0 0,0-3 0,-1 0 0,39-13 0,-61 15 0,10-3 0,1-1 0,-2 0 0,1-2 0,-1 0 0,0-1 0,-1-1 0,0-1 0,19-16 0,-9 2 0,33-39 0,-52 52 0,-1 1 0,0-1 0,-1 0 0,0-1 0,-1 0 0,6-18 0,-5 6 0,-1-1 0,-1 1 0,-1-1 0,1-45 0,-8-112 0,-1 75 0,3-641 0,15 547 0,0-3 0,-17 73 0,3-141 0,26 35 0,-14 149 0,2-119 0,-2 36 0,1 3 0,-12 143 0,1-1 0,1 1 0,13-44 0,-8 38 0,8-63 0,-15 61 0,-1-1 0,-2 0 0,-1 1 0,-13-68 0,1 34 0,3 13 0,-33-98 0,37 135 0,-1 1 0,0 1 0,-2 0 0,0 0 0,0 1 0,-2 0 0,0 1 0,-1 0 0,-18-16 0,-51-50 0,64 60 0,-1 0 0,-2 2 0,0 0 0,-1 2 0,0 0 0,-40-22 0,3 9 0,38 18 0,0 2 0,0 0 0,-1 1 0,-45-12 0,-23-3 0,66 17 0,0 0 0,0 1 0,-1 2 0,-33-3 0,-23 8-1365,57-1-5461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6:54:03.395"/>
    </inkml:context>
    <inkml:brush xml:id="br0">
      <inkml:brushProperty name="width" value="0.035" units="cm"/>
      <inkml:brushProperty name="height" value="0.035" units="cm"/>
      <inkml:brushProperty name="color" value="#E71224"/>
    </inkml:brush>
  </inkml:definitions>
  <inkml:trace contextRef="#ctx0" brushRef="#br0">550 1 24575,'-10'9'0,"-1"0"0,0-1 0,-1 0 0,-12 7 0,-29 21 0,-9 20 0,3 3 0,2 2 0,3 3 0,-70 108 0,116-160 0,1 1 0,0 1 0,1-1 0,1 1 0,-7 26 0,-8 75 0,16-88 0,1 0 0,2 34 0,2-53 0,-1 0 0,1 0 0,1 0 0,-1-1 0,1 1 0,0 0 0,1-1 0,0 0 0,0 0 0,1 0 0,0 0 0,8 11 0,14 10 0,3-1 0,0-1 0,1-2 0,2-1 0,0-1 0,57 28 0,-62-37 0,2-2 0,-1-1 0,2-1 0,-1-1 0,1-1 0,0-2 0,0-1 0,31-1 0,41-3 0,105-14 0,-148 9 0,61-11 0,-1-5 0,201-63 0,-291 75 0,132-44 0,-139 44 0,-1-2 0,1 0 0,-2-1 0,1-1 0,18-16 0,-11 6 0,0-1 0,-2-1 0,0-2 0,36-50 0,-57 68 0,0-1 0,-1-1 0,0 1 0,-1-1 0,-1 1 0,1-1 0,-2 0 0,1 0 0,-1 0 0,-1 0 0,0 0 0,-1 1 0,0-1 0,0 0 0,-1 0 0,-1 0 0,0 1 0,0-1 0,-1 1 0,-1 0 0,1 0 0,-11-15 0,3 10 0,-1 1 0,0 0 0,-1 1 0,0 0 0,-1 2 0,-1-1 0,-29-15 0,-129-52 0,102 49 0,-49-20 0,-187-51 0,236 83 0,-1 3 0,0 4 0,-1 3 0,-85 1 0,137 9 0,-1 0 0,1 2 0,1 0 0,-1 1 0,1 2 0,0 0 0,0 1 0,-35 20 0,33-12-1365,6 3-5461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6:54:15.818"/>
    </inkml:context>
    <inkml:brush xml:id="br0">
      <inkml:brushProperty name="width" value="0.035" units="cm"/>
      <inkml:brushProperty name="height" value="0.035" units="cm"/>
      <inkml:brushProperty name="color" value="#E71224"/>
    </inkml:brush>
  </inkml:definitions>
  <inkml:trace contextRef="#ctx0" brushRef="#br0">522 3 24575,'-45'22'0,"1"2"0,1 2 0,2 2 0,-48 40 0,20-11 0,-25 23 0,84-70 0,0 1 0,1 0 0,1 0 0,0 1 0,0 0 0,1 1 0,1-1 0,0 1 0,1 0 0,0 1 0,-3 15 0,6-22 0,1 0 0,0 1 0,0-1 0,0 0 0,1 0 0,0 1 0,0-1 0,1 0 0,0 0 0,1 0 0,-1 1 0,1-2 0,0 1 0,1 0 0,0 0 0,0-1 0,0 1 0,1-1 0,0 0 0,0 0 0,1 0 0,0-1 0,6 7 0,13 5 0,0-1 0,1-1 0,0-1 0,2-1 0,-1-2 0,33 10 0,25 12 0,10 9 0,132 52 0,-93-55 0,1-6 0,196 22 0,-131-15 0,34 3 0,684 12 0,-434-72 0,-408 11 0,5 0 0,129-27 0,-67-3 0,123-27 0,-198 50 0,136-7 0,-79 22 0,43-3 0,-164 1 0,0 0 0,1-1 0,-1 0 0,0 1 0,1-1 0,-1-1 0,0 1 0,0 0 0,0-1 0,0 1 0,0-1 0,0 0 0,0 0 0,-1 0 0,1-1 0,-1 1 0,4-5 0,-2 2 0,-1 0 0,0 0 0,0-1 0,-1 1 0,0-1 0,0 1 0,0-1 0,0 0 0,1-10 0,-2 7 0,0-1 0,-1 0 0,0 0 0,0 0 0,-1 1 0,0-1 0,-1 0 0,0 1 0,-1-1 0,0 1 0,0 0 0,-7-14 0,0 9 0,-1 0 0,0 1 0,-1 0 0,0 1 0,-1 0 0,-1 1 0,-24-16 0,-112-57 0,-475-209 0,475 230 0,-77-29 0,76 55 0,68 19 0,-4 0 0,-1 4 0,-1 4 0,0 3 0,-163 10 0,-15 28 0,119-12 0,62-8 0,-155 11 0,65-9 0,17-1 0,-496-10 63,340-4-1491,290 2-5398</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20:41:59.923"/>
    </inkml:context>
    <inkml:brush xml:id="br0">
      <inkml:brushProperty name="width" value="0.035" units="cm"/>
      <inkml:brushProperty name="height" value="0.035" units="cm"/>
      <inkml:brushProperty name="color" value="#E71224"/>
    </inkml:brush>
  </inkml:definitions>
  <inkml:trace contextRef="#ctx0" brushRef="#br0">0 113 24575,'45'0'0,"511"21"0,-342 8 0,238 63 0,-403-77 0,-1 3 0,68 34 0,-39-16 0,-30-13 0,-35-16 0,0-1 0,0 0 0,1-1 0,0 0 0,0-1 0,26 5 0,-25-8 0,1 1 0,0-2 0,-1 0 0,1-1 0,-1 0 0,1-1 0,-1-1 0,15-4 0,-22 5 0,-1-1 0,1 0 0,-1 0 0,0 0 0,0-1 0,0 0 0,-1 0 0,1 0 0,-1-1 0,0 0 0,0 0 0,0 0 0,-1-1 0,0 1 0,0-1 0,-1 0 0,1 0 0,3-10 0,14-30 0,9-25 0,-28 64 0,0 0 0,-1 0 0,0 0 0,0 0 0,0 0 0,-1 0 0,0 0 0,-2-14 0,1 18 0,0-1 0,0 0 0,-1 1 0,1-1 0,-1 1 0,0-1 0,0 1 0,0 0 0,-1 0 0,1 0 0,-1 0 0,0 0 0,1 1 0,-1-1 0,0 1 0,0 0 0,-1 0 0,-5-3 0,-6-3 0,-1 1 0,-31-9 0,28 10 0,-14-5 0,0 2 0,-1 1 0,0 2 0,0 1 0,-65-1 0,123 7 0,-1 1 0,0 0 0,1 2 0,22 7 0,111 36 0,-15-5 0,-104-29 0,-2 1 0,0 1 0,0 2 0,-2 2 0,41 29 0,-71-46 0,0 1 0,1 0 0,-1 0 0,0 0 0,0 1 0,0 0 0,0-1 0,0 2 0,-1-1 0,0 0 0,0 1 0,4 7 0,-7-12 0,-1 0 0,1 1 0,0-1 0,0 0 0,0 0 0,-1 1 0,1-1 0,0 0 0,0 0 0,-1 1 0,1-1 0,0 0 0,-1 0 0,1 0 0,0 0 0,-1 1 0,1-1 0,0 0 0,-1 0 0,1 0 0,0 0 0,-1 0 0,1 0 0,0 0 0,-1 0 0,1 0 0,0 0 0,-1 0 0,1 0 0,0 0 0,-1 0 0,1 0 0,0-1 0,-1 1 0,-18-3 0,17 3 0,-14-3 0,1 1 0,-1 1 0,1 0 0,-1 2 0,1-1 0,-1 2 0,1 0 0,-1 1 0,1 0 0,0 1 0,0 1 0,1 1 0,-1 0 0,-13 8 0,-312 205 0,257-168 80,52-33-802,-44 32-1,60-38-6103</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1-07T18:06:59.455"/>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240 0 24575,'0'0'0,"4"0"0,2 5 0,5 1 0,5 10 0,-2 6 0,-1 3 0,-4 14 0,-3 1 0,-3 0 0,-1-2 0,-7-3 0,-2-3 0,1-3 0,-5 0 0,-3 3 0,-5 1 0,2-2 0,-3 1 0,5 3 0,-2-1 0,-2 0 0,3-3 0,3 0 0,4-2 0,4-1 0,3-1 0,1 0 0,1 0 0,6-1 0,6-4 0,5-6 0,5 0 0,2-5 0,3-3 0,1-2 0,0-4 0,6-1 0,4-1 0,1 0 0,-6 5 0,-4 0 0,-2-1 0,-12 1 0,-11-2 0,-17-1 0,-9 4 0,-7 0 0,-2 0 0,0-2 0,-1-1 0,2-1 0,0 4 0,2 5 0,6 6 0,0-1 0,6 2 0,5 3 0,4 2 0,3 1 0,3 8 0,1 0 0,1 1 0,-1-1 0,1-2 0,0 0 0,5 4 0,0-1 0,5 0 0,4 3 0,5-5 0,-3-2 0,-2-2 0,-5-1 0,2 0 0,-2-1 0,-3 1 0,-2 1 0,-3-1 0,0 1 0,-2 0 0,-5-5 0,-2-1 0,-4-5 0,-5-4 0,1 0 0,-3-2 0,-2-3 0,-2-3 0,-2-1 0,-2-2 0,-1 0 0,0-2 0,-1 1 0,1-1 0,0 1 0,4 0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0:45:48.456"/>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2:29:05.216"/>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6:22:59.477"/>
    </inkml:context>
    <inkml:brush xml:id="br0">
      <inkml:brushProperty name="width" value="0.035" units="cm"/>
      <inkml:brushProperty name="height" value="0.035" units="cm"/>
      <inkml:brushProperty name="color" value="#00A0D7"/>
    </inkml:brush>
  </inkml:definitions>
  <inkml:trace contextRef="#ctx0" brushRef="#br0">806 1 24575,'12'10'0,"1"-1"0,1 0 0,0 0 0,0-2 0,0 0 0,25 9 0,16 8 0,-37-15 0,-1 2 0,0 0 0,-1 1 0,0 1 0,-1 0 0,-1 1 0,0 1 0,20 26 0,-19-23 0,-1 1 0,-1 0 0,-1 0 0,-1 1 0,-1 1 0,0 0 0,-2 0 0,0 1 0,-1 0 0,-2 0 0,6 39 0,-8-33 0,-1-1 0,-1 1 0,-1-1 0,-2 1 0,-7 40 0,6-53 0,-1-1 0,-1 0 0,0-1 0,0 1 0,-2-1 0,0 0 0,0 0 0,-1-1 0,-1 0 0,0 0 0,0-1 0,-15 13 0,-23 15 0,-2-2 0,-89 49 0,95-60 0,-31 16 0,-1-4 0,-157 55 0,51-28 0,140-48 0,0 1 0,1 3 0,2 1 0,-40 29 0,73-46-8,-1-1 0,1 1 0,0 1 0,0-1 0,0 1 0,1 0 0,0 0 0,0 0 0,1 1 0,0-1 0,0 1 0,0 0 1,1 0-1,0 0 0,-3 14 0,-6 17-1230,5-21-5588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17:05.754"/>
    </inkml:context>
    <inkml:brush xml:id="br0">
      <inkml:brushProperty name="width" value="0.035" units="cm"/>
      <inkml:brushProperty name="height" value="0.035" units="cm"/>
      <inkml:brushProperty name="color" value="#E71224"/>
    </inkml:brush>
  </inkml:definitions>
  <inkml:trace contextRef="#ctx0" brushRef="#br0">0 0 24575,'6'1'0,"0"-1"0,0 1 0,0 1 0,-1-1 0,10 5 0,6 0 0,-7-1 0,0 0 0,0 1 0,-1 0 0,0 1 0,0 1 0,-1 0 0,0 0 0,0 1 0,-1 1 0,0 0 0,-1 0 0,0 1 0,0 1 0,8 13 0,11 21 0,-2 0 0,32 77 0,-53-110 0,26 75 0,-23-57 0,18 37 0,-19-52 0,8 20 0,2-1 0,1-1 0,1 0 0,2-2 0,35 41 0,-53-69-66,2 3-64,0 0 0,0-1 0,1 1 1,0-1-1,0-1 0,1 0 0,0 0 0,0 0 0,12 5 0,0-5-6696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21:50:04.321"/>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7T17:19:21.461"/>
    </inkml:context>
    <inkml:brush xml:id="br0">
      <inkml:brushProperty name="width" value="0.05" units="cm"/>
      <inkml:brushProperty name="height" value="0.05" units="cm"/>
      <inkml:brushProperty name="color" value="#004F8B"/>
    </inkml:brush>
  </inkml:definitions>
  <inkml:trace contextRef="#ctx0" brushRef="#br0">1 0 24575,'28'2'0,"-1"2"0,1 1 0,-1 1 0,0 1 0,0 1 0,30 15 0,17 3 0,272 108 0,25 8 0,-58-38 0,173 52 0,-425-138 0,202 51 0,-200-56 0,1-3 0,80 3 0,3-10 0,229 16 0,203 65 0,167 17 0,-735-100 0,691 80 0,-426-39 0,447 10 0,-545-50 0,0 9 0,295 54 0,-375-45 0,169 42 0,-214-46 0,1-3 0,1-1 0,95 7 0,-66-14 0,-1 5 0,143 34 0,-190-35 0,357 104 0,-262-69 0,188 39 0,-263-75 0,1-2 0,58-2 0,63 6 0,43 23 0,-103-23 0,-90-9 0,0 1 0,0 1 0,50 13 0,-39-6 0,1-1 0,-1-2 0,45 1 0,2 4 0,-49-6 0,45 1 0,45-7-1365,-101 0-5461</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19:36:23.391"/>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03:20:46.739"/>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1:48:28.467"/>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20T21:35:09.037"/>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21:50:04.321"/>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19:36:23.391"/>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03:20:46.739"/>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1:48:28.467"/>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20T21:35:09.037"/>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04:06:40.264"/>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19:36:23.391"/>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1:48:28.467"/>
    </inkml:context>
    <inkml:brush xml:id="br0">
      <inkml:brushProperty name="width" value="0.05" units="cm"/>
      <inkml:brushProperty name="height" value="0.05" units="cm"/>
      <inkml:brushProperty name="color" value="#004F8B"/>
    </inkml:brush>
  </inkml:definitions>
  <inkml:trace contextRef="#ctx0" brushRef="#br0">1 1 24575,'624'96'0,"-472"-72"0,173-19 0,-142-12 0,47 7-1365,-207 0-5461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2:05:13.908"/>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2:01:24.272"/>
    </inkml:context>
    <inkml:brush xml:id="br0">
      <inkml:brushProperty name="width" value="0.035" units="cm"/>
      <inkml:brushProperty name="height" value="0.035" units="cm"/>
      <inkml:brushProperty name="color" value="#E71224"/>
    </inkml:brush>
  </inkml:definitions>
  <inkml:trace contextRef="#ctx0" brushRef="#br0">1 60 24575,'38'26'0,"-6"-4"0,183 136 0,-143-108 0,-60-41 0,0-1 0,1 0 0,0 0 0,1-1 0,-1-1 0,1 0 0,0-1 0,1-1 0,-1 0 0,1-1 0,0 0 0,0-1 0,24 0 0,-27-2 0,-1-1 0,1 1 0,0-2 0,-1 0 0,0 0 0,19-7 0,-26 7 0,0 1 0,-1-1 0,1 0 0,0-1 0,-1 1 0,1-1 0,-1 1 0,0-1 0,0 0 0,0 0 0,0-1 0,0 1 0,-1 0 0,0-1 0,1 0 0,-1 1 0,0-1 0,-1 0 0,1 0 0,-1 0 0,2-7 0,1-22 0,-4 27 0,1 1 0,-1-1 0,1 1 0,0-1 0,0 1 0,1 0 0,0-1 0,0 1 0,0 0 0,0 0 0,1 0 0,6-8 0,16-17 0,-3 5 0,1 0 0,26-22 0,-41 41 0,0-1 0,1 1 0,0 1 0,0-1 0,1 2 0,-1-1 0,1 1 0,0 1 0,0 0 0,18-3 0,13 1 0,1 2 0,0 2 0,58 7 0,-88-4 0,-1 0 0,1 2 0,-1-1 0,0 1 0,0 1 0,0 0 0,0 0 0,-1 1 0,15 12 0,-1-3 0,-21-13-170,1 1-1,-1-1 0,0 1 1,0 0-1,0 0 0,0 0 1,2 4-1,4 7-6655</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2:01:34.471"/>
    </inkml:context>
    <inkml:brush xml:id="br0">
      <inkml:brushProperty name="width" value="0.035" units="cm"/>
      <inkml:brushProperty name="height" value="0.035" units="cm"/>
      <inkml:brushProperty name="color" value="#E71224"/>
    </inkml:brush>
  </inkml:definitions>
  <inkml:trace contextRef="#ctx0" brushRef="#br0">1 55 24575,'38'25'0,"-6"-5"0,183 126 0,-143-100 0,-60-38 0,0 0 0,1 0 0,0-1 0,1-1 0,-1 0 0,1-1 0,0 0 0,1-1 0,-1 0 0,1-1 0,0-1 0,0 0 0,24 0 0,-27-2 0,-1-1 0,1 0 0,0 0 0,-1-1 0,0 0 0,19-6 0,-26 6 0,0 1 0,-1-1 0,1 0 0,0 0 0,-1 0 0,1-1 0,-1 1 0,0-1 0,0 0 0,0 1 0,0-1 0,0-1 0,-1 1 0,0 0 0,1-1 0,-1 1 0,0-1 0,-1 1 0,1-1 0,-1 0 0,2-5 0,1-22 0,-4 26 0,1 0 0,-1-1 0,1 1 0,0 0 0,0 0 0,1 0 0,0 1 0,0-1 0,0 0 0,0 1 0,1-1 0,6-8 0,16-14 0,-3 3 0,1 2 0,26-21 0,-41 36 0,0 1 0,1 1 0,0 0 0,0 0 0,1 0 0,-1 1 0,1 1 0,0-1 0,0 2 0,18-4 0,13 2 0,1 1 0,0 2 0,58 6 0,-88-3 0,-1 1 0,1 0 0,-1 0 0,0 1 0,0 0 0,0 1 0,0 0 0,-1 0 0,15 11 0,-1-2 0,-21-11-170,1-1-1,-1 0 0,0 1 1,0-1-1,0 1 0,0 0 1,2 3-1,4 8-6655</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7T15:48:58.171"/>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6T20:54:30.056"/>
    </inkml:context>
    <inkml:brush xml:id="br0">
      <inkml:brushProperty name="width" value="0.035" units="cm"/>
      <inkml:brushProperty name="height" value="0.035" units="cm"/>
      <inkml:brushProperty name="color" value="#AB008B"/>
    </inkml:brush>
  </inkml:definitions>
  <inkml:trace contextRef="#ctx0" brushRef="#br0">1 1 24575,'72'0'0,"-1"2"0,1 4 0,88 19 0,-99-10 0,-21-5 0,1-1 0,0-2 0,56 3 0,342-12 0,-429 1-72,1-1 1,0 1-1,-1-2 0,0 1 0,1-1 0,-1-1 0,0 0 1,-1 0-1,1-1 0,-1-1 0,18-11 0,-18 10-431,9-3-6323</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16:39:55.304"/>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9T18:55:07.018"/>
    </inkml:context>
    <inkml:brush xml:id="br0">
      <inkml:brushProperty name="width" value="0.05" units="cm"/>
      <inkml:brushProperty name="height" value="0.05" units="cm"/>
      <inkml:brushProperty name="color" value="#004F8B"/>
    </inkml:brush>
  </inkml:definitions>
  <inkml:trace contextRef="#ctx0" brushRef="#br0">1 325 24575,'23'-1'0,"0"-2"0,44-10 0,7-1 0,421-43 0,-147 18 0,-294 36 0,0 2 0,105 13 0,12 0 0,175-13 0,-294-4 0,-50 5 0,-1 0 0,1-1 0,0 1 0,0 0 0,0-1 0,-1 0 0,1 1 0,0-1 0,0 0 0,-1 0 0,1 1 0,-1-1 0,1-1 0,0 1 0,-1 0 0,0 0 0,1-1 0,-1 1 0,0 0 0,0-1 0,0 1 0,0-1 0,0 0 0,1-2 0,-2 3 0,0-1 0,-1 1 0,1 0 0,-1-1 0,1 1 0,-1 0 0,1-1 0,-1 1 0,0 0 0,0 0 0,1 0 0,-1-1 0,0 1 0,0 0 0,0 0 0,-1 0 0,-1-1 0,-25-18 0,24 17 0,-18-11 0,-1 1 0,0 1 0,-43-15 0,-79-17 0,109 34 0,6 4 0,0 1 0,-1 1 0,1 2 0,-36 1 0,-7 0 0,144 9 0,-1 2 0,76 23 0,-11-3 0,-117-25 0,1 1 0,-1 1 0,0 0 0,19 11 0,-15-7 0,37 14 0,-57-25 0,-1 0 0,1 1 0,-1-1 0,1 1 0,-1-1 0,1 1 0,-1 0 0,0-1 0,1 1 0,-1 0 0,0 0 0,0 0 0,1 0 0,-1 0 0,0 0 0,0 0 0,0 1 0,0-1 0,-1 0 0,2 3 0,-1-3 0,-1 0 0,0 0 0,0 1 0,0-1 0,-1 0 0,1 0 0,0 1 0,0-1 0,-1 0 0,1 0 0,0 1 0,-1-1 0,1 0 0,-1 0 0,0 0 0,1 0 0,-1 0 0,0 0 0,-1 1 0,-5 5 0,0 0 0,-1 0 0,1-1 0,-18 10 0,-26 14 0,0 3 0,3 2 0,-83 76 0,99-80 0,-1-1 0,-1-1 0,-50 30 0,76-53-108,1 0 0,0 0 0,0 0 0,-8 11 0,10-11-717,-7 6-6001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9T19:16:38.180"/>
    </inkml:context>
    <inkml:brush xml:id="br0">
      <inkml:brushProperty name="width" value="0.05" units="cm"/>
      <inkml:brushProperty name="height" value="0.05" units="cm"/>
      <inkml:brushProperty name="color" value="#004F8B"/>
    </inkml:brush>
  </inkml:definitions>
  <inkml:trace contextRef="#ctx0" brushRef="#br0">1 325 24575,'23'-1'0,"0"-2"0,44-10 0,7-1 0,421-43 0,-147 18 0,-294 36 0,0 2 0,105 13 0,12 0 0,175-13 0,-294-4 0,-50 5 0,-1 0 0,1-1 0,0 1 0,0 0 0,0-1 0,-1 0 0,1 1 0,0-1 0,0 0 0,-1 0 0,1 1 0,-1-1 0,1-1 0,0 1 0,-1 0 0,0 0 0,1-1 0,-1 1 0,0 0 0,0-1 0,0 1 0,0-1 0,0 0 0,1-2 0,-2 3 0,0-1 0,-1 1 0,1 0 0,-1-1 0,1 1 0,-1 0 0,1-1 0,-1 1 0,0 0 0,0 0 0,1 0 0,-1-1 0,0 1 0,0 0 0,0 0 0,-1 0 0,-1-1 0,-25-18 0,24 17 0,-18-11 0,-1 1 0,0 1 0,-43-15 0,-79-17 0,109 34 0,6 4 0,0 1 0,-1 1 0,1 2 0,-36 1 0,-7 0 0,144 9 0,-1 2 0,76 23 0,-11-3 0,-117-25 0,1 1 0,-1 1 0,0 0 0,19 11 0,-15-7 0,37 14 0,-57-25 0,-1 0 0,1 1 0,-1-1 0,1 1 0,-1-1 0,1 1 0,-1 0 0,0-1 0,1 1 0,-1 0 0,0 0 0,0 0 0,1 0 0,-1 0 0,0 0 0,0 0 0,0 1 0,0-1 0,-1 0 0,2 3 0,-1-3 0,-1 0 0,0 0 0,0 1 0,0-1 0,-1 0 0,1 0 0,0 1 0,0-1 0,-1 0 0,1 0 0,0 1 0,-1-1 0,1 0 0,-1 0 0,0 0 0,1 0 0,-1 0 0,0 0 0,-1 1 0,-5 5 0,0 0 0,-1 0 0,1-1 0,-18 10 0,-26 14 0,0 3 0,3 2 0,-83 76 0,99-80 0,-1-1 0,-1-1 0,-50 30 0,76-53-108,1 0 0,0 0 0,0 0 0,-8 11 0,10-11-717,-7 6-6001</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00:57:13.693"/>
    </inkml:context>
    <inkml:brush xml:id="br0">
      <inkml:brushProperty name="width" value="0.035" units="cm"/>
      <inkml:brushProperty name="height" value="0.035" units="cm"/>
      <inkml:brushProperty name="color" value="#E71224"/>
    </inkml:brush>
  </inkml:definitions>
  <inkml:trace contextRef="#ctx0" brushRef="#br0">1 3554 24575,'100'-3'0,"144"-22"0,90-41 0,-330 65 0,302-77 0,-253 61 0,0-2 0,-1-3 0,76-43 0,-112 55 0,-1-1 0,-1 0 0,0-1 0,0-1 0,-1 0 0,-1 0 0,0-2 0,-1 1 0,10-19 0,5-15 0,35-87 0,-36 76 0,58-131 0,117-295 0,28-95 0,-140 395 0,114-179 0,-180 331 0,2 1 0,0 1 0,3 1 0,0 1 0,33-27 0,-1 9 0,110-67 0,377-196 0,-379 229 0,241-84 0,-361 150 0,1 1 0,0 2 0,81-8 0,-112 17 0,-13 0 0,-22-5 0,5 4 0,-15-8 0,-1 2 0,0 1 0,0 1 0,0 1 0,-1 2 0,0 1 0,-40 0 0,35 4 0,-9 0 0,41 0 0,6 1 0,27 1 0,193 28 0,-108-12 0,128 17 0,-241-35 0,0 1 0,1-1 0,-1 0 0,0 0 0,0 1 0,0-1 0,0 1 0,0 0 0,0 0 0,0 0 0,0 0 0,0 0 0,0 0 0,0 0 0,0 0 0,-1 1 0,4 2 0,-5-2 0,0-1 0,1 0 0,-1 1 0,0-1 0,0 1 0,0-1 0,0 0 0,-1 1 0,1-1 0,0 0 0,0 1 0,-1-1 0,1 0 0,-1 1 0,1-1 0,-1 0 0,0 1 0,1-1 0,-1 0 0,0 0 0,0 0 0,0 0 0,0 0 0,0 0 0,0 0 0,0 0 0,0 0 0,-2 1 0,-31 24 0,-1 0 0,0-3 0,-76 38 0,64-37 0,-86 59 0,113-68-341,1 1 0,1 0-1,-23 27 1,26-24-6485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22:11:43.639"/>
    </inkml:context>
    <inkml:brush xml:id="br0">
      <inkml:brushProperty name="width" value="0.035" units="cm"/>
      <inkml:brushProperty name="height" value="0.035" units="cm"/>
      <inkml:brushProperty name="color" value="#004F8B"/>
    </inkml:brush>
  </inkml:definitions>
  <inkml:trace contextRef="#ctx0" brushRef="#br0">0 169 24575,'12'-11'0,"0"1"0,1 1 0,0 0 0,0 0 0,1 2 0,0-1 0,1 2 0,-1 0 0,25-6 0,30-13 0,-39 13 0,1 2 0,1 1 0,47-8 0,-27 12 0,1 2 0,101 7 0,-137-1 0,0 1 0,-1 0 0,31 12 0,-31-9 0,1-2 0,-1 0 0,28 5 0,108 16 0,-94-15 0,116 9 0,-151-18 0,1 0 0,23 7 0,-22-4 0,35 2 0,-31-4 0,-1 1 0,0 2 0,30 9 0,32 7 0,-39-16-1365,-28-5-5461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00:57:17.664"/>
    </inkml:context>
    <inkml:brush xml:id="br0">
      <inkml:brushProperty name="width" value="0.035" units="cm"/>
      <inkml:brushProperty name="height" value="0.035" units="cm"/>
      <inkml:brushProperty name="color" value="#E71224"/>
    </inkml:brush>
  </inkml:definitions>
  <inkml:trace contextRef="#ctx0" brushRef="#br0">0 0 24575,'11'13'0,"1"-1"0,1 0 0,0 0 0,20 13 0,-3-3 0,-23-16 0,345 295 0,-313-261 0,-3 0 0,-2 2 0,-3 0 0,-3 1 0,-3 1 0,19 54 0,13 98 0,-19-55 0,58 242 0,-91-356 0,2-1 0,1 0 0,2 0 0,2-1 0,2 0 0,1 0 0,39 44 0,61 77 0,-98-123 0,2 2 0,2 0 0,1-1 0,3-1 0,0-1 0,2 0 0,2-1 0,49 28 0,-34-26 0,1-1 0,2-1 0,1-2 0,2-1 0,62 16 0,-12-8 0,187 29 0,114-3 0,-96-13 0,58 7 0,167 25 0,-429-54 0,84 10 0,-161-24 0,0 1 0,32 8 0,-19-4 0,-26-7 0,1 0 0,0 0 0,-1 0 0,1-1 0,0 0 0,0-1 0,17-2 0,13 0 0,314 0 0,-333 3 0,-21 0 0,6 0 0,-1 0 0,1 0 0,-1-1 0,11-1 0,-17 2 0,0 0 0,-1 0 0,1 0 0,0-1 0,0 1 0,0 0 0,0 0 0,0 0 0,0-1 0,-1 1 0,1 0 0,0-1 0,0 1 0,-1-1 0,1 1 0,0 0 0,-1-1 0,1 1 0,-1-1 0,1 1 0,0-1 0,-1 1 0,0-1 0,1 0 0,-1 1 0,0-1 0,1 1 0,-1-1 0,0 0 0,0 1 0,0-1 0,0 1 0,0-1 0,0 0 0,0 1 0,0-1 0,0 1 0,0-1 0,0 0 0,-1 1 0,1-1 0,0 1 0,-1-1 0,0-1 0,-2-1 0,-1-1 0,0 0 0,0 1 0,0 0 0,-1-1 0,0 1 0,0 1 0,-7-5 0,-49-20 0,56 25 0,-59-26 0,34 15 0,0 0 0,-66-20 0,47 17 0,40 12 0,0 0 0,0 1 0,-1 0 0,0 0 0,-13-2 0,14 5 0,8 2 0,15 7 0,24 9 0,225 76 0,-216-78 0,72 34 0,-90-32 0,-29-18 0,1 0 0,0 1 0,-1-1 0,0 0 0,1 1 0,-1-1 0,1 1 0,-1-1 0,0 0 0,1 1 0,-1-1 0,0 1 0,1-1 0,-1 1 0,0-1 0,0 1 0,0-1 0,0 1 0,0-1 0,0 1 0,0-1 0,0 1 0,0-1 0,0 1 0,0-1 0,0 0 0,-1 1 0,1-1 0,0 1 0,0-1 0,-1 1 0,1-1 0,0 1 0,-1-1 0,1 0 0,-1 1 0,1-1 0,-1 0 0,1 1 0,-1-1 0,1 0 0,-1 1 0,0-1 0,1 0 0,-1 0 0,0 1 0,1-1 0,-2 0 0,-18 4 0,-1 0 0,1-1 0,-1-1 0,-26 2 0,-23 2 0,-31 5 0,-69 10 0,162-19-195,0 0 0,0 0 0,0 0 0,1 1 0,0 0 0,-11 5 0,2-1-6631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00:57:22.045"/>
    </inkml:context>
    <inkml:brush xml:id="br0">
      <inkml:brushProperty name="width" value="0.035" units="cm"/>
      <inkml:brushProperty name="height" value="0.035" units="cm"/>
      <inkml:brushProperty name="color" value="#E71224"/>
    </inkml:brush>
  </inkml:definitions>
  <inkml:trace contextRef="#ctx0" brushRef="#br0">0 0 24575,'3'41'0,"17"72"0,-2-17 0,1 183 0,-7-66 0,-4 184 0,-6-96 0,11-160 0,-5-71 0,-6 114 0,-26 604 0,24-686 0,-13 201 0,2-83 0,-3 69 0,-3 93 0,24 231 0,61 0 0,-19-400 0,-32-162 0,2 0 0,30 53 0,-19-51 0,72 93 0,-80-121 0,1 0 0,1-2 0,2 0 0,1-1 0,45 28 0,-6-12 0,135 59 0,81 13 0,-253-99 0,2 1 0,590 208 0,-536-191 0,-1 2 0,93 48 0,-56-23 0,235 79 0,202 30 0,-361-123 0,269 32 0,-356-61 0,175 3 0,-92-6 0,-13 0 0,-107-7 0,1 2 0,-1 3 0,107 22 0,-121-23 0,-190-45 0,21 4 0,53 17 0,1-2 0,1-2 0,-64-34 0,97 45 0,-7-4 0,-34-22 0,42 25 0,15 7 0,0 1 0,0-1 0,1 1 0,-8-7 0,13 10 0,0 0 0,0 0 0,-1-1 0,1 1 0,0 0 0,0 0 0,-1 0 0,1 0 0,0-1 0,0 1 0,-1 0 0,1 0 0,0 0 0,0-1 0,0 1 0,0 0 0,-1 0 0,1-1 0,0 1 0,0 0 0,0 0 0,0-1 0,0 1 0,0 0 0,0 0 0,0-1 0,0 1 0,0 0 0,0 0 0,0-1 0,0 1 0,0 0 0,0 0 0,0-1 0,1 1 0,-1 0 0,0 0 0,0 0 0,0-1 0,0 1 0,1 0 0,-1 0 0,0-1 0,0 1 0,1 0 0,-1 0 0,0 0 0,0 0 0,1 0 0,-1-1 0,0 1 0,0 0 0,1 0 0,-1 0 0,0 0 0,1 0 0,-1 0 0,0 0 0,1 0 0,-1 0 0,0 0 0,1 0 0,-1 0 0,0 0 0,1 0 0,-1 0 0,1 0 0,25 3 0,249 60 0,-241-56 0,-1 2 0,-1 0 0,60 25 0,-68-25 0,0-1 0,2-1 0,33 7 0,-25-7 0,-31-6 0,0-1 0,-1 1 0,1 0 0,-1-1 0,0 1 0,1 0 0,-1 0 0,0 0 0,0 1 0,0-1 0,0 0 0,0 1 0,0-1 0,2 3 0,-3-3 0,-1 0 0,1 0 0,-1 0 0,0 0 0,1 0 0,-1 0 0,0 0 0,0 0 0,0 0 0,0 0 0,0 0 0,0 0 0,0 0 0,0 0 0,-1 0 0,1 0 0,0 0 0,-1 0 0,1 0 0,-1 0 0,1 0 0,-1 0 0,0-1 0,0 1 0,0 0 0,1 0 0,-1 0 0,-2 1 0,-16 13 0,0-1 0,-2-1 0,0 0 0,-1-1 0,0-1 0,-28 11 0,-155 48 0,129-47 0,58-18 0,-1 0 0,-33 4 0,-23 5 0,-34 16-1365,90-24-5461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10:40.940"/>
    </inkml:context>
    <inkml:brush xml:id="br0">
      <inkml:brushProperty name="width" value="0.035" units="cm"/>
      <inkml:brushProperty name="height" value="0.035" units="cm"/>
      <inkml:brushProperty name="color" value="#E71224"/>
    </inkml:brush>
  </inkml:definitions>
  <inkml:trace contextRef="#ctx0" brushRef="#br0">4483 0 24575,'-4'86'0,"-16"91"0,1-16 0,-9 115 0,-8 120 0,15-172 0,18-202 0,-4 216 0,5-49 0,-1-154 0,-1 1 0,-2-1 0,-13 45 0,-34 118 0,38-139 0,3 0 0,-7 77 0,11-68 0,-10 31 0,-3-1 0,-38 101 0,-1-29 0,-23 78 0,67-190 0,-3-1 0,-42 89 0,-22 60 0,9-20 0,44-129 0,-2-1 0,-56 72 0,67-99 0,-3 5 0,-2 0 0,-1-2 0,-57 53 0,-14 3 0,-23 19 0,7-16 0,-111 75 0,117-89 0,74-49 0,-2-3 0,-52 29 0,-258 113 0,308-152 0,-1-1 0,-1-2 0,-79 12 0,-39 12 0,-24 13 0,153-39 0,0 2 0,1 0 0,0 2 0,-28 19 0,-5 2 0,-73 46 0,98-57 0,0 1 0,-53 51 0,-14 11 0,11-5 0,70-60 0,-2 0 0,0-2 0,-35 23 0,4-10 0,2 2 0,-91 78 0,77-53 0,33-32 0,-54 60 0,24-22 0,50-55 0,2 1 0,-1 1 0,2 0 0,0 0 0,0 1 0,1 0 0,-14 29 0,2 8 0,9-24 0,2 0 0,1 0 0,1 1 0,-10 55 0,18-71 0,1-8 0,0-1 0,0 1 0,0-1 0,-1 1 0,1-1 0,-1 1 0,0-1 0,0 1 0,0-1 0,-1 0 0,1 0 0,-4 6 0,4-9 0,1 0 0,0 0 0,-1 0 0,1-1 0,-1 1 0,1 0 0,-1 0 0,1 0 0,-1 0 0,1 0 0,0-1 0,-1 1 0,1 0 0,-1 0 0,1-1 0,0 1 0,-1 0 0,1-1 0,0 1 0,-1 0 0,1-1 0,0 1 0,0-1 0,-1 1 0,1 0 0,0-1 0,0 1 0,0-1 0,0 1 0,-1-1 0,1 1 0,0-1 0,0 1 0,0 0 0,0-1 0,0 0 0,-7-22 0,7 23 0,-9-42 0,1 0 0,-3-84 0,12-92 0,2 82 0,-6 184 0,-10 55 0,4-32 0,4 0 0,6 119 0,1-68 0,-3-103 0,1-13 0,-1-1 0,1 1 0,0-1 0,0 1 0,0 0 0,1-1 0,0 1 0,0-1 0,0 1 0,1-1 0,-1 0 0,1 1 0,1-1 0,2 6 0,-4-11 0,-1 1 0,0-1 0,1 1 0,-1-1 0,0 0 0,1 1 0,-1-1 0,0 1 0,1-1 0,-1 0 0,1 1 0,-1-1 0,1 0 0,-1 1 0,1-1 0,-1 0 0,1 0 0,-1 0 0,1 1 0,-1-1 0,1 0 0,0 0 0,-1 0 0,1 0 0,-1 0 0,1 0 0,-1 0 0,1 0 0,-1 0 0,1 0 0,0-1 0,-1 1 0,1 0 0,-1 0 0,1 0 0,-1-1 0,1 1 0,-1 0 0,1 0 0,-1-1 0,1 1 0,-1-1 0,0 1 0,1 0 0,-1-1 0,0 1 0,1-1 0,-1 1 0,0-1 0,1 1 0,-1-1 0,0 1 0,1-2 0,9-32 0,-8 29 0,8-29 0,27-61 0,0 2 0,-33 83 0,0 0 0,1 1 0,0-1 0,0 1 0,1 0 0,0 0 0,12-12 0,5-2 0,30-23 0,5-5 0,-51 44-114,0 1 1,1 0-1,-1 0 0,1 1 0,1 0 1,-1 0-1,1 1 0,-1 0 0,1 1 1,0 0-1,14-3 0,2 2-6712</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9:54:34.136"/>
    </inkml:context>
    <inkml:brush xml:id="br0">
      <inkml:brushProperty name="width" value="0.035" units="cm"/>
      <inkml:brushProperty name="height" value="0.035" units="cm"/>
      <inkml:brushProperty name="color" value="#004F8B"/>
    </inkml:brush>
  </inkml:definitions>
  <inkml:trace contextRef="#ctx0" brushRef="#br0">1 472 24575,'3626'0'0,"-3614"0"0,0 0 0,0-1 0,0 0 0,0-1 0,0-1 0,0 0 0,-1 0 0,20-9 0,-30 11 0,1 0 0,-1 0 0,1 0 0,-1 0 0,1 0 0,-1 0 0,0 0 0,1 0 0,-1-1 0,0 1 0,0 0 0,0-1 0,0 1 0,0-1 0,-1 1 0,1-1 0,0 0 0,-1 1 0,1-1 0,-1 0 0,1 0 0,-1 1 0,0-1 0,0-3 0,-1 1 0,0 0 0,0 0 0,-1 0 0,0 0 0,0 0 0,0 0 0,0 0 0,0 1 0,-1-1 0,0 1 0,0 0 0,0 0 0,0 0 0,-7-5 0,-30-20 0,-1 3 0,0 1 0,-2 2 0,-1 2 0,-1 2 0,0 2 0,-72-16 0,-45-19 0,76 24 0,61 21 0,0-1 0,1-1 0,-1-1 0,2-1 0,0-1 0,-36-23 0,137 61 0,3 11 0,2-4 0,1-4 0,125 28 0,68 24 0,-232-63 0,-2 1 0,59 37 0,-61-32 0,1-2 0,58 23 0,-95-44 0,1 0 0,-1 0 0,0 0 0,0 1 0,0 0 0,0 0 0,-1 0 0,1 0 0,-1 1 0,0 0 0,0 0 0,0 0 0,6 8 0,-10-10 0,1 1 0,0-1 0,-1 0 0,0 0 0,1 0 0,-1 0 0,0 1 0,0-1 0,0 0 0,0 0 0,0 1 0,-1-1 0,1 0 0,-1 0 0,0 0 0,1 0 0,-1 0 0,0 0 0,0 0 0,0 0 0,0 0 0,-1 0 0,1 0 0,0-1 0,-1 1 0,1 0 0,-1-1 0,0 1 0,0-1 0,1 0 0,-1 0 0,0 0 0,0 1 0,0-2 0,0 1 0,-4 1 0,-42 28 5,2 1 0,1 3 1,1 1-1,3 3 0,-42 46 0,-163 225-136,91-107-1134,104-140-5561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2:11:44.282"/>
    </inkml:context>
    <inkml:brush xml:id="br0">
      <inkml:brushProperty name="width" value="0.05" units="cm"/>
      <inkml:brushProperty name="height" value="0.05" units="cm"/>
      <inkml:brushProperty name="color" value="#E71224"/>
    </inkml:brush>
  </inkml:definitions>
  <inkml:trace contextRef="#ctx0" brushRef="#br0">0 451 24575,'31'-1'0,"57"-10"0,-33 3 0,88-11 0,330-25 0,132 47 0,-582-5 0,-1 0 0,1-2 0,-1-1 0,0 0 0,22-9 0,4-1 0,-45 14 0,-1 1 0,1-1 0,-1 0 0,1 0 0,-1 0 0,0 0 0,0 0 0,1-1 0,-1 1 0,0-1 0,0 1 0,0-1 0,-1 0 0,1 0 0,0 1 0,-1-1 0,1-1 0,1-2 0,-2 2 0,0 1 0,0-1 0,-1 0 0,1 0 0,-1 0 0,0 0 0,0 1 0,0-1 0,0 0 0,-1 0 0,1 0 0,-1 0 0,0 1 0,1-1 0,-1 0 0,-3-4 0,-1-4 0,-1 1 0,0 0 0,-1 0 0,0 0 0,0 1 0,-1 0 0,0 1 0,-1 0 0,-13-11 0,5 7 0,-1 0 0,0 1 0,0 1 0,-32-13 0,-25 1 0,54 17 0,0-1 0,-35-15 0,54 20 0,-19-10 0,17 8 0,13 4 0,38 11 0,-1 2 0,73 34 0,-91-34 0,0 1 0,-2 1 0,0 2 0,0 0 0,27 28 0,-45-40 0,-1 0 0,-1 1 0,1 0 0,-1 0 0,0 0 0,-1 1 0,0 0 0,0 0 0,-1 1 0,0-1 0,0 1 0,-1 0 0,3 9 0,-5-15 0,0 0 0,0 0 0,0 0 0,0 0 0,1 0 0,0 0 0,-1-1 0,1 1 0,0 0 0,0-1 0,0 0 0,1 1 0,4 2 0,-3-1 0,-4-3 0,1-1 0,-1 0 0,1 1 0,-1-1 0,0 0 0,1 1 0,-1-1 0,0 0 0,0 1 0,1-1 0,-1 1 0,0-1 0,0 0 0,1 1 0,-1-1 0,0 1 0,0-1 0,0 1 0,0-1 0,0 1 0,0-1 0,0 1 0,0-1 0,0 1 0,0-1 0,0 1 0,0-1 0,0 1 0,0-1 0,0 0 0,0 1 0,-1-1 0,1 1 0,0-1 0,0 1 0,-1-1 0,1 1 0,0-1 0,0 0 0,-1 1 0,1-1 0,0 0 0,-1 1 0,1-1 0,-1 0 0,0 1 0,-24 11 0,16-8 0,7-3 0,-44 21 0,2 2 0,-83 59 0,-46 46-1365,155-115-5461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9:40:03.929"/>
    </inkml:context>
    <inkml:brush xml:id="br0">
      <inkml:brushProperty name="width" value="0.035" units="cm"/>
      <inkml:brushProperty name="height" value="0.035" units="cm"/>
      <inkml:brushProperty name="color" value="#004F8B"/>
    </inkml:brush>
  </inkml:definitions>
  <inkml:trace contextRef="#ctx0" brushRef="#br0">0 182 24575,'1396'0'0,"-1391"0"0,0 0 0,-1-1 0,1 1 0,0-1 0,-1 0 0,1 0 0,-1 0 0,8-4 0,-11 5 0,-1-1 0,1 1 0,-1 0 0,1-1 0,-1 1 0,1-1 0,-1 1 0,1 0 0,-1-1 0,1 0 0,-1 1 0,1-1 0,-1 1 0,0-1 0,1 1 0,-1-1 0,0 0 0,0 1 0,1-1 0,-1 0 0,0 1 0,0-1 0,0 0 0,0 0 0,0-1 0,-1 0 0,1 1 0,-1-1 0,0 1 0,1-1 0,-1 1 0,0-1 0,0 1 0,0 0 0,0-1 0,0 1 0,0 0 0,-1 0 0,-2-2 0,-11-8 0,-1 1 0,0 1 0,0 1 0,-1 0 0,0 1 0,-1 1 0,-27-7 0,-17-6 0,29 8 0,23 9 0,1 0 0,-1-2 0,1 1 0,0-1 0,0 0 0,-14-9 0,53 23 0,1 5 0,1-2 0,1-1 0,47 10 0,27 9 0,-90-23 0,0-1 0,22 15 0,-23-12 0,0-1 0,23 9 0,-37-18 0,0 1 0,0 0 0,0 0 0,0 0 0,-1 0 0,1 0 0,0 0 0,0 1 0,-1-1 0,1 0 0,0 1 0,-1 0 0,3 2 0,-4-3 0,0 0 0,0 0 0,1 0 0,-1-1 0,0 1 0,0 0 0,0 0 0,0 0 0,0 0 0,0 0 0,0-1 0,0 1 0,0 0 0,-1 0 0,1 0 0,0-1 0,-1 1 0,1 0 0,0 0 0,-1 0 0,1-1 0,-1 1 0,1 0 0,-1-1 0,1 1 0,-1 0 0,0-1 0,1 1 0,-1-1 0,0 1 0,1-1 0,-1 1 0,0-1 0,0 0 0,1 1 0,-3-1 0,-15 12 5,0 0 0,1 1 1,0 0-1,1 2 0,-16 17 0,-63 87-136,36-41-1134,39-54-5561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19:54:34.136"/>
    </inkml:context>
    <inkml:brush xml:id="br0">
      <inkml:brushProperty name="width" value="0.035" units="cm"/>
      <inkml:brushProperty name="height" value="0.035" units="cm"/>
      <inkml:brushProperty name="color" value="#004F8B"/>
    </inkml:brush>
  </inkml:definitions>
  <inkml:trace contextRef="#ctx0" brushRef="#br0">0 182 24575,'1396'0'0,"-1391"0"0,0 0 0,-1-1 0,1 1 0,0-1 0,-1 0 0,1 0 0,-1 0 0,8-4 0,-11 5 0,-1-1 0,1 1 0,-1 0 0,1-1 0,-1 1 0,1-1 0,-1 1 0,1 0 0,-1-1 0,1 0 0,-1 1 0,1-1 0,-1 1 0,0-1 0,1 1 0,-1-1 0,0 0 0,0 1 0,1-1 0,-1 0 0,0 1 0,0-1 0,0 0 0,0 0 0,0-1 0,-1 0 0,1 1 0,-1-1 0,0 1 0,1-1 0,-1 1 0,0-1 0,0 1 0,0 0 0,0-1 0,0 1 0,0 0 0,-1 0 0,-2-2 0,-11-8 0,-1 1 0,0 1 0,0 1 0,-1 0 0,0 1 0,-1 1 0,-27-7 0,-17-6 0,29 8 0,23 9 0,1 0 0,-1-2 0,1 1 0,0-1 0,0 0 0,-14-9 0,53 23 0,1 5 0,1-2 0,1-1 0,47 10 0,27 9 0,-90-23 0,0-1 0,22 15 0,-23-12 0,0-1 0,23 9 0,-37-18 0,0 1 0,0 0 0,0 0 0,0 0 0,-1 0 0,1 0 0,0 0 0,0 1 0,-1-1 0,1 0 0,0 1 0,-1 0 0,3 2 0,-4-3 0,0 0 0,0 0 0,1 0 0,-1-1 0,0 1 0,0 0 0,0 0 0,0 0 0,0 0 0,0 0 0,0-1 0,0 1 0,0 0 0,-1 0 0,1 0 0,0-1 0,-1 1 0,1 0 0,0 0 0,-1 0 0,1-1 0,-1 1 0,1 0 0,-1-1 0,1 1 0,-1 0 0,0-1 0,1 1 0,-1-1 0,0 1 0,1-1 0,-1 1 0,0-1 0,0 0 0,1 1 0,-3-1 0,-15 12 5,0 0 0,1 1 1,0 0-1,1 2 0,-16 17 0,-63 87-136,36-41-1134,39-54-5561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6:23:12.036"/>
    </inkml:context>
    <inkml:brush xml:id="br0">
      <inkml:brushProperty name="width" value="0.035" units="cm"/>
      <inkml:brushProperty name="height" value="0.035" units="cm"/>
      <inkml:brushProperty name="color" value="#008C3A"/>
    </inkml:brush>
  </inkml:definitions>
  <inkml:trace contextRef="#ctx0" brushRef="#br0">1 170 24575,'153'2'0,"168"-5"0,-304 1 0,1 0 0,0-1 0,-1-1 0,1-1 0,21-9 0,76-43 0,-65 31 0,-29 16 0,0 1 0,0 2 0,1 0 0,0 1 0,0 1 0,44-4 0,-12 7 0,97 7 0,-130-2 0,0 1 0,-1 1 0,27 9 0,-26-7 0,0 0 0,40 5 0,2-5 0,274 16 0,-283-23-1365,-31-1-5461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2T17:30:18.352"/>
    </inkml:context>
    <inkml:brush xml:id="br0">
      <inkml:brushProperty name="width" value="0.05" units="cm"/>
      <inkml:brushProperty name="height" value="0.05" units="cm"/>
      <inkml:brushProperty name="color" value="#CC0066"/>
    </inkml:brush>
  </inkml:definitions>
  <inkml:trace contextRef="#ctx0" brushRef="#br0">1 53 24575,'59'-1'0,"138"6"0,-169-1 0,0 0 0,0 1 0,0 2 0,52 19 0,-61-19 0,0 0 0,1-2 0,0-1 0,0 0 0,35 1 0,-7-4 0,61-6 0,-58-2 0,60-16 0,7-1 0,-6 1 0,-74 14 0,0 2 0,53-5 0,27 13 0,29-2 0,-77-11 0,-51 7 0,0 2 0,28-2 0,56 5-1365,-81 0-5461</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6:28:47.939"/>
    </inkml:context>
    <inkml:brush xml:id="br0">
      <inkml:brushProperty name="width" value="0.035" units="cm"/>
      <inkml:brushProperty name="height" value="0.035" units="cm"/>
      <inkml:brushProperty name="color" value="#008C3A"/>
    </inkml:brush>
  </inkml:definitions>
  <inkml:trace contextRef="#ctx0" brushRef="#br0">1 6927 24575,'25'17'0,"33"15"0,-13-7 0,114 61 0,72 32-717,1007 481-3257,37-66 1075,-842-379 2547,7-18 0,816 140 0,-873-225 863,3-17-1,433-16 0,-411-36 77,421-74 0,-70-63-331,-540 95-267,298-125 1,-275 79 363,-5-11 0,252-166 0,441-358 70,-865 593-161,-3-4-1,-2-2 0,-2-2 1,-3-3-1,-2-3 0,82-125 1,-62 60 77,-6-2 1,55-149-1,77-285 970,-158 437-1242,62-189-67,68-198 0,-80 251 0,63-292 0,-20-430 0,-116 744 0,18-183 0,-26 337 0,5 0 0,3 1 0,44-123 0,-43 158 0,3 0 0,1 2 0,3 1 0,1 1 0,3 2 0,66-78 0,-1 24 0,4 4 0,4 4 0,4 5 0,211-128 0,-259 178 0,64-39 0,188-82 0,-149 105 0,-1 1 0,-82 14 0,-59 25 0,0 1 0,1 1 0,0 1 0,0 1 0,1 1 0,-1 1 0,37-4 0,77 10 0,31-1 0,-142-3 0,0-1 0,29-10 0,14-2 0,301-30 0,-343 44 0,42-11 0,-58 11 0,0-1 0,0 0 0,-1 0 0,1-1 0,-1 0 0,0-1 0,13-9 0,-20 14 0,-1 0 0,1 0 0,-1 0 0,0 0 0,1-1 0,-1 1 0,1 0 0,-1-1 0,0 1 0,1 0 0,-1-1 0,0 1 0,1 0 0,-1-1 0,0 1 0,0 0 0,1-1 0,-1 1 0,0-1 0,0 1 0,0-1 0,1 1 0,-1 0 0,0-1 0,0 1 0,0-1 0,0 1 0,0-1 0,0 1 0,0-1 0,0 1 0,0-1 0,0 1 0,0-1 0,-1 1 0,1-1 0,0 1 0,0 0 0,0-1 0,-1 1 0,1-1 0,0 1 0,0 0 0,-1-1 0,1 1 0,0 0 0,-1-1 0,1 1 0,0 0 0,-1-1 0,1 1 0,0 0 0,-1 0 0,1-1 0,-1 1 0,1 0 0,-1 0 0,1 0 0,-1 0 0,1 0 0,0-1 0,-1 1 0,0 0 0,-32-5 0,-40 1 0,45 4 0,0-1 0,0-2 0,-36-8 0,1-6 0,0-2 0,2-4 0,-102-51 0,158 70 0,-1 0 0,1 0 0,0-1 0,0 0 0,0 0 0,0 0 0,1 0 0,0-1 0,-7-10 0,11 15 0,-1 1 0,1-1 0,0 1 0,-1-1 0,1 0 0,0 1 0,-1-1 0,1 1 0,0-1 0,0 0 0,0 1 0,-1-1 0,1 0 0,0 1 0,0-1 0,0 0 0,0 1 0,0-1 0,0 0 0,0 1 0,1-1 0,-1 0 0,0 1 0,0-1 0,0 0 0,1 1 0,-1-1 0,1 0 0,0 0 0,0 0 0,0 1 0,0-1 0,0 1 0,0-1 0,0 1 0,0-1 0,0 1 0,0-1 0,1 1 0,-1 0 0,0 0 0,0 0 0,2 0 0,50 5 0,-47-4 0,304 71 0,-151-32 0,-108-28 0,-11-4 0,-1 2 0,64 25 0,-99-33 0,1 0 0,-1 0 0,0 0 0,0 1 0,0 0 0,-1-1 0,1 1 0,-1 1 0,0-1 0,1 0 0,-1 1 0,-1 0 0,1-1 0,0 1 0,-1 0 0,0 0 0,0 1 0,0-1 0,-1 0 0,1 1 0,-1-1 0,1 5 0,-1 2 0,-1 0 0,0 0 0,-1-1 0,0 1 0,0 0 0,-1-1 0,0 1 0,-6 13 0,5-18 0,1 1 0,-1-1 0,-1-1 0,1 1 0,-1 0 0,0-1 0,-1 0 0,1 0 0,-8 6 0,-48 36 0,16-19 0,-2-1 0,-66 26 0,-29 17 0,-57 46-1365,175-102-5461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3:57.803"/>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6:35:16.242"/>
    </inkml:context>
    <inkml:brush xml:id="br0">
      <inkml:brushProperty name="width" value="0.035" units="cm"/>
      <inkml:brushProperty name="height" value="0.035" units="cm"/>
      <inkml:brushProperty name="color" value="#008C3A"/>
    </inkml:brush>
  </inkml:definitions>
  <inkml:trace contextRef="#ctx0" brushRef="#br0">0 6256 24575,'329'2'-801,"207"-1"-2771,-180-14 3944,-342 12-374,424-43 10,-354 29-30,0-7-1,-1-6 1,92-50-1,-128 51 22,0-4-1,-1-3 1,-1-3-1,-2-3 1,0-4-1,-2-2 1,0-3-1,-3-3 1,0-2-1,43-83 1,-40 56 1,-2-2 0,-3-3 0,-2-3 0,-2-2 0,47-192 0,47-383 0,-32-17 0,-66 467 0,111-672 0,-16 315 298,-92 461-198,3 2 0,83-197-1,-102 274-51,69-147 1889,-67 147-1574,2 1 0,0 1 0,24-29-1,6-1-328,76-72 0,-118 128-34,0 1 0,0 0 0,0 0 0,0 1 0,1 1 0,-1 0 0,11-1 0,-8 2 0,-1-1 0,1-1 0,15-7 0,85-61 0,17-10 0,-113 75 0,-1 1 0,19-3 0,-19 5 0,-1-1 0,0 0 0,16-9 0,15-11 0,-27 15 0,1-1 0,-1 0 0,25-24 0,-2-6 0,1 4 0,62-41 0,-81 64 0,2 1 0,-1 1 0,1 3 0,0 0 0,0 3 0,41-2 0,-14 10 0,-69-4 0,1-1 0,0-2 0,-1-1 0,1-1 0,-20-11 0,-16-4 0,-150-32 0,158 40 0,35 9 0,0 0 0,0 1 0,0 1 0,-22 1 0,33 1 0,-1 0 0,1 0 0,-1 0 0,0 0 0,1 0 0,-1 0 0,1 0 0,-1 1 0,1-1 0,-1 0 0,1 1 0,-1-1 0,0 1 0,1-1 0,0 1 0,-1-1 0,1 1 0,-1-1 0,0 2 0,1-1 0,0-1 0,0 1 0,0-1 0,0 1 0,0 0 0,0-1 0,0 1 0,0-1 0,0 1 0,0 0 0,0-1 0,0 1 0,0-1 0,0 1 0,0-1 0,0 1 0,1-1 0,-1 1 0,0-1 0,0 1 0,0-1 0,1 2 0,1 2 0,0 0 0,1-1 0,-1 1 0,0-1 0,6 6 0,28 25 0,1-3 0,63 39 0,85 24 0,-147-79 0,0-2 0,1-2 0,0-4 0,0-2 0,40-3 0,-75-2 0,12-1 0,-16 1 0,0 0 0,0 1 0,0-1 0,-1 0 0,1 0 0,0 0 0,0 0 0,0 0 0,0 1 0,0-1 0,0 0 0,0 0 0,0 0 0,0 1 0,0-1 0,0 0 0,-1 0 0,1 0 0,0 1 0,0-1 0,0 0 0,0 0 0,0 1 0,0-1 0,0 0 0,0 0 0,0 0 0,0 1 0,0-1 0,1 0 0,-1 0 0,0 1 0,0-1 0,0 0 0,0 0 0,0 0 0,0 1 0,0-1 0,0 0 0,0 0 0,0 0 0,0 0 0,1 1 0,-1-1 0,0 0 0,0 0 0,0 0 0,0 0 0,0 0 0,0 0 0,0 0 0,1 1 0,-1-1 0,0 0 0,0 0 0,0 0 0,0 0 0,0 0 0,1 0 0,-1 0 0,-15 15 0,-1-1 0,0-1 0,0-1 0,0-1 0,-21 8 0,-18 13 0,11 2 0,1 2 0,2 4 0,0 2 0,-63 86 0,85-101 0,0 2 0,1 0 0,-28 64 0,22-36 0,-29 91 0,22-53-1365,26-73-5461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6:28:47.939"/>
    </inkml:context>
    <inkml:brush xml:id="br0">
      <inkml:brushProperty name="width" value="0.035" units="cm"/>
      <inkml:brushProperty name="height" value="0.035" units="cm"/>
      <inkml:brushProperty name="color" value="#008C3A"/>
    </inkml:brush>
  </inkml:definitions>
  <inkml:trace contextRef="#ctx0" brushRef="#br0">1 8074 24575,'25'20'0,"33"17"0,-13-8 0,114 71 0,72 38-717,1007 560-3257,37-77 1075,-842-441 2547,7-22 0,816 164 0,-873-263 863,3-19-1,433-19 0,-411-42 77,421-86 0,-70-74-331,-540 111-267,298-145 1,-275 91 363,-5-12 0,252-194 0,441-417 70,-865 691-161,-3-5-1,-2-2 0,-2-2 1,-3-4-1,-2-3 0,82-146 1,-62 70 77,-6-3 1,55-173-1,77-332 970,-158 509-1242,62-220-67,68-231 0,-80 293 0,63-341 0,-20-501 0,-116 867 0,18-213 0,-26 393 0,5 0 0,3 1 0,44-144 0,-43 185 0,3 0 0,1 2 0,3 1 0,1 2 0,3 1 0,66-90 0,-1 28 0,4 4 0,4 5 0,4 6 0,211-149 0,-259 207 0,64-45 0,188-96 0,-149 123 0,-1 0 0,-82 17 0,-59 30 0,0 0 0,1 2 0,0 0 0,0 2 0,1 1 0,-1 1 0,37-4 0,77 11 0,31-1 0,-142-4 0,0 0 0,29-13 0,14-1 0,301-36 0,-343 52 0,42-13 0,-58 12 0,0 0 0,0-1 0,-1 1 0,1-2 0,-1 1 0,0-2 0,13-11 0,-20 17 0,-1 0 0,1 0 0,-1 0 0,0 0 0,1-1 0,-1 1 0,1 0 0,-1-1 0,0 1 0,1 0 0,-1-1 0,0 1 0,1 0 0,-1-1 0,0 1 0,0 0 0,1-1 0,-1 1 0,0-2 0,0 2 0,0-1 0,1 1 0,-1 0 0,0-1 0,0 1 0,0-1 0,0 1 0,0-1 0,0 1 0,0-1 0,0 1 0,0-2 0,0 2 0,0-1 0,-1 1 0,1-1 0,0 1 0,0 0 0,0-1 0,-1 1 0,1-1 0,0 1 0,0 0 0,-1-1 0,1 1 0,0 0 0,-1-2 0,1 2 0,0 0 0,-1-1 0,1 1 0,0 0 0,-1 0 0,1-1 0,-1 1 0,1 0 0,-1 0 0,1 0 0,-1 0 0,1 0 0,0-1 0,-1 1 0,0 0 0,-32-6 0,-40 1 0,45 5 0,0-1 0,0-2 0,-36-10 0,1-7 0,0-2 0,2-5 0,-102-59 0,158 81 0,-1 1 0,1-1 0,0-1 0,0 0 0,0 0 0,0 1 0,1-1 0,0-1 0,-7-12 0,11 18 0,-1 1 0,1-1 0,0 1 0,-1-1 0,1-1 0,0 2 0,-1-1 0,1 1 0,0-1 0,0 0 0,0 1 0,-1-1 0,1 0 0,0 1 0,0-2 0,0 1 0,0 1 0,0-1 0,0 0 0,0 1 0,1-1 0,-1 0 0,0 1 0,0-2 0,0 1 0,1 1 0,-1-1 0,1 0 0,0 0 0,0 0 0,0 1 0,0-2 0,0 2 0,0-1 0,0 1 0,0-1 0,0 1 0,0-1 0,1 1 0,-1 0 0,0 0 0,0 0 0,2 0 0,50 6 0,-47-5 0,304 83 0,-151-37 0,-108-33 0,-11-5 0,-1 3 0,64 28 0,-99-37 0,1-1 0,-1 0 0,0 1 0,0 0 0,0 1 0,-1-2 0,1 1 0,-1 2 0,0-1 0,1-1 0,-1 2 0,-1-1 0,1 0 0,0 1 0,-1-1 0,0 1 0,0 1 0,0-2 0,-1 1 0,1 1 0,-1-1 0,1 5 0,-1 3 0,-1 0 0,0 0 0,-1-2 0,0 2 0,0 0 0,-1-2 0,0 2 0,-6 15 0,5-21 0,1 1 0,-1-1 0,-1-1 0,1 1 0,-1 0 0,0-1 0,-1 0 0,1 0 0,-8 7 0,-48 41 0,16-21 0,-2-2 0,-66 31 0,-29 20 0,-57 53-1365,175-119-5461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01:53.346"/>
    </inkml:context>
    <inkml:brush xml:id="br0">
      <inkml:brushProperty name="width" value="0.035" units="cm"/>
      <inkml:brushProperty name="height" value="0.035" units="cm"/>
      <inkml:brushProperty name="color" value="#E71224"/>
    </inkml:brush>
  </inkml:definitions>
  <inkml:trace contextRef="#ctx0" brushRef="#br0">0 0 24575,'86'2'0,"122"20"0,77 31 0,-154-27 0,135 30 0,221 37 0,320-39 0,-701-51 0,0 6 0,206 42 0,-304-48-80,1-1 0,-1 0-1,1 0 1,0-1 0,0 0-1,0-1 1,0 0 0,0 0-1,0-1 1,-1 0 0,1-1 0,0 0-1,0 0 1,-1-1 0,0 0-1,12-6 1,2-2-6746</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4T20:17:35.971"/>
    </inkml:context>
    <inkml:brush xml:id="br0">
      <inkml:brushProperty name="width" value="0.035" units="cm"/>
      <inkml:brushProperty name="height" value="0.035" units="cm"/>
      <inkml:brushProperty name="color" value="#E71224"/>
    </inkml:brush>
  </inkml:definitions>
  <inkml:trace contextRef="#ctx0" brushRef="#br0">0 0 24575,'86'2'0,"122"20"0,77 31 0,-154-27 0,135 30 0,221 37 0,320-39 0,-701-51 0,0 6 0,206 42 0,-304-48-80,1-1 0,-1 0-1,1 0 1,0-1 0,0 0-1,0-1 1,0 0 0,0 0-1,0-1 1,-1 0 0,1-1 0,0 0-1,0 0 1,-1-1 0,0 0-1,12-6 1,2-2-6746</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4T20:41:33.556"/>
    </inkml:context>
    <inkml:brush xml:id="br0">
      <inkml:brushProperty name="width" value="0.035" units="cm"/>
      <inkml:brushProperty name="height" value="0.035" units="cm"/>
      <inkml:brushProperty name="color" value="#E71224"/>
    </inkml:brush>
  </inkml:definitions>
  <inkml:trace contextRef="#ctx0" brushRef="#br0">0 0 24575,'86'2'0,"122"20"0,77 31 0,-154-27 0,135 30 0,221 37 0,320-39 0,-701-51 0,0 6 0,206 42 0,-304-48-80,1-1 0,-1 0-1,1 0 1,0-1 0,0 0-1,0-1 1,0 0 0,0 0-1,0-1 1,-1 0 0,1-1 0,0 0-1,0 0 1,-1-1 0,0 0-1,12-6 1,2-2-6746</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4T20:47:44.796"/>
    </inkml:context>
    <inkml:brush xml:id="br0">
      <inkml:brushProperty name="width" value="0.035" units="cm"/>
      <inkml:brushProperty name="height" value="0.035" units="cm"/>
      <inkml:brushProperty name="color" value="#E71224"/>
    </inkml:brush>
  </inkml:definitions>
  <inkml:trace contextRef="#ctx0" brushRef="#br0">0 0 24575,'86'2'0,"122"20"0,77 31 0,-154-27 0,135 30 0,221 37 0,320-39 0,-701-51 0,0 6 0,206 42 0,-304-48-80,1-1 0,-1 0-1,1 0 1,0-1 0,0 0-1,0-1 1,0 0 0,0 0-1,0-1 1,-1 0 0,1-1 0,0 0-1,0 0 1,-1-1 0,0 0-1,12-6 1,2-2-6746</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9:04:23.923"/>
    </inkml:context>
    <inkml:brush xml:id="br0">
      <inkml:brushProperty name="width" value="0.05" units="cm"/>
      <inkml:brushProperty name="height" value="0.05" units="cm"/>
    </inkml:brush>
  </inkml:definitions>
  <inkml:trace contextRef="#ctx0" brushRef="#br0">0 0 24575,'77'39'0,"1"-5"0,1-2 0,2-4 0,101 21 0,-121-41 0,0-3 0,1-3 0,66-5 0,-19 0 0,-109 3 0,77 0 0,127-16 0,-84-6 0,-35 6 0,0 3 0,123-2 0,-182 15-1365,-3 0-5461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03:29:47.981"/>
    </inkml:context>
    <inkml:brush xml:id="br0">
      <inkml:brushProperty name="width" value="0.05" units="cm"/>
      <inkml:brushProperty name="height" value="0.05" units="cm"/>
    </inkml:brush>
  </inkml:definitions>
  <inkml:trace contextRef="#ctx0" brushRef="#br0">0 0 24575,'77'39'0,"1"-5"0,1-2 0,2-4 0,101 21 0,-121-41 0,0-3 0,1-3 0,66-5 0,-19 0 0,-109 3 0,77 0 0,127-16 0,-84-6 0,-35 6 0,0 3 0,123-2 0,-182 15-1365,-3 0-5461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03:31:23.664"/>
    </inkml:context>
    <inkml:brush xml:id="br0">
      <inkml:brushProperty name="width" value="0.035" units="cm"/>
      <inkml:brushProperty name="height" value="0.035" units="cm"/>
      <inkml:brushProperty name="color" value="#00A0D7"/>
    </inkml:brush>
  </inkml:definitions>
  <inkml:trace contextRef="#ctx0" brushRef="#br0">0 400 24575,'40'-11'0,"1"2"0,44-4 0,9-2 0,-9 1 0,135-5 0,86 17 0,-161 3 0,-107-3 0,56-10 0,-54 6 0,42-2 0,-24 8 0,0 2 0,72 13 0,-81-5 0,-27-6 0,1 0 0,29 2 0,-52-6 0,1 0 0,-1 0 0,0 0 0,0 1 0,1-1 0,-1 0 0,0 0 0,0 0 0,1 0 0,-1 0 0,0 0 0,1 0 0,-1 0 0,0 0 0,1 0 0,-1 0 0,0 0 0,0-1 0,1 1 0,-1 0 0,0 0 0,1 0 0,-1 0 0,0 0 0,0 0 0,1-1 0,-1 1 0,0 0 0,0 0 0,0 0 0,1-1 0,-1 1 0,0 0 0,0 0 0,0-1 0,0 1 0,1 0 0,-1 0 0,0-1 0,0 1 0,0 0 0,0-1 0,0 1 0,0 0 0,0-1 0,-11-13 0,-27-13 0,36 26 0,-71-44 0,-44-30 0,73 42 0,-58-38 0,71 49 0,25 17 0,-1 0 0,0 0 0,0 1 0,0-1 0,0 2 0,-15-6 0,17 10 0,9 6 0,10 7 0,7 0 0,1-1 0,0-2 0,0 0 0,2-1 0,-1-1 0,50 11 0,42 17 0,-62-15 0,-12-5 0,1-1 0,71 18 0,-102-32 0,-1 1 0,0 0 0,-1 0 0,1 1 0,0 1 0,-1 0 0,0 0 0,15 11 0,-24-15 0,1-1 0,0 1 0,0 0 0,0-1 0,-1 1 0,1 0 0,0 0 0,-1-1 0,1 1 0,-1 0 0,1 0 0,-1 0 0,1 0 0,-1 0 0,1 0 0,-1 0 0,0 0 0,0 0 0,1 0 0,-1 0 0,0 0 0,0 0 0,0 0 0,0 0 0,0 0 0,0 0 0,-1 0 0,1 1 0,-1 0 0,-1 1 0,1-1 0,0 0 0,-1 0 0,1 0 0,-1 0 0,0-1 0,0 1 0,0 0 0,0-1 0,-3 3 0,-5 2 0,0-1 0,0 0 0,0 0 0,-16 3 0,-16 4 0,-23 6 0,-84 35 0,132-45-195,0-2 0,-1 0 0,0-1 0,-1-1 0,1-1 0,-24 2 0,17-5-6631</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4T19:46:30.766"/>
    </inkml:context>
    <inkml:brush xml:id="br0">
      <inkml:brushProperty name="width" value="0.05" units="cm"/>
      <inkml:brushProperty name="height" value="0.05" units="cm"/>
    </inkml:brush>
  </inkml:definitions>
  <inkml:trace contextRef="#ctx0" brushRef="#br0">0 0 24575,'77'39'0,"1"-5"0,1-2 0,2-4 0,101 21 0,-121-41 0,0-3 0,1-3 0,66-5 0,-19 0 0,-109 3 0,77 0 0,127-16 0,-84-6 0,-35 6 0,0 3 0,123-2 0,-182 15-1365,-3 0-5461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6:20:36.199"/>
    </inkml:context>
    <inkml:brush xml:id="br0">
      <inkml:brushProperty name="width" value="0.05" units="cm"/>
      <inkml:brushProperty name="height" value="0.05" units="cm"/>
      <inkml:brushProperty name="color" value="#F6630D"/>
    </inkml:brush>
  </inkml:definitions>
  <inkml:trace contextRef="#ctx0" brushRef="#br0">50 0 24575,'5'1'0,"0"0"0,0 0 0,1 0 0,-1 1 0,0 0 0,0-1 0,-1 2 0,1-1 0,0 1 0,-1-1 0,1 1 0,6 6 0,46 46 0,-42-38 0,0 2 0,-1 0 0,0 1 0,-2 0 0,-1 1 0,0 0 0,14 43 0,-19-45 0,-1-1 0,-1 1 0,0 0 0,-2 1 0,0-1 0,-1 0 0,-2 0 0,1 1 0,-2-1 0,-5 23 0,4-28 0,-2 0 0,0-1 0,0 1 0,-1-1 0,-1-1 0,0 1 0,-1-1 0,0 0 0,0-1 0,-2 0 0,-15 15 0,22-23 0,1 0 0,-1 0 0,1-1 0,0 2 0,0-1 0,0 0 0,0 0 0,1 1 0,-1-1 0,1 0 0,0 1 0,0 0 0,0-1 0,0 1 0,1 0 0,-1-1 0,1 8 0,0-9 0,1 1 0,-1-1 0,1 0 0,-1 1 0,1-1 0,0 0 0,0 0 0,0 1 0,0-1 0,0 0 0,0 0 0,1 0 0,-1 0 0,1 0 0,-1-1 0,1 1 0,0 0 0,0-1 0,-1 1 0,1-1 0,0 1 0,0-1 0,1 0 0,-1 0 0,0 0 0,0 0 0,1-1 0,1 2 0,42 1 0,-41-4 0,0 1 0,0 0 0,1 0 0,-1 1 0,0 0 0,0-1 0,0 1 0,0 1 0,0-1 0,9 5 0,-14-6 0,0 0 0,0 1 0,0-1 0,1 0 0,-1 0 0,0 0 0,0 1 0,0-1 0,0 0 0,0 0 0,0 0 0,0 1 0,0-1 0,0 0 0,0 0 0,0 1 0,0-1 0,0 0 0,0 0 0,0 0 0,0 1 0,0-1 0,-1 0 0,1 0 0,0 0 0,0 0 0,0 1 0,0-1 0,0 0 0,0 0 0,-1 0 0,1 0 0,0 1 0,0-1 0,0 0 0,0 0 0,-1 0 0,1 0 0,0 0 0,0 0 0,0 0 0,0 1 0,-1-1 0,1 0 0,0 0 0,0 0 0,-1 0 0,1 0 0,0 0 0,0 0 0,0 0 0,-1 0 0,1 0 0,0 0 0,0 0 0,-1-1 0,-16 6 0,15-5 0,-56 15 0,-67 26 0,120-39 0,0 1 0,0-1 0,1 1 0,-1 0 0,1 0 0,-1 1 0,1-1 0,0 1 0,0 0 0,0 0 0,1 0 0,-1 1 0,1-1 0,0 1 0,1 0 0,-1 0 0,1 0 0,0 0 0,0 0 0,0 0 0,1 1 0,-1 6 0,-2 12 0,2 0 0,0 1 0,4 43 0,0-27 0,0-17 0,0-1 0,7 27 0,4 35 0,-10-58 0,2 0 0,0 0 0,13 33 0,-2-5 0,9 29 0,42 91 0,-64-169 0,0 0 0,0 1 0,-1 0 0,0-1 0,-1 1 0,1 0 0,-1 0 0,-1 0 0,1 0 0,-1-1 0,0 1 0,-1 0 0,1 0 0,-2 0 0,1 0 0,-1 0 0,0-1 0,0 1 0,0-1 0,-1 1 0,0-1 0,-1 0 0,1 0 0,-1 0 0,0-1 0,-10 10 0,8-8-76,-1-1 1,0 0-1,-1-1 0,0 1 0,1-2 0,-2 1 0,1-1 0,0 0 1,-1-1-1,0 0 0,0 0 0,0-1 0,0 0 0,0-1 1,0 1-1,0-2 0,-12 0 0,-2 0-6750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6:35:16.242"/>
    </inkml:context>
    <inkml:brush xml:id="br0">
      <inkml:brushProperty name="width" value="0.035" units="cm"/>
      <inkml:brushProperty name="height" value="0.035" units="cm"/>
      <inkml:brushProperty name="color" value="#008C3A"/>
    </inkml:brush>
  </inkml:definitions>
  <inkml:trace contextRef="#ctx0" brushRef="#br0">1 6256 24575,'556'2'-801,"352"-1"-2771,-306-14 3944,-577 12-374,715-43 10,-597 29-30,-1-7-1,-1-6 1,154-50-1,-214 51 22,-2-4-1,-1-3 1,-2-3-1,-2-3 1,-2-4-1,-2-2 1,-2-3-1,-2-3 1,-3-2-1,75-83 1,-69 56 1,-3-2 0,-5-3 0,-3-3 0,-5-2 0,82-192 0,78-383 0,-54-17 0,-112 467 0,189-672 0,-28 315 298,-155 461-198,5 2 0,140-197-1,-173 274-51,116-147 1889,-111 147-1574,1 1 0,2 1 0,40-29-1,10-1-328,129-72 0,-201 128-34,1 1 0,0 0 0,0 0 0,0 1 0,1 1 0,-1 0 0,19-1 0,-15 2 0,1-1 0,-1-1 0,26-7 0,145-61 0,28-10 0,-192 75 0,0 1 0,30-3 0,-31 5 0,-1-1 0,0 0 0,26-9 0,25-11 0,-44 15 0,-1-1 0,1 0 0,42-24 0,-5-6 0,3 4 0,104-41 0,-135 64 0,1 1 0,0 1 0,0 3 0,1 0 0,1 3 0,68-2 0,-23 10 0,-117-4 0,1-1 0,0-2 0,0-1 0,0-1 0,-33-11 0,-29-4 0,-252-32 0,267 40 0,60 9 0,-1 0 0,0 1 0,0 1 0,-35 1 0,53 1 0,0 0 0,0 0 0,0 0 0,0 0 0,0 0 0,0 0 0,0 0 0,0 1 0,0-1 0,0 0 0,0 1 0,1-1 0,-1 1 0,0-1 0,0 1 0,0-1 0,0 1 0,1-1 0,-2 2 0,2-1 0,0-1 0,-1 1 0,1-1 0,0 1 0,0 0 0,0-1 0,0 1 0,0-1 0,0 1 0,0 0 0,0-1 0,1 1 0,-1-1 0,0 1 0,0-1 0,0 1 0,1-1 0,-1 1 0,0-1 0,1 1 0,-1-1 0,1 2 0,3 2 0,-1 0 0,1-1 0,0 1 0,0-1 0,10 6 0,47 25 0,1-3 0,107 39 0,144 24 0,-248-79 0,-1-2 0,2-2 0,0-4 0,0-2 0,69-3 0,-130-2 0,23-1 0,-28 1 0,-1 0 0,1 1 0,0-1 0,0 0 0,0 0 0,0 0 0,-1 0 0,1 0 0,0 1 0,0-1 0,0 0 0,0 0 0,0 0 0,0 1 0,-1-1 0,1 0 0,0 0 0,0 0 0,0 1 0,0-1 0,0 0 0,0 0 0,0 1 0,0-1 0,0 0 0,0 0 0,0 0 0,0 1 0,0-1 0,0 0 0,0 0 0,1 1 0,-1-1 0,0 0 0,0 0 0,0 0 0,0 1 0,0-1 0,0 0 0,1 0 0,-1 0 0,0 0 0,0 1 0,0-1 0,0 0 0,1 0 0,-1 0 0,0 0 0,0 0 0,0 0 0,1 0 0,-1 1 0,0-1 0,0 0 0,1 0 0,-1 0 0,0 0 0,0 0 0,1 0 0,-1 0 0,-25 15 0,-2-1 0,0-1 0,0-1 0,-1-1 0,-34 8 0,-32 13 0,20 2 0,2 2 0,1 4 0,2 2 0,-106 86 0,142-101 0,2 2 0,0 0 0,-47 64 0,36-36 0,-47 91 0,38-53-1365,42-73-5461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7:33:00.076"/>
    </inkml:context>
    <inkml:brush xml:id="br0">
      <inkml:brushProperty name="width" value="0.05" units="cm"/>
      <inkml:brushProperty name="height" value="0.05" units="cm"/>
      <inkml:brushProperty name="color" value="#004F8B"/>
    </inkml:brush>
  </inkml:definitions>
  <inkml:trace contextRef="#ctx0" brushRef="#br0">1 152 24575,'32'-10'0,"0"0"0,0 2 0,1 1 0,38-2 0,-11 0 0,363-44-325,1 18 0,518 25-1,-753 16 330,684 30 63,-4 41-15,92 111 801,-848-165-853,1-5 0,134 5 0,231-18 0,-332 0 0,0 7 0,203 42 0,-254-30 0,-71-16 0,1-1 0,-1-2 0,1-1 0,34 2 0,-35-5 0,96-4 0,-120 3 0,1 0 0,0 0 0,-1 0 0,1 0 0,0-1 0,-1 1 0,1 0 0,0-1 0,-1 0 0,1 1 0,-1-1 0,1 0 0,-1 0 0,1 0 0,-1 1 0,1-2 0,-1 1 0,0 0 0,0 0 0,0 0 0,2-3 0,-2 3 0,-1-1 0,0 0 0,1 1 0,-1-1 0,0 1 0,0-1 0,0 0 0,0 1 0,0-1 0,0 0 0,0 1 0,-1-1 0,1 1 0,-1-1 0,1 1 0,-1-1 0,1 1 0,-2-2 0,-2-5 0,-1 1 0,0 0 0,0 0 0,-1 0 0,1 1 0,-2-1 0,-7-6 0,-88-58 0,-16-14 0,60 46 0,47 33 0,0 0 0,1 0 0,0-1 0,0-1 0,1 0 0,0 0 0,-10-12 0,19 19 0,-1 1 0,1-1 0,-1 1 0,1-1 0,-1 1 0,1-1 0,-1 0 0,1 1 0,0-1 0,-1 0 0,1 1 0,0-1 0,-1 0 0,1 0 0,0 1 0,0-1 0,0 0 0,0 0 0,0 1 0,0-1 0,0 0 0,0 0 0,0 1 0,0-1 0,0 0 0,0 0 0,1 1 0,-1-1 0,0 0 0,0 1 0,1-1 0,-1 0 0,1 1 0,-1-1 0,0 0 0,1 1 0,-1-1 0,1 1 0,0-1 0,-1 1 0,1-1 0,-1 1 0,1-1 0,0 1 0,-1 0 0,1-1 0,0 1 0,-1 0 0,1 0 0,0-1 0,0 1 0,-1 0 0,1 0 0,0 0 0,0 0 0,-1 0 0,1 0 0,0 0 0,0 0 0,0 0 0,6 0 0,-1 0 0,1 0 0,0 0 0,-1 1 0,11 2 0,3 6 0,0 1 0,-1 0 0,0 1 0,-1 1 0,0 1 0,-1 1 0,23 22 0,-3-4 0,5 2 0,-19-16 0,-1 1 0,27 29 0,-32-29 0,0-1 0,1-1 0,1-1 0,1-1 0,37 23 0,-29-16 0,-26-10 0,-20-4 0,-71 7 0,-56 13 0,129-23 0,0 0 0,0 1 0,0 1 0,1 1 0,0 0 0,-24 18 0,28-18 0,-30 25 0,-2-2 0,-62 34 0,97-60 1,0 0 0,1 0 0,0 1 0,0 0 0,0 0 0,1 1 0,-6 7-1,-11 11-1372,9-11-5454</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4T20:52:18.782"/>
    </inkml:context>
    <inkml:brush xml:id="br0">
      <inkml:brushProperty name="width" value="0.05" units="cm"/>
      <inkml:brushProperty name="height" value="0.05" units="cm"/>
      <inkml:brushProperty name="color" value="#F6630D"/>
    </inkml:brush>
  </inkml:definitions>
  <inkml:trace contextRef="#ctx0" brushRef="#br0">236 0 24575,'0'941'0,"13"-741"0,1 13 0,-14-184 0,1 1 0,1 0 0,9 42 0,-6-48 0,-2 1 0,-1 43 0,-2-44 0,1 0 0,1 0 0,6 27 0,-6-45 0,-1-1 0,0 1 0,0 0 0,-1-1 0,0 7 0,0-11 0,0 0 0,0 0 0,0 0 0,0-1 0,0 1 0,0 0 0,-1 0 0,1 0 0,0 0 0,-1 0 0,1-1 0,0 1 0,-1 0 0,1 0 0,-1-1 0,1 1 0,-1 0 0,1 0 0,-1-1 0,0 1 0,1-1 0,-1 1 0,0-1 0,0 1 0,1-1 0,-1 1 0,0-1 0,0 0 0,0 1 0,1-1 0,-1 0 0,0 0 0,0 1 0,0-1 0,0 0 0,0 0 0,0 0 0,0 0 0,1 0 0,-1 0 0,-2-1 0,-8-2 0,1-1 0,-1 0 0,1-1 0,-1 0 0,2-1 0,-1 0 0,1 0 0,-13-12 0,-16-9 0,24 18 0,0 0 0,1-1 0,1 0 0,-1-1 0,2-1 0,0 0 0,-18-25 0,12 10 0,17 27 0,0 0 0,0 0 0,0 0 0,0 0 0,-1 0 0,1 0 0,0 0 0,0 0 0,0 0 0,0-1 0,0 1 0,0 0 0,0 0 0,0 0 0,0 0 0,0 0 0,0 0 0,0-1 0,0 1 0,0 0 0,0 0 0,0 0 0,0 0 0,0 0 0,0-1 0,0 1 0,0 0 0,0 0 0,0 0 0,0 0 0,0 0 0,0 0 0,0-1 0,0 1 0,0 0 0,0 0 0,0 0 0,0 0 0,0 0 0,0 0 0,1 0 0,-1-1 0,0 1 0,0 0 0,0 0 0,0 0 0,0 0 0,0 0 0,0 0 0,1 0 0,14 9 0,18 16 0,-1 2 0,-2 0 0,-1 3 0,50 64 0,-46-50 0,1-1 0,2-2 0,71 62 0,-106-102 0,0 0 0,0 0 0,0-1 0,0 1 0,0 0 0,0 0 0,0 0 0,0-1 0,1 1 0,-1-1 0,0 1 0,0-1 0,1 1 0,-1-1 0,0 0 0,0 0 0,1 1 0,-1-1 0,0 0 0,3-1 0,-3 1 0,0-1 0,0 1 0,0-1 0,-1 1 0,1-1 0,0 0 0,0 0 0,-1 1 0,1-1 0,0 0 0,-1 0 0,1 0 0,-1 0 0,1 0 0,-1 0 0,1 1 0,-1-1 0,0 0 0,1 0 0,-1-2 0,2-8 0,-1 0 0,0 0 0,-2-22 0,1 22 0,-1-18 0,2-105 0,1 114 0,1 0 0,1 0 0,0 1 0,13-35 0,1 8-117,2-8-299,2 1 0,33-56 0,-42 90-6410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5T18:53:55.613"/>
    </inkml:context>
    <inkml:brush xml:id="br0">
      <inkml:brushProperty name="width" value="0.1" units="cm"/>
      <inkml:brushProperty name="height" value="0.1" units="cm"/>
      <inkml:brushProperty name="color" value="#E71224"/>
    </inkml:brush>
  </inkml:definitions>
  <inkml:trace contextRef="#ctx0" brushRef="#br0">436 1 24575,'-12'10'0,"-1"0"0,0-1 0,-26 14 0,-14 11 0,32-19 0,1 1 0,0 0 0,1 2 0,2 0 0,-1 1 0,2 1 0,1 0 0,0 1 0,2 1 0,-22 46 0,18-17 0,2 1 0,3 0 0,2 1 0,2 0 0,2 1 0,3 78 0,6 47 0,7-1 0,9 0 0,44 188 0,-45-275 0,-5 1 0,3 109 0,-16 189 0,-3-171 0,3 1652 0,13-1623 0,0-37 0,-11-100 0,13 228 0,-2 167 0,-15-323 0,3 12 0,-3 206 0,-11-254 0,-1 39 0,15 884 0,-4-1011 0,-2-1 0,-2 0 0,-3 0 0,-3-1 0,-2-1 0,-3 0 0,-36 80 0,41-105 0,1 1 0,2 0 0,1 0 0,2 1 0,1 0 0,2 1 0,-1 65 0,5-58 0,6 123 0,-3-143 0,0 0 0,2-1 0,0 1 0,1-1 0,15 34 0,74 178 0,-70-163 0,-10-28 0,-11-26 0,1-1 0,1 1 0,1-1 0,-1 0 0,2-1 0,11 16 0,2 1 0,21 37 0,-35-52 0,0 0 0,-1 1 0,6 26 0,-8-27 0,1 1 0,0-1 0,14 25 0,-17-35 0,1 0 0,1-1 0,-1 0 0,1 1 0,-1-1 0,1-1 0,0 1 0,1 0 0,-1-1 0,1 0 0,-1 0 0,1 0 0,0-1 0,0 0 0,6 2 0,21 5 0,-1-1 0,2-2 0,-1-2 0,1-1 0,0-1 0,-1-2 0,41-4 0,-62 3 0,-1 0 0,0-1 0,1-1 0,-1 1 0,0-1 0,0-1 0,0 0 0,-1 0 0,1-1 0,16-12 0,-26 17 0,1-1 0,0 0 0,0 1 0,0-1 0,-1 0 0,1 0 0,0 0 0,-1 0 0,1 0 0,-1 0 0,1 0 0,-1 0 0,1 0 0,-1 0 0,0 0 0,1 0 0,-1 0 0,0 0 0,0 0 0,0 0 0,0 0 0,0 0 0,0-2 0,-1 1 0,1 0 0,-1-1 0,0 1 0,0 0 0,0 0 0,0 0 0,-1 0 0,1 0 0,0 1 0,-4-4 0,-4-4 0,0 1 0,-1 1 0,-15-10 0,17 12 0,-65-42 0,-79-37 0,303 211 0,-43-51 0,-104-73 0,0 0 0,-1 1 0,1-1 0,-1 1 0,1-1 0,-1 1 0,0 0 0,-1 0 0,1 0 0,-1 1 0,0-1 0,0 1 0,2 5 0,-3-6 0,0-1 0,-1 0 0,1 0 0,-1 0 0,0 1 0,0-1 0,0 0 0,0 0 0,0 1 0,-1-1 0,0 0 0,1 0 0,-1 0 0,0 0 0,-1 0 0,1 0 0,0 0 0,-1 0 0,0 0 0,-2 3 0,-123 156 0,102-134-1365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0T18:45:56.920"/>
    </inkml:context>
    <inkml:brush xml:id="br0">
      <inkml:brushProperty name="width" value="0.05" units="cm"/>
      <inkml:brushProperty name="height" value="0.05" units="cm"/>
      <inkml:brushProperty name="color" value="#F6630D"/>
    </inkml:brush>
  </inkml:definitions>
  <inkml:trace contextRef="#ctx0" brushRef="#br0">0 1195 24575,'143'-1'0,"-1"-6"0,227-42 0,-275 27 0,160-61 0,78-63 0,-296 125 0,-1-1 0,0-2 0,-2-2 0,43-41 0,-23 19 0,-42 39 0,30-28 0,3 2 0,79-50 0,-104 75 0,57-34 0,103-41 0,-84 40 0,-74 34 0,0 0 0,1 2 0,0 0 0,0 1 0,0 1 0,30-4 0,43 7 0,-74 4 0,1 0 0,-1-2 0,0 0 0,1-1 0,26-8 0,-16 0 0,-3 0 0,1 2 0,0 1 0,0 1 0,55-5 0,0 11 0,-85 1 0,-10-1 0,-1 0 0,1 0 0,0-1 0,0-1 0,-11-3 0,-112-62 0,-33-15 0,104 68 0,53 14 0,10 0 0,32 4 0,0 2 0,56 15 0,6 1 0,-86-19 0,0 1 0,0 0 0,-1 0 0,1 1 0,13 8 0,-13-7 0,0 0 0,0-1 0,0 0 0,18 5 0,-15-7 0,0 0 0,0 2 0,0-1 0,0 1 0,0 1 0,12 7 0,-22-10 0,1-1 0,-1 1 0,0 0 0,0 0 0,0 0 0,0 0 0,0 1 0,0-1 0,-1 0 0,1 1 0,-1-1 0,1 1 0,-1-1 0,0 1 0,0 0 0,0-1 0,-1 1 0,1 0 0,-1 0 0,1 0 0,-1 0 0,0-1 0,0 1 0,0 0 0,-1 0 0,1 0 0,-1 0 0,1-1 0,-1 1 0,0 0 0,0 0 0,0-1 0,-2 3 0,-3 7 0,0-1 0,-1-1 0,-1 0 0,1 0 0,-2 0 0,1-1 0,-2 0 0,1 0 0,-14 8 0,-13 14 0,15-12-99,12-11-82,0 0 0,0 0 1,1 0-1,0 1 0,0 1 0,-9 15 0,10-10-6645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0T18:51:11.247"/>
    </inkml:context>
    <inkml:brush xml:id="br0">
      <inkml:brushProperty name="width" value="0.05" units="cm"/>
      <inkml:brushProperty name="height" value="0.05" units="cm"/>
      <inkml:brushProperty name="color" value="#008C3A"/>
    </inkml:brush>
  </inkml:definitions>
  <inkml:trace contextRef="#ctx0" brushRef="#br0">2896 1 24575,'-59'2'0,"0"3"0,-95 19 0,-111 43 0,217-53 0,1 2 0,0 2 0,-64 35 0,75-35 0,-1-2 0,0-1 0,-1-2 0,-1-1 0,0-2 0,-69 8 0,-244-4 0,21-2 0,310-10 0,-42 4 0,0 3 0,-107 30 0,143-31 0,0-2 0,-1 0 0,0-2 0,0-1 0,-56-1 0,36-5 0,1-2 0,-82-20 0,112 21 0,0 1 0,-1 0 0,1 1 0,-35 1 0,43 2 0,1 0 0,-1 0 0,1 1 0,-1 0 0,1 0 0,-1 1 0,1 0 0,0 1 0,0 0 0,1 0 0,-13 9 0,20-13 0,-1 1 0,0-1 0,1 0 0,-1 1 0,1-1 0,-1 1 0,1-1 0,-1 0 0,1 1 0,0-1 0,-1 1 0,1 0 0,0-1 0,-1 1 0,1-1 0,0 1 0,0-1 0,-1 1 0,1 0 0,0-1 0,0 1 0,0 0 0,0-1 0,0 1 0,0 0 0,0-1 0,0 1 0,0 0 0,0-1 0,0 1 0,0-1 0,1 1 0,-1 0 0,0-1 0,0 1 0,1-1 0,-1 1 0,0 0 0,1-1 0,-1 1 0,0-1 0,1 1 0,-1-1 0,1 1 0,-1-1 0,1 0 0,-1 1 0,1-1 0,-1 0 0,1 1 0,1-1 0,38 19 0,-34-17 0,159 47 0,-125-40 0,-1 1 0,0 3 0,0 1 0,63 33 0,-69-34 0,-24-11 0,-24-12 0,-119-46 0,91 41 0,-77-41 0,63 27 0,35 19 0,-32-20 0,-6-2 0,49 28 0,1 0 0,0-1 0,1 0 0,-1-1 0,1 0 0,0-1 0,-14-13 0,22 19 0,0 0 0,0 0 0,0 0 0,0 0 0,0 0 0,1 0 0,-1 0 0,0 0 0,1 0 0,-1 0 0,1 0 0,-1 0 0,1-1 0,0 1 0,-1 0 0,1 0 0,0-1 0,0 1 0,0 0 0,0 0 0,0-1 0,0 1 0,0 0 0,0 0 0,0-1 0,1 1 0,0-2 0,0 2 0,0-1 0,1 0 0,0 1 0,-1 0 0,1-1 0,0 1 0,-1 0 0,1 0 0,0 0 0,0 0 0,0 0 0,0 0 0,0 1 0,4-2 0,9-1 0,0 1 0,0 0 0,21 0 0,15 1 0,1-3 0,-1-1 0,65-17 0,-75 14 0,61-4 0,-69 10 0,0-2 0,-1-1 0,54-16 0,-72 17-273,0-1 0,-1-1 0,0 0 0,15-10 0,-13 5-6553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0T18:58:40.887"/>
    </inkml:context>
    <inkml:brush xml:id="br0">
      <inkml:brushProperty name="width" value="0.05" units="cm"/>
      <inkml:brushProperty name="height" value="0.05" units="cm"/>
      <inkml:brushProperty name="color" value="#333333"/>
    </inkml:brush>
  </inkml:definitions>
  <inkml:trace contextRef="#ctx0" brushRef="#br0">2776 115 24575,'-8'-6'0,"0"-1"0,-1 1 0,0 1 0,0 0 0,0 0 0,-1 1 0,1 0 0,-1 1 0,-19-4 0,3 0 0,5 0 0,-26-8 0,-79-14 0,109 27 0,1 1 0,-1 0 0,1 1 0,-1 1 0,1 1 0,-1 0 0,1 2 0,-29 9 0,21-5 0,-1-1 0,0-1 0,0-1 0,-28 1 0,-101-3 0,7-2 0,111 4 0,0 2 0,1 1 0,-40 15 0,42-12 0,-1-1 0,0-2 0,-53 5 0,63-9 0,0 0 0,0 2 0,0 1 0,1 1 0,0 1 0,-35 19 0,-33 13 0,39-24 0,-80 15 0,0-1 0,98-20 0,2 1 0,-1 3 0,2 0 0,0 3 0,0 0 0,2 2 0,-40 35 0,28-20 0,2 1 0,1 3 0,2 1 0,1 2 0,-37 57 0,45-54 0,2 1 0,2 2 0,-36 99 0,37-72 0,2 2 0,-10 83 0,-5 78 0,-12 438 0,65 214 0,-11-711 0,16 299 0,35-1 0,-4-46 0,-33 4 0,-18-290 0,-2-37 0,4 0 0,34 197 0,-6-156 0,6-1 0,6-2 0,81 183 0,-96-272 0,3-1 0,60 79 0,0 0 0,-71-100 0,106 174 0,-97-151 0,43 107 0,36 88 0,8 20 0,-106-237 0,-7-19 0,1-1 0,0 0 0,1 0 0,13 22 0,57 78 0,95 158 0,-81-125 0,-75-126 0,2-1 0,0 0 0,1-1 0,25 21 0,22 23 0,-28-25 0,1-2 0,2-1 0,2-3 0,0-1 0,2-3 0,2-2 0,0-2 0,1-2 0,64 21 0,10-8 0,171 29 0,132-15 0,145-40 0,-1-40 0,-28 0 0,2 36 0,131 55 0,-114-8 0,395 76 0,-13 84 0,-844-192 0,196 16 0,100-31 0,-354-8 0,0-2 0,-1-2 0,1-2 0,-1-1 0,-1-3 0,0-1 0,0-2 0,-1-2 0,0-2 0,33-22 0,88-61 0,-56 33 0,3 5 0,117-51 0,253-63 0,-150 56 0,-149 42 0,-10 3 0,184-69 0,-244 101 0,1 6 0,2 5 0,141-24 0,-68 15 0,-173 39 0,-1-2 0,1 1 0,-1-1 0,0 0 0,0-1 0,0 0 0,0 0 0,7-10 0,32-24 0,-24 25 0,2 0 0,-1 2 0,2 1 0,27-9 0,109-25 0,-137 40 0,2-2 0,0-2 0,-1 0 0,-1-2 0,0-1 0,0-1 0,36-28 0,-25 13 0,-2-1 0,0-1 0,40-53 0,-42 43 0,-3-2 0,-1-2 0,-2 0 0,-1-2 0,33-93 0,62-265 0,-68 210 0,-35 129 0,-14 49 0,1 0 0,0 0 0,1 0 0,1 0 0,0 1 0,1 0 0,1 0 0,1 1 0,10-15 0,13-6 0,61-54 0,11-11 0,-6 12 0,-87 79 0,0 1 0,1 0 0,21-12 0,-18 12 0,-1 0 0,17-14 0,-8 4 0,0 2 0,1 1 0,0 1 0,46-21 0,-61 31 0,-1 0 0,0-1 0,0-1 0,0 1 0,-1-1 0,0-1 0,0 1 0,-1-1 0,10-15 0,-7 9 0,2 1 0,17-18 0,50-48 0,-66 63-1365,-3 1-5461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0T18:58:43.883"/>
    </inkml:context>
    <inkml:brush xml:id="br0">
      <inkml:brushProperty name="width" value="0.05" units="cm"/>
      <inkml:brushProperty name="height" value="0.05" units="cm"/>
      <inkml:brushProperty name="color" value="#333333"/>
    </inkml:brush>
  </inkml:definitions>
  <inkml:trace contextRef="#ctx0" brushRef="#br0">12621 5669 24575,'34'-11'0,"0"-3"0,-1 0 0,39-25 0,9-4 0,-14 12 0,2 2 0,1 4 0,0 3 0,2 4 0,0 3 0,144-10 0,-124 24 0,0 4 0,108 19 0,-159-16 0,138 23 0,225 4 0,-364-36 0,-2-2 0,1-2 0,0-1 0,-1-3 0,38-15 0,61-17 0,227-54 0,-331 88 0,0-3 0,-1 0 0,-1-2 0,0-2 0,34-23 0,-18 6 0,-1-2 0,57-56 0,-43 34 0,2 3 0,2 3 0,2 3 0,1 4 0,84-41 0,-67 45 0,129-67 0,-160 76 0,96-73 0,119-135 0,-91 77 0,-64 53 0,37-38 0,-124 120 0,3-3 0,-1-2 0,28-41 0,13-29 0,66-109 0,-118 180 0,-1-1 0,-2 0 0,-1-1 0,-2-1 0,10-39 0,-7-4 0,-4-1 0,4-130 0,-23-155 0,9 356 0,-6-106 0,-21-114 0,21 191 0,-2 1 0,-1-1 0,-2 2 0,-1-1 0,-2 2 0,-1 0 0,-24-41 0,-270-372 0,-24 20 0,304 390 0,-11-14 0,-72-69 0,91 100 0,-1 1 0,0 1 0,-1 1 0,-1 1 0,-46-21 0,-290-130 0,133 59 0,194 93 0,0 1 0,-1 2 0,0 2 0,-1 1 0,0 2 0,-60-2 0,47 8 0,0 3 0,1 2 0,-1 2 0,-67 20 0,4 1 0,-1-6 0,-179 11 0,-230-26 0,383-8 0,-313-14 0,15 0 0,310 14 0,1 5 0,-178 33 0,-123 76 0,-5 1 0,-285-13 0,-7-49 0,-21 2 0,-801 80 0,1338-113 0,0-10 0,-279-24 0,-247-27 0,559 26 0,-188-42 0,34 3 0,-638-18 0,-291-55 0,983 81 0,-179-20 0,182 42 0,-322-33 0,-323-97 0,197 35 0,476 114 6,146 5-1377,75-1-5455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09:14.56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09:21.337"/>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6:20:40.023"/>
    </inkml:context>
    <inkml:brush xml:id="br0">
      <inkml:brushProperty name="width" value="0.05" units="cm"/>
      <inkml:brushProperty name="height" value="0.05" units="cm"/>
      <inkml:brushProperty name="color" value="#F6630D"/>
    </inkml:brush>
  </inkml:definitions>
  <inkml:trace contextRef="#ctx0" brushRef="#br0">1 1 24575,'90'45'0,"-3"3"0,-1 5 0,106 86 0,-177-125 0,0 1 0,0 0 0,-2 2 0,0-1 0,-1 2 0,-1 0 0,0 0 0,-1 1 0,-1 0 0,11 36 0,-13-30 0,-1 0 0,0 0 0,-2 0 0,-1 1 0,-1-1 0,-1 1 0,-2 0 0,-4 38 0,-65 230 0,55-240 0,-8 23 0,8-31 0,-13 79 0,26-108 0,0-1 0,2 1 0,0-1 0,0 1 0,2-1 0,0 1 0,0-1 0,10 28 0,-9-31 0,2 0 0,0-1 0,0 0 0,1 1 0,1-2 0,0 1 0,0-1 0,1 0 0,1-1 0,0 1 0,0-2 0,1 1 0,0-2 0,1 1 0,0-1 0,18 10 0,-21-15 0,1 1 0,0-1 0,-1-1 0,1 0 0,1 0 0,-1-1 0,0 0 0,0 0 0,0-1 0,1 0 0,-1-1 0,0 0 0,15-3 0,17-2 0,-21 7 0,-14 5 0,-7-5 0,0 1 0,0-1 0,0 0 0,0 1 0,0-1 0,0 0 0,0 0 0,-1 0 0,1 0 0,0 0 0,-1 0 0,1 0 0,-1 0 0,1 0 0,-1-1 0,-2 2 0,-54 21 0,-104 26 0,153-46 0,-1 0 0,1 0 0,0 1 0,0 0 0,1 1 0,-1 0 0,1 0 0,0 1 0,0 0 0,1 1 0,-10 10 0,6-7 0,1 1 0,0 1 0,1 0 0,0 0 0,1 1 0,1 0 0,0 1 0,0-1 0,1 1 0,-6 23 0,2 0 0,2-1 0,1 1 0,2 1 0,2-1 0,1 1 0,2-1 0,1 1 0,3-1 0,0 1 0,11 39 0,2-4 0,-10-41 0,1 0 0,13 35 0,-7-33 0,-5-16 0,-2-1 0,0 1 0,-2 0 0,1 1 0,-2-1 0,3 34 0,-6-33 0,-2 0 0,0-1 0,-1 1 0,-1-1 0,-1 1 0,-7 23 0,-5 11 0,3 1 0,2 0 0,2 1 0,3 0 0,0 75 0,8-118 0,0 0 0,1 0 0,0-1 0,1 1 0,0-1 0,1 0 0,0 0 0,8 12 0,6 16 0,-13-26 0,8 17 0,-2 1 0,0 0 0,13 60 0,-24-82 0,0 0 0,0 0 0,0 0 0,-1 0 0,-1 0 0,1 0 0,-1 0 0,-1 0 0,0 0 0,0 0 0,-1-1 0,0 1 0,0-1 0,-1 0 0,0 0 0,-1 0 0,1 0 0,-2 0 0,-5 6 0,-29 34 0,18-20 0,-30 27 0,43-46 0,-1-1 0,0 0 0,0-1 0,-1 0 0,0-1 0,-22 10 0,14-9-455,-1-1 0,-28 5 0,8-5-6371</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1T23:50:49.041"/>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45:44.955"/>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49:39.908"/>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50:59.193"/>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7:00:52.724"/>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2:34:37.168"/>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7:03:39.317"/>
    </inkml:context>
    <inkml:brush xml:id="br0">
      <inkml:brushProperty name="width" value="0.05" units="cm"/>
      <inkml:brushProperty name="height" value="0.05" units="cm"/>
      <inkml:brushProperty name="color" value="#E71224"/>
    </inkml:brush>
  </inkml:definitions>
  <inkml:trace contextRef="#ctx0" brushRef="#br0">705 30 24575,'-19'0'0,"0"0"0,0 2 0,-1 0 0,1 2 0,-30 8 0,38-8 0,-1 1 0,1 0 0,0 1 0,0 1 0,1-1 0,-1 1 0,2 1 0,-1 0 0,-14 16 0,-2 4 0,2 1 0,1 1 0,1 1 0,1 1 0,2 0 0,2 2 0,0 0 0,3 1 0,-16 54 0,11-9 0,-4-2 0,-34 81 0,36-105 0,2 1 0,3 0 0,-12 74 0,-9 176 0,31 114 0,8-235 0,12 65 0,0 0 0,-12-225 0,0-1 0,2 0 0,1-1 0,1 1 0,9 23 0,0 4 0,25 57 0,-25-73 0,11 42 0,-19-51 0,1 0 0,14 28 0,-17-42 0,1-1 0,0 0 0,1 0 0,0 0 0,0-1 0,1 1 0,10 8 0,21 16 0,1-2 0,2-1 0,1-2 0,1-2 0,83 37 0,195 58 0,-285-110 0,1-3 0,72 9 0,-38-10 0,159 10 0,200-19 0,-412 0 0,-1-1 0,1 0 0,0-1 0,-1-1 0,1-1 0,-1-1 0,0 0 0,-1-1 0,25-14 0,-8 1 0,-1-2 0,-2-1 0,48-43 0,-51 37 0,30-39 0,-11 12 0,163-168 0,-144 155 0,-42 41 0,-2-1 0,32-53 0,-44 65 0,20-18 0,-25 30 0,1-1 0,-2 1 0,1-1 0,-1 0 0,0 0 0,5-9 0,0-9 0,-1-2 0,-1 1 0,-1-1 0,2-30 0,10-41 0,-3 17 0,10-156 0,-16 126 0,-8 91 0,7-111 0,-9 112 0,0 1 0,-1 0 0,0-1 0,-2 1 0,-7-25 0,-11-17 0,6 17 0,1 0 0,3 0 0,-14-85 0,-4-127 0,21 196 0,-4 0 0,-28-83 0,31 119 0,-1 0 0,-1 0 0,-24-32 0,1-1 0,24 35 0,-1 0 0,-1 1 0,-1 1 0,-1 0 0,0 1 0,-1 1 0,-1 0 0,0 1 0,-1 1 0,-39-24 0,2 6 0,2-3 0,-78-64 0,-29-22 0,134 104 0,0 2 0,-1 1 0,0 0 0,-45-13 0,-41 0 0,76 20 0,0-2 0,-36-13 0,40 9 0,0 2 0,0 1 0,-1 2 0,-1 1 0,1 1 0,-1 3 0,1 0 0,-1 2 0,0 2 0,-68 10 0,-39 7 0,101-15 0,1 2 0,0 1 0,-47 15 0,45-8 0,-54 20 0,85-28 0,0 0 0,0 2 0,1-1 0,0 1 0,0 0 0,-12 12 0,-22 24-455,2 1 0,-62 84 0,86-102-6371</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7:03:40.763"/>
    </inkml:context>
    <inkml:brush xml:id="br0">
      <inkml:brushProperty name="width" value="0.05" units="cm"/>
      <inkml:brushProperty name="height" value="0.05" units="cm"/>
      <inkml:brushProperty name="color" value="#E71224"/>
    </inkml:brush>
  </inkml:definitions>
  <inkml:trace contextRef="#ctx0" brushRef="#br0">903 1 24575,'-33'28'0,"-1"-1"0,-41 25 0,13-10 0,-67 45 0,-53 40 0,160-108 0,1 1 0,-36 45 0,25-27 0,14-14 0,0 2 0,2 0 0,0 1 0,-15 39 0,-9 15 0,6-16-2,-35 59-1361,56-105-5463</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7:04:00.817"/>
    </inkml:context>
    <inkml:brush xml:id="br0">
      <inkml:brushProperty name="width" value="0.05" units="cm"/>
      <inkml:brushProperty name="height" value="0.05" units="cm"/>
      <inkml:brushProperty name="color" value="#66CC00"/>
    </inkml:brush>
  </inkml:definitions>
  <inkml:trace contextRef="#ctx0" brushRef="#br0">1732 55 24575,'-5'-3'0,"0"0"0,-1 0 0,1 1 0,0 0 0,-1 0 0,1 0 0,-1 0 0,1 1 0,-1 0 0,0 0 0,0 0 0,-11 1 0,-7-2 0,-26-4 0,-37-6 0,-104 0 0,-94 30 0,194-9 0,-53 10 0,79-10 0,44-7 0,-1 2 0,1 0 0,-38 12 0,42-9 0,0 1 0,0 0 0,1 1 0,1 0 0,-1 2 0,2-1 0,-1 2 0,1 0 0,1 1 0,-15 18 0,-30 33 0,36-41 0,-38 48 0,-1 12 0,42-60 0,1 1 0,1 1 0,0 0 0,2 1 0,-17 44 0,23-38 0,1 1 0,2 0 0,2 0 0,-2 55 0,-6 51 0,0-66 0,0-3 0,-7 119 0,21 293 0,1-428 0,3 0 0,2-1 0,15 55 0,-9-46 0,11 107 0,1 60 0,-16-190 0,2 0 0,17 38 0,-22-58 0,3 5 0,4 12 0,14 51 0,-25-77 0,1 0 0,0 0 0,0 0 0,1-1 0,0 0 0,1 0 0,-1 0 0,2-1 0,-1 0 0,1 0 0,1-1 0,0 0 0,-1 0 0,2 0 0,10 6 0,16 8 0,0-2 0,61 23 0,-72-32 0,209 74 0,-192-73 0,0-2 0,0-2 0,81 3 0,306-12 0,-131 0 0,-274 1 0,0-1 0,0-1 0,0-1 0,41-12 0,88-42 0,-90 33 0,-34 14 0,-2-1 0,1-2 0,-1-1 0,-1-1 0,-1-1 0,0-1 0,-1-1 0,-1-1 0,-1-1 0,-1 0 0,25-36 0,-17 20 0,-3 0 0,0-1 0,-3-2 0,-1 0 0,-2-1 0,-2-1 0,17-64 0,-26 73 0,40-206 0,-43 194 0,-2 0 0,-2 0 0,-2-1 0,-2 1 0,-1 0 0,-19-72 0,5 61 0,-36-75 0,-6-18 0,28 36 0,-18-124 0,14 57 0,17 82 0,14 66 0,-1-1 0,-1 1 0,-2 0 0,-1 1 0,-1 0 0,-19-35 0,0 8 0,-34-94 0,5 10 0,50 126 0,-1 0 0,0 1 0,-1 0 0,0 1 0,-1 0 0,-1 0 0,0 2 0,-1-1 0,0 2 0,-1 0 0,0 0 0,-1 2 0,0 0 0,-1 1 0,1 0 0,-2 1 0,1 1 0,-1 1 0,0 1 0,0 0 0,0 1 0,-31-1 0,-57 7-1365,83-2-5461</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7:04:02.587"/>
    </inkml:context>
    <inkml:brush xml:id="br0">
      <inkml:brushProperty name="width" value="0.05" units="cm"/>
      <inkml:brushProperty name="height" value="0.05" units="cm"/>
      <inkml:brushProperty name="color" value="#66CC00"/>
    </inkml:brush>
  </inkml:definitions>
  <inkml:trace contextRef="#ctx0" brushRef="#br0">0 0 24575,'12'1'0,"0"0"0,0 1 0,-1 1 0,19 5 0,-6-1 0,11 3 0,0 2 0,-2 1 0,51 27 0,90 65 0,-38-21 0,-26-23 0,180 72 0,-234-116 0,0-2 0,1-3 0,61 5 0,-56-8 0,543 117 0,-554-116 0,1-2 0,0-3 0,85-1 0,74 6 0,315 99 0,-506-105 0,56 18 0,113 49 0,-152-56 0,47 15 0,142 29 0,-68-21 0,-88-21-1365,-44-13-5461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6T16:31:23.034"/>
    </inkml:context>
    <inkml:brush xml:id="br0">
      <inkml:brushProperty name="width" value="0.05" units="cm"/>
      <inkml:brushProperty name="height" value="0.05" units="cm"/>
      <inkml:brushProperty name="color" value="#F6630D"/>
    </inkml:brush>
  </inkml:definitions>
  <inkml:trace contextRef="#ctx0" brushRef="#br0">1 1 24575,'90'45'0,"-3"3"0,-1 5 0,106 86 0,-177-125 0,0 1 0,0 0 0,-2 2 0,0-1 0,-1 2 0,-1 0 0,0 0 0,-1 1 0,-1 0 0,11 36 0,-13-30 0,-1 0 0,0 0 0,-2 0 0,-1 1 0,-1-1 0,-1 1 0,-2 0 0,-4 38 0,-65 230 0,55-240 0,-8 23 0,8-31 0,-13 79 0,26-108 0,0-1 0,2 1 0,0-1 0,0 1 0,2-1 0,0 1 0,0-1 0,10 28 0,-9-31 0,2 0 0,0-1 0,0 0 0,1 1 0,1-2 0,0 1 0,0-1 0,1 0 0,1-1 0,0 1 0,0-2 0,1 1 0,0-2 0,1 1 0,0-1 0,18 10 0,-21-15 0,1 1 0,0-1 0,-1-1 0,1 0 0,1 0 0,-1-1 0,0 0 0,0 0 0,0-1 0,1 0 0,-1-1 0,0 0 0,15-3 0,17-2 0,-21 7 0,-14 5 0,-7-5 0,0 1 0,0-1 0,0 0 0,0 1 0,0-1 0,0 0 0,0 0 0,-1 0 0,1 0 0,0 0 0,-1 0 0,1 0 0,-1 0 0,1 0 0,-1-1 0,-2 2 0,-54 21 0,-104 26 0,153-46 0,-1 0 0,1 0 0,0 1 0,0 0 0,1 1 0,-1 0 0,1 0 0,0 1 0,0 0 0,1 1 0,-10 10 0,6-7 0,1 1 0,0 1 0,1 0 0,0 0 0,1 1 0,1 0 0,0 1 0,0-1 0,1 1 0,-6 23 0,2 0 0,2-1 0,1 1 0,2 1 0,2-1 0,1 1 0,2-1 0,1 1 0,3-1 0,0 1 0,11 39 0,2-4 0,-10-41 0,1 0 0,13 35 0,-7-33 0,-5-16 0,-2-1 0,0 1 0,-2 0 0,1 1 0,-2-1 0,3 34 0,-6-33 0,-2 0 0,0-1 0,-1 1 0,-1-1 0,-1 1 0,-7 23 0,-5 11 0,3 1 0,2 0 0,2 1 0,3 0 0,0 75 0,8-118 0,0 0 0,1 0 0,0-1 0,1 1 0,0-1 0,1 0 0,0 0 0,8 12 0,6 16 0,-13-26 0,8 17 0,-2 1 0,0 0 0,13 60 0,-24-82 0,0 0 0,0 0 0,0 0 0,-1 0 0,-1 0 0,1 0 0,-1 0 0,-1 0 0,0 0 0,0 0 0,-1-1 0,0 1 0,0-1 0,-1 0 0,0 0 0,-1 0 0,1 0 0,-2 0 0,-5 6 0,-29 34 0,18-20 0,-30 27 0,43-46 0,-1-1 0,0 0 0,0-1 0,-1 0 0,0-1 0,-22 10 0,14-9-455,-1-1 0,-28 5 0,8-5-6371</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2T15:55:26.574"/>
    </inkml:context>
    <inkml:brush xml:id="br0">
      <inkml:brushProperty name="width" value="0.05" units="cm"/>
      <inkml:brushProperty name="height" value="0.05" units="cm"/>
      <inkml:brushProperty name="color" value="#00A0D7"/>
    </inkml:brush>
  </inkml:definitions>
  <inkml:trace contextRef="#ctx0" brushRef="#br0">1116 24 24575,'-5'1'0,"-1"-1"0,1 1 0,0 0 0,-10 3 0,-13 3 0,-126 2 0,110-9 0,0 2 0,-75 14 0,-31 12 0,-28 7 0,8 17 0,147-43 0,0 2 0,0 0 0,1 1 0,1 1 0,-20 17 0,37-27 0,1 0 0,-1 0 0,1 1 0,0-1 0,0 1 0,1 0 0,-1 0 0,1 0 0,0 0 0,0 0 0,0 0 0,1 1 0,-1-1 0,1 1 0,0-1 0,0 1 0,1 0 0,-1-1 0,1 1 0,0 0 0,0-1 0,1 1 0,-1-1 0,3 8 0,0 0 0,1 0 0,0 0 0,1-1 0,0 1 0,1-1 0,0-1 0,1 1 0,8 10 0,3 0 0,1-1 0,0-1 0,1-1 0,1 0 0,46 27 0,126 58 0,-187-100 0,46 20 0,1-2 0,1-2 0,107 23 0,172 29 0,-176-24 0,24 5 0,-106-38 0,152 7 0,79-22 0,-123-1 0,-166 2 0,-1-1 0,1 0 0,-1-2 0,1 1 0,29-10 0,-35 8 0,-1-1 0,0 0 0,0 0 0,0-1 0,-1 0 0,0-1 0,0 0 0,0 0 0,11-14 0,-3 3 0,0-2 0,21-34 0,-33 45 0,0 0 0,-1 0 0,0 0 0,0-1 0,-1 1 0,0-1 0,-1 0 0,0 1 0,0-19 0,-2 13 0,-1 0 0,0-1 0,-2 1 0,0 0 0,0 0 0,-2 0 0,1 0 0,-2 1 0,0 0 0,-1 0 0,0 1 0,-1-1 0,-1 1 0,-18-21 0,-5-2 0,-3 2 0,0 1 0,-57-39 0,57 44 0,11 9 0,-52-32 0,-127-47 0,35 35 0,145 55 0,-1 0 0,1 2 0,-1 0 0,-29-2 0,-36-8 0,56 8-341,-2 2 0,1 1-1,-41 1 1,54 3-6485</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2T15:55:30.228"/>
    </inkml:context>
    <inkml:brush xml:id="br0">
      <inkml:brushProperty name="width" value="0.05" units="cm"/>
      <inkml:brushProperty name="height" value="0.05" units="cm"/>
      <inkml:brushProperty name="color" value="#00A0D7"/>
    </inkml:brush>
  </inkml:definitions>
  <inkml:trace contextRef="#ctx0" brushRef="#br0">1 1132 24575,'16'-1'0,"1"-1"0,25-5 0,2 0 0,404-79 0,-97 14 0,-36 9 0,-234 41 0,142-58 0,-94 25 0,252-68 0,-148 54 0,48-12 0,-28 3 0,-190 55 0,1 2 0,1 3 0,123-18 0,109 20 0,-183 5 0,0-5 0,-1-6 0,127-40 0,-180 43 0,1 2 0,0 3 0,66-5 0,243-29 0,-163 41 0,19-2 0,137-8 0,-297 13-1365,-36-2-5461</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2T15:56:05.797"/>
    </inkml:context>
    <inkml:brush xml:id="br0">
      <inkml:brushProperty name="width" value="0.05" units="cm"/>
      <inkml:brushProperty name="height" value="0.05" units="cm"/>
      <inkml:brushProperty name="color" value="#F6630D"/>
    </inkml:brush>
  </inkml:definitions>
  <inkml:trace contextRef="#ctx0" brushRef="#br0">1374 139 24575,'-3'-3'0,"0"1"0,0 0 0,0 0 0,-1 0 0,1 1 0,-1-1 0,1 1 0,-1-1 0,1 1 0,-1 0 0,0 1 0,-3-1 0,-51-3 0,35 3 0,-485-3 0,285 6 0,181-2 0,-1 3 0,1 1 0,-68 17 0,84-14 0,1 0 0,0 2 0,0 1 0,1 1 0,0 1 0,-42 30 0,61-38 0,0 1 0,0 1 0,0-1 0,0 1 0,1 0 0,0 0 0,0 0 0,1 1 0,0-1 0,0 1 0,0 0 0,1 0 0,0 0 0,0 0 0,-1 12 0,2-5 0,-1 1 0,2 0 0,0-1 0,1 1 0,0 0 0,7 26 0,-5-32 0,0 1 0,1-2 0,0 1 0,1 0 0,-1-1 0,2 0 0,11 15 0,54 50 0,-31-34 0,234 212 0,-194-182 0,-34-32 0,1-2 0,2-1 0,1-4 0,2-1 0,0-2 0,2-3 0,93 28 0,-50-27 0,139 20 0,103-13 0,-268-27 0,1-3 0,-1-4 0,122-17 0,-179 16 0,0-1 0,-1 0 0,1-1 0,-1-1 0,23-13 0,60-47 0,-29 18 0,-46 34 0,0-1 0,-1-1 0,-1-1 0,0 0 0,30-39 0,-32 37 0,29-28 0,4-3 0,-41 39 0,-1 0 0,0-1 0,-1 0 0,0-1 0,-1 1 0,5-15 0,24-85 0,-29 90 0,-2 8 0,-1 0 0,0 0 0,-1 0 0,-1 0 0,0 0 0,-2-27 0,0 34 0,0-1 0,-1 1 0,0 0 0,0 0 0,0 0 0,-1 0 0,0 1 0,0-1 0,-1 1 0,0 0 0,0 0 0,0 0 0,-1 0 0,0 1 0,-5-6 0,-25-18 0,-1 2 0,-1 1 0,-48-25 0,-128-47 0,5 35 0,103 35 0,-188-68 0,224 78 0,-125-15 0,189 33 0,-73-7 0,-123 5 0,114 4 0,72-1-124,0 0 0,-1 2 0,1-1 0,0 2 0,1 0 0,-1 1-1,1 1 1,0 0 0,0 1 0,-18 11 0,9-6-6702</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2T15:56:07.688"/>
    </inkml:context>
    <inkml:brush xml:id="br0">
      <inkml:brushProperty name="width" value="0.05" units="cm"/>
      <inkml:brushProperty name="height" value="0.05" units="cm"/>
      <inkml:brushProperty name="color" value="#F6630D"/>
    </inkml:brush>
  </inkml:definitions>
  <inkml:trace contextRef="#ctx0" brushRef="#br0">1 579 24575,'407'-17'0,"-365"13"0,209-30 0,-218 27 0,-1-1 0,0-2 0,-1-1 0,0-1 0,45-26 0,13-11 0,2 4 0,2 3 0,2 5 0,151-38 0,-161 60 0,-61 12 0,-1-1 0,1-1 0,-1-1 0,31-13 0,-10-1 0,0-1 0,1 1 0,1 3 0,68-17 0,-57 24 0,1 2 0,60 0 0,119 10 0,-91 1 0,33-3-1365,-154 0-5461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2:17:05.150"/>
    </inkml:context>
    <inkml:brush xml:id="br0">
      <inkml:brushProperty name="width" value="0.035" units="cm"/>
      <inkml:brushProperty name="height" value="0.035" units="cm"/>
      <inkml:brushProperty name="color" value="#E71224"/>
    </inkml:brush>
  </inkml:definitions>
  <inkml:trace contextRef="#ctx0" brushRef="#br0">295 0 24575,'1'100'0,"2"-29"0,-12 111 0,2-147 0,-10 37 0,9-45 0,1 1 0,-5 52 0,11-64 0,2-5 0,-2 0 0,1 0 0,-2-1 0,-2 14 0,4-23 0,0 0 0,0 0 0,-1 1 0,1-1 0,0 0 0,-1 0 0,1 0 0,-1 0 0,1 0 0,-1 0 0,0 0 0,1 0 0,-1 0 0,0 0 0,0 0 0,0 0 0,1-1 0,-1 1 0,0 0 0,0-1 0,0 1 0,0 0 0,0-1 0,0 1 0,-1-1 0,1 0 0,0 1 0,0-1 0,0 0 0,0 0 0,0 1 0,-1-1 0,1 0 0,0 0 0,0 0 0,0-1 0,0 1 0,-1 0 0,1 0 0,0-1 0,0 1 0,0 0 0,0-1 0,0 1 0,0-1 0,-2-1 0,-4-2 0,1 0 0,0 0 0,0-1 0,0 0 0,0 0 0,1-1 0,-1 1 0,2-1 0,-1 0 0,1-1 0,-1 1 0,-4-12 0,-3-9 0,-17-57 0,12 32 0,6 18 0,9 24 0,-1 0 0,0 0 0,0 0 0,-2 1 0,1-1 0,-1 1 0,-11-17 0,12 26 0,6 8 0,4 10 0,48 81 0,17 38 0,-70-134 0,12 29 0,0-1 0,3 0 0,35 55 0,-50-84 0,0-1 0,0 0 0,0 1 0,0-1 0,1 0 0,-1 0 0,0 1 0,0-1 0,1 0 0,-1 0 0,1 0 0,-1-1 0,1 1 0,-1 0 0,3 0 0,-3-1 0,0 0 0,0-1 0,0 1 0,1-1 0,-1 1 0,0-1 0,0 1 0,0-1 0,0 0 0,0 0 0,0 1 0,0-1 0,-1 0 0,1 0 0,0 0 0,0 0 0,-1 0 0,1 0 0,0 0 0,-1 0 0,1 0 0,-1 0 0,1-2 0,45-99 0,-35 73 0,2 0 0,1 0 0,19-27 0,-27 47-227,1 1-1,0 0 1,1 0-1,0 1 1,15-11-1,-5 5-6598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7T14:56:39.214"/>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9:54:27.37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20:17:35.75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1:05:28.220"/>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5T14:41:34.17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23:19:48.860"/>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19:54:27.376"/>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02:12:50.403"/>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7:16:48.53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7:16:48.541"/>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01:38:26.941"/>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1T23:42:03.995"/>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1:58:07.152"/>
    </inkml:context>
    <inkml:brush xml:id="br0">
      <inkml:brushProperty name="width" value="0.05" units="cm"/>
      <inkml:brushProperty name="height" value="0.05" units="cm"/>
      <inkml:brushProperty name="color" value="#004F8B"/>
    </inkml:brush>
  </inkml:definitions>
  <inkml:trace contextRef="#ctx0" brushRef="#br0">1 4 24575,'624'43'0,"-472"-32"0,173-9 0,-142-5 0,47 3-1365,-207 0-5461</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2:08:56.949"/>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2:50:42.694"/>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6:53:42.247"/>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8:54.056"/>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34:49.344"/>
    </inkml:context>
    <inkml:brush xml:id="br0">
      <inkml:brushProperty name="width" value="0.035" units="cm"/>
      <inkml:brushProperty name="height" value="0.035" units="cm"/>
      <inkml:brushProperty name="color" value="#004F8B"/>
    </inkml:brush>
  </inkml:definitions>
  <inkml:trace contextRef="#ctx0" brushRef="#br0">692 1 24575,'0'20'0,"-2"1"0,-1-1 0,0 1 0,-2-1 0,-6 20 0,-42 96 0,29-78 0,7-22 0,-1 0 0,-2 0 0,-1-2 0,-2-1 0,-1 0 0,-2-2 0,-1-1 0,-1-1 0,-46 36 0,65-58 0,-1 0 0,2 1 0,-1 1 0,1 0 0,0 0 0,1 0 0,0 1 0,1 0 0,0 0 0,0 0 0,1 1 0,0 0 0,1 0 0,1 1 0,0-1 0,0 1 0,1-1 0,-1 15 0,0 281 0,6-156 0,-4-72 0,5 120 0,-2-175 0,2 0 0,0 0 0,2 0 0,1-1 0,0 0 0,13 25 0,-11-29 0,0 0 0,-1 1 0,-1 0 0,0 0 0,-2 0 0,0 1 0,-2 0 0,3 39 0,-6-58 0,0 1 0,0-1 0,-1 0 0,1 0 0,0 0 0,-1 1 0,1-1 0,-1 0 0,0 0 0,1 0 0,-1 0 0,0 0 0,0 0 0,-1 0 0,1 0 0,0 0 0,-3 2 0,3-3 0,-1-1 0,1 1 0,0-1 0,-1 1 0,1-1 0,0 0 0,-1 0 0,1 1 0,-1-1 0,1 0 0,0 0 0,-1 0 0,1 0 0,-1-1 0,1 1 0,0 0 0,-1 0 0,1-1 0,-1 1 0,1-1 0,0 0 0,0 1 0,-1-1 0,1 0 0,0 0 0,0 1 0,-2-3 0,-5-3 0,0-1 0,1 0 0,0-1 0,0 0 0,0 0 0,-6-11 0,-22-26 0,-16-5 0,30 30 0,0-1 0,1-1 0,-31-46 0,48 63 0,7 4 0,13 11 0,20 18 0,-22-16 0,-1 1 0,-1 0 0,0 0 0,0 1 0,-1 1 0,19 31 0,-21-27 0,-1-1 0,0 1 0,-1 0 0,-1 1 0,-1 0 0,-1 0 0,4 26 0,-9-44 0,0 0 0,0 0 0,0 0 0,1 0 0,-1 0 0,1 0 0,0 0 0,0 0 0,-1 0 0,1 0 0,0 0 0,1 0 0,-1 0 0,0-1 0,0 1 0,1 0 0,3 2 0,-4-3 0,0-1 0,0 1 0,1-1 0,-1 0 0,0 1 0,1-1 0,-1 0 0,0 0 0,1 0 0,-1 0 0,1 0 0,-1 0 0,0 0 0,1 0 0,-1-1 0,0 1 0,1 0 0,-1-1 0,0 1 0,3-2 0,2-2 0,0 0 0,0 0 0,0-1 0,-1 0 0,0 0 0,1 0 0,-2 0 0,1-1 0,4-6 0,10-22 0,0 0 0,14-39 0,6-14 0,44-51 0,-60 103-1365,-12 23-5461</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34:56.363"/>
    </inkml:context>
    <inkml:brush xml:id="br0">
      <inkml:brushProperty name="width" value="0.035" units="cm"/>
      <inkml:brushProperty name="height" value="0.035" units="cm"/>
      <inkml:brushProperty name="color" value="#004F8B"/>
    </inkml:brush>
  </inkml:definitions>
  <inkml:trace contextRef="#ctx0" brushRef="#br0">1 7260 24575,'790'-186'-254,"482"-254"-995,-1236 426 1268,298-123 57,-10-36-76,-290 151 156,-1-3 1,0-1-1,-2-2 1,0-3-1,-2 0 1,0-3-1,-1-3 1,34-56-1,100-169-156,-127 203 0,-3-2 0,-2-2 0,-1-3 0,32-106 0,-19 56 0,-20 51 0,-2-1 0,-2 0 0,-3-2 0,-2 0 0,-2-1 0,-2-1 0,4-125 0,-9 84 0,5 1 0,3 0 0,3 1 0,29-115 0,-5 93 0,86-205 0,-29 89 0,-36 81 0,1 5 0,-6-2 0,43-190 0,-75 262 0,4 0 0,41-102 0,-45 130 0,6-28 0,-23 70 0,0-1 0,1 0 0,1 2 0,0 0 0,1 0 0,21-34 0,38-42 0,4 4 0,91-93 0,-125 147 0,18-20 0,2 1 0,2 6 0,78-51 0,30 17 0,-107 58 0,100-67 0,-144 82 0,198-128 0,-185 124 0,0 2 0,1 2 0,0 1 0,0 3 0,49-5 0,279-31 0,-308 35 0,-2-3 0,1-4 0,71-34 0,-101 42 0,10-5 0,0 4 0,0 1 0,1 2 0,36 0 0,128 8 0,-88 4 0,-80-5 0,36 0 0,-60-2 0,1 1 0,-1 0 0,0-1 0,0 1 0,1-2 0,-1 1 0,0 0 0,0-1 0,0 0 0,0 0 0,0 0 0,-1-1 0,1 0 0,4-4 0,-6 6 0,-1 1 0,1-1 0,0-1 0,-1 1 0,1 0 0,-1-1 0,1 1 0,-1 0 0,0-1 0,1 1 0,-1 0 0,0-1 0,0 1 0,1 0 0,-1-1 0,0 1 0,0 0 0,0-1 0,0 1 0,-1-1 0,1 1 0,0 0 0,0-2 0,-1 2 0,1-1 0,0 1 0,-1 1 0,1-1 0,-1-1 0,1 1 0,-1 0 0,0-1 0,1 1 0,-1 0 0,0 1 0,0-2 0,1 1 0,-1 1 0,0-1 0,0-1 0,0 2 0,-1-1 0,-43-29 0,-282-105 0,265 115 0,-1 5 0,0 3 0,-84-3 0,133 18 0,12 2 0,21 15 0,45 20 0,-59-38 0,40 20 0,1-3 0,53 12 0,-51-18 0,89 44 0,-52-21 0,-61-27 0,-1 0 0,-1 2 0,27 18 0,89 59 0,-137-88 0,1 2 0,-1-2 0,0 1 0,0 0 0,0-1 0,0 2 0,0-1 0,0 0 0,0 1 0,0-2 0,-1 1 0,1 0 0,0 1 0,0-1 0,-1 0 0,1 2 0,0-2 0,-1 1 0,0-1 0,1 1 0,-1-1 0,1 2 0,-1-2 0,0 0 0,0 1 0,0 0 0,0 0 0,0-1 0,0 0 0,0 2 0,0-2 0,0 1 0,-1-1 0,1 0 0,0 2 0,-1-1 0,1-1 0,-1 0 0,1 1 0,-1-1 0,0 0 0,0 1 0,1-1 0,-1 0 0,0 1 0,0-1 0,-1 2 0,-7 9 0,-1-1 0,0 1 0,0-3 0,-12 10 0,-1 3 0,-60 66 0,34-39 0,2 4 0,-62 88 0,45-35 0,-84 187 0,88-167 0,-33 67-1365,79-168-5461</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34:49.344"/>
    </inkml:context>
    <inkml:brush xml:id="br0">
      <inkml:brushProperty name="width" value="0.035" units="cm"/>
      <inkml:brushProperty name="height" value="0.035" units="cm"/>
      <inkml:brushProperty name="color" value="#004F8B"/>
    </inkml:brush>
  </inkml:definitions>
  <inkml:trace contextRef="#ctx0" brushRef="#br0">692 1 24575,'0'20'0,"-2"1"0,-1-1 0,0 1 0,-2-1 0,-6 20 0,-42 96 0,29-78 0,7-22 0,-1 0 0,-2 0 0,-1-2 0,-2-1 0,-1 0 0,-2-2 0,-1-1 0,-1-1 0,-46 36 0,65-58 0,-1 0 0,2 1 0,-1 1 0,1 0 0,0 0 0,1 0 0,0 1 0,1 0 0,0 0 0,0 0 0,1 1 0,0 0 0,1 0 0,1 1 0,0-1 0,0 1 0,1-1 0,-1 15 0,0 281 0,6-156 0,-4-72 0,5 120 0,-2-175 0,2 0 0,0 0 0,2 0 0,1-1 0,0 0 0,13 25 0,-11-29 0,0 0 0,-1 1 0,-1 0 0,0 0 0,-2 0 0,0 1 0,-2 0 0,3 39 0,-6-58 0,0 1 0,0-1 0,-1 0 0,1 0 0,0 0 0,-1 1 0,1-1 0,-1 0 0,0 0 0,1 0 0,-1 0 0,0 0 0,0 0 0,-1 0 0,1 0 0,0 0 0,-3 2 0,3-3 0,-1-1 0,1 1 0,0-1 0,-1 1 0,1-1 0,0 0 0,-1 0 0,1 1 0,-1-1 0,1 0 0,0 0 0,-1 0 0,1 0 0,-1-1 0,1 1 0,0 0 0,-1 0 0,1-1 0,-1 1 0,1-1 0,0 0 0,0 1 0,-1-1 0,1 0 0,0 0 0,0 1 0,-2-3 0,-5-3 0,0-1 0,1 0 0,0-1 0,0 0 0,0 0 0,-6-11 0,-22-26 0,-16-5 0,30 30 0,0-1 0,1-1 0,-31-46 0,48 63 0,7 4 0,13 11 0,20 18 0,-22-16 0,-1 1 0,-1 0 0,0 0 0,0 1 0,-1 1 0,19 31 0,-21-27 0,-1-1 0,0 1 0,-1 0 0,-1 1 0,-1 0 0,-1 0 0,4 26 0,-9-44 0,0 0 0,0 0 0,0 0 0,1 0 0,-1 0 0,1 0 0,0 0 0,0 0 0,-1 0 0,1 0 0,0 0 0,1 0 0,-1 0 0,0-1 0,0 1 0,1 0 0,3 2 0,-4-3 0,0-1 0,0 1 0,1-1 0,-1 0 0,0 1 0,1-1 0,-1 0 0,0 0 0,1 0 0,-1 0 0,1 0 0,-1 0 0,0 0 0,1 0 0,-1-1 0,0 1 0,1 0 0,-1-1 0,0 1 0,3-2 0,2-2 0,0 0 0,0 0 0,0-1 0,-1 0 0,0 0 0,1 0 0,-2 0 0,1-1 0,4-6 0,10-22 0,0 0 0,14-39 0,6-14 0,44-51 0,-60 103-1365,-12 23-5461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7:10:39.895"/>
    </inkml:context>
    <inkml:brush xml:id="br0">
      <inkml:brushProperty name="width" value="0.035" units="cm"/>
      <inkml:brushProperty name="height" value="0.035" units="cm"/>
      <inkml:brushProperty name="color" value="#E71224"/>
    </inkml:brush>
  </inkml:definitions>
  <inkml:trace contextRef="#ctx0" brushRef="#br0">1 8002 24575,'550'44'-50,"-397"-38"-252,465 19-752,112 4 349,-720-28 705,1113 33 896,-881-40-535,-1-11 0,390-77 0,-496 64-334,-2-6-1,-2-6 0,-2-6 1,127-66-1,-216 92-26,-1-2 0,-1-2 0,-1-2 0,34-33 0,-17 9 0,79-102 0,33-63 0,248-431 0,-187 209 0,-25-5 0,-135 289 0,216-649 0,-205 500 0,-50 183 0,76-208 0,-57 220 0,-7 18 0,52-177 0,-87 250 0,42-195 0,-40 170 0,-2-1 0,-2-87 0,-11-22 0,-7-186 0,16 230 0,14-120 0,8 102 0,5 1 0,56-157 0,37-18 0,-104 262 0,10-20 0,2 1 0,3 2 0,2 1 0,58-71 0,-60 82 0,51-90 0,-10 14 0,-53 91 0,-3 1 0,2 1 0,1 1 0,1 1 0,33-31 0,0 8 0,62-50 0,-100 87 0,-1 1 0,1 1 0,1 0 0,0 2 0,0 0 0,23-7 0,-6 4 0,36-17 0,-50 17 0,2 2 0,-1 1 0,1 0 0,0 1 0,32-3 0,66 10 0,-89 1 0,0-2 0,0 0 0,43-8 0,-54 4 0,34-15 0,-37 13 0,0 0 0,0 1 0,20-3 0,-32 7 0,39-8 0,-43 9 0,0 0 0,-1 0 0,1 0 0,0-1 0,-1 1 0,1 0 0,0-1 0,-1 1 0,1-1 0,-1 1 0,1-1 0,-1 1 0,1-1 0,-1 1 0,1-1 0,-1 1 0,1-1 0,-1 0 0,0 1 0,1-2 0,-1 1 0,0 0 0,0 0 0,-1 1 0,1-1 0,0 0 0,0 0 0,-1 0 0,1 1 0,-1-1 0,1 0 0,-1 0 0,1 1 0,-1-1 0,1 0 0,-1 1 0,1-1 0,-1 1 0,0-1 0,0 1 0,1-1 0,-1 1 0,-1-1 0,-9-6 0,0 1 0,-1 1 0,0 0 0,0 0 0,0 1 0,0 1 0,-1 0 0,-20-2 0,-107-2 0,124 7 0,-71 1 0,54 0 0,30-1 0,12 0 0,67 2 0,114-4 0,-144-9 0,11-2 0,-55 12 0,0 1 0,0 0 0,1 0 0,-1 0 0,0 0 0,1 0 0,-1 0 0,0 1 0,0-1 0,1 1 0,-1 0 0,0 0 0,0-1 0,0 1 0,0 1 0,0-1 0,0 0 0,0 0 0,2 2 0,-3-2 0,-1 0 0,1 0 0,0 0 0,-1 0 0,1 0 0,0 0 0,-1 0 0,1 0 0,-1 1 0,0-1 0,1 0 0,-1 0 0,0 0 0,0 0 0,1 1 0,-1-1 0,0 0 0,0 0 0,0 0 0,-1 1 0,1-1 0,0 0 0,0 0 0,-1 0 0,1 1 0,0-1 0,-1 0 0,0 0 0,1 0 0,-1 0 0,1 0 0,-1 0 0,0 0 0,-1 1 0,-4 5 0,0-1 0,-1 0 0,-14 10 0,5-2 0,-7 7 40,1 1 0,-30 41 0,46-54-175,-1 1 0,2-1 0,-1 1 0,2 1 0,-1-1 0,1 1 0,1 0 0,0 0 0,0 0 0,-1 17 0,2 0-6691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1T20:17:57.890"/>
    </inkml:context>
    <inkml:brush xml:id="br0">
      <inkml:brushProperty name="width" value="0.05" units="cm"/>
      <inkml:brushProperty name="height" value="0.05" units="cm"/>
      <inkml:brushProperty name="color" value="#E71224"/>
    </inkml:brush>
  </inkml:definitions>
  <inkml:trace contextRef="#ctx0" brushRef="#br0">190 1 24575,'0'627'0,"1"-604"0,1-1 0,8 35 0,-4-31 0,2 34 0,-7-40 0,0-4 0,0 0 0,-1 0 0,-3 20 0,3-36 0,0 1 0,0-1 0,0 1 0,0-1 0,0 1 0,0-1 0,0 0 0,0 1 0,-1-1 0,1 1 0,0-1 0,0 1 0,0-1 0,-1 0 0,1 1 0,0-1 0,0 0 0,-1 1 0,1-1 0,0 0 0,-1 1 0,1-1 0,-1 0 0,1 0 0,0 1 0,-1-1 0,1 0 0,-1 0 0,1 0 0,-1 1 0,1-1 0,-1 0 0,-15-7 0,-15-22 0,29 26 0,-10-9 0,1-1 0,0-1 0,1 0 0,-16-28 0,-12-19 0,29 48 0,0-1 0,0 0 0,-12-31 0,19 30 0,9 14 0,14 21 0,-3 6 0,67 104 0,-63-97 0,-18-27 0,1 0 0,-1 0 0,0 1 0,-1-1 0,1 1 0,-1 0 0,0 0 0,-1 0 0,2 8 0,-3-6 0,0-3 0,-1 0 0,1 1 0,1-1 0,-1 0 0,5 11 0,-5-16 0,-1 0 0,1 0 0,0 0 0,-1 0 0,1 0 0,0 0 0,0 0 0,0 0 0,0 0 0,0 0 0,0 0 0,0-1 0,0 1 0,0 0 0,0-1 0,0 1 0,0-1 0,0 1 0,1-1 0,-1 0 0,0 0 0,0 1 0,1-1 0,-1 0 0,0 0 0,0 0 0,1 0 0,-1 0 0,0 0 0,0-1 0,1 1 0,-1 0 0,0-1 0,0 1 0,0-1 0,2 0 0,9-5 0,0 0 0,-1-1 0,0-1 0,0 1 0,15-15 0,-21 16 0,-1 1 0,0 0 0,0-1 0,6-11 0,9-12 0,-10 16 0,-1 0 0,0-1 0,6-15 0,-9 17 0,1 1 0,0 0 0,1 0 0,0 0 0,16-18 0,22-22-1365,-31 36-5461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2T02:45:29.218"/>
    </inkml:context>
    <inkml:brush xml:id="br0">
      <inkml:brushProperty name="width" value="0.035" units="cm"/>
      <inkml:brushProperty name="height" value="0.035" units="cm"/>
      <inkml:brushProperty name="color" value="#F6630D"/>
    </inkml:brush>
  </inkml:definitions>
  <inkml:trace contextRef="#ctx0" brushRef="#br0">5792 0 24575,'-199'111'-73,"-183"138"0,160-100-883,-915 544 736,1029-638 214,-3-5 1,-1-4 0,-133 34-1,46-29-4,-209 24-1,-501 56 11,711-95 341,1 7 1,2 10-1,-247 101 0,369-122-341,2 4 0,2 2 0,1 3 0,3 4 0,-118 102 0,165-132 0,2 1 0,0 0 0,0 1 0,2 1 0,0 1 0,1-1 0,1 2 0,1 0 0,0 0 0,-13 41 0,14-25-227,2 0-1,2 1 1,1-1-1,2 1 1,1 41-1,3-55-6598</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2T02:45:32.456"/>
    </inkml:context>
    <inkml:brush xml:id="br0">
      <inkml:brushProperty name="width" value="0.035" units="cm"/>
      <inkml:brushProperty name="height" value="0.035" units="cm"/>
      <inkml:brushProperty name="color" value="#F6630D"/>
    </inkml:brush>
  </inkml:definitions>
  <inkml:trace contextRef="#ctx0" brushRef="#br0">1 0 24575,'157'157'0,"152"145"0,26-24 0,-233-206 0,4-4 0,2-5 0,168 70 0,176 30 0,-283-113 0,-2 6 0,-3 8 0,-3 8 0,194 116 0,-314-161 0,0 2 0,-3 1 0,0 2 0,-2 1 0,-1 3 0,37 49 0,-18-12 0,-4 3 0,60 120 0,-17 3 0,-81-167 0,-1 1 0,-2-1 0,-1 1 0,5 49 0,-5 71 0,9 63 0,13 137 55,-28 2-377,-3-191-776,1-139-5728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42:41.547"/>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42:41.548"/>
    </inkml:context>
    <inkml:brush xml:id="br0">
      <inkml:brushProperty name="width" value="0.05" units="cm"/>
      <inkml:brushProperty name="height" value="0.05" units="cm"/>
      <inkml:brushProperty name="color" value="#004F8B"/>
    </inkml:brush>
  </inkml:definitions>
  <inkml:trace contextRef="#ctx0" brushRef="#br0">1 6 24575,'72'3'0,"74"12"0,-122-12 0,9 0 0,0-1 0,0-1 0,0-2 0,-1-1 0,55-11 0,-52 7 0,1 1 0,-1 2 0,1 1 0,0 2 0,0 1 0,-1 2 0,66 15 0,-88-14 0,-1 1 0,1 0 0,-1 1 0,-1 1 0,16 10 0,-18-10 0,0-1 0,0-1 0,0 1 0,1-2 0,0 1 0,0-1 0,0-1 0,0 0 0,13 2 0,41-1 31,77-5 1,-42-2-1460,-70 3-5398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3:21:10.787"/>
    </inkml:context>
    <inkml:brush xml:id="br0">
      <inkml:brushProperty name="width" value="0.05" units="cm"/>
      <inkml:brushProperty name="height" value="0.05" units="cm"/>
      <inkml:brushProperty name="color" value="#004F8B"/>
    </inkml:brush>
  </inkml:definitions>
  <inkml:trace contextRef="#ctx0" brushRef="#br0">1 6 24575,'72'3'0,"74"12"0,-122-12 0,9 0 0,0-1 0,0-1 0,0-2 0,-1-1 0,55-11 0,-52 7 0,1 1 0,-1 2 0,1 1 0,0 2 0,0 1 0,-1 2 0,66 15 0,-88-14 0,-1 1 0,1 0 0,-1 1 0,-1 1 0,16 10 0,-18-10 0,0-1 0,0-1 0,0 1 0,1-2 0,0 1 0,0-1 0,0-1 0,0 0 0,13 2 0,41-1 31,77-5 1,-42-2-1460,-70 3-5398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4T15:17:47.838"/>
    </inkml:context>
    <inkml:brush xml:id="br0">
      <inkml:brushProperty name="width" value="0.05" units="cm"/>
      <inkml:brushProperty name="height" value="0.05" units="cm"/>
      <inkml:brushProperty name="color" value="#E71224"/>
    </inkml:brush>
  </inkml:definitions>
  <inkml:trace contextRef="#ctx0" brushRef="#br0">0 29 24575,'30'-1'0,"0"-2"0,29-6 0,44-5 0,151 12 0,-133 3 0,-101 1 43,-1 0-1,39 9 1,-37-6-541,0-1 1,27 1-1,-25-4-6328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7:37.861"/>
    </inkml:context>
    <inkml:brush xml:id="br0">
      <inkml:brushProperty name="width" value="0.05" units="cm"/>
      <inkml:brushProperty name="height" value="0.05" units="cm"/>
      <inkml:brushProperty name="color" value="#66CC00"/>
    </inkml:brush>
  </inkml:definitions>
  <inkml:trace contextRef="#ctx0" brushRef="#br0">2193 1 24575,'-41'1'0,"1"2"0,-1 3 0,1 0 0,0 3 0,1 1 0,-59 24 0,-214 117 0,238-111 0,28-18 0,-1-2 0,-93 28 0,-104 3 0,163-34 0,1 4 0,-85 35 0,153-52 0,-18 6 0,1 2 0,1 1 0,0 1 0,1 1 0,1 1 0,0 2 0,1 1 0,1 0 0,-25 28 0,-18 18 0,37-38 0,-27 33 0,50-49 0,0-1 0,0 1 0,-10 24 0,14-26 0,-1 0 0,-1-1 0,1 1 0,-2-1 0,1 0 0,-1 0 0,0-1 0,-9 9 0,8-10 0,0 0 0,1 0 0,-1-1 0,0 0 0,-1 0 0,-9 4 0,16-8 0,0-1 0,0 1 0,0-1 0,-1 1 0,1-1 0,0 0 0,0 0 0,0 1 0,-1-1 0,1 0 0,0 0 0,0 0 0,-1-1 0,1 1 0,0 0 0,0 0 0,-1-1 0,1 1 0,0 0 0,0-1 0,0 1 0,0-1 0,0 0 0,0 1 0,0-1 0,0 0 0,0 0 0,0 0 0,0 1 0,0-1 0,0 0 0,0 0 0,1 0 0,-1-1 0,0 1 0,1 0 0,-1 0 0,1 0 0,0 0 0,-1 0 0,1-1 0,0 1 0,-1 0 0,1-2 0,-5-30 0,0 1 0,3-1 0,0 0 0,7-63 0,-2 29 0,-4 75 0,0 30 0,1 0 0,2 0 0,9 52 0,-7-73 0,1-1 0,1 0 0,0 0 0,1 0 0,0-1 0,11 16 0,-16-29 0,-1 1 0,1 0 0,1-1 0,-1 1 0,0-1 0,1 0 0,-1 1 0,1-1 0,-1-1 0,1 1 0,0 0 0,0-1 0,0 1 0,0-1 0,0 0 0,0 0 0,0 0 0,1 0 0,-1 0 0,0-1 0,0 0 0,1 1 0,-1-1 0,0-1 0,1 1 0,-1 0 0,0-1 0,0 0 0,1 1 0,-1-1 0,0 0 0,0-1 0,0 1 0,0-1 0,0 1 0,0-1 0,4-4 0,31-21-36,-30 20-112,0 1 0,0 0 1,1 0-1,0 1 0,0 0 1,0 0-1,1 1 1,10-3-1,-1 3-6678</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4:26.68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3:39:45.75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55:04.299"/>
    </inkml:context>
    <inkml:brush xml:id="br0">
      <inkml:brushProperty name="width" value="0.035" units="cm"/>
      <inkml:brushProperty name="height" value="0.035" units="cm"/>
      <inkml:brushProperty name="color" value="#004F8B"/>
    </inkml:brush>
  </inkml:definitions>
  <inkml:trace contextRef="#ctx0" brushRef="#br0">1896 1 24575,'0'88'0,"-5"321"0,-33-4 0,26-326 0,-4 0 0,-4-1 0,-3-2 0,-3 0 0,-3-1 0,-40 71 0,-105 122 0,-22-18 0,72-94 0,-187 230 0,242-301 0,32-38 0,-2-1 0,-88 80 0,86-93 0,-1-2 0,-56 31 0,79-52 0,0-1 0,-1 0 0,-1-1 0,1-2 0,-1 0 0,-1-1 0,1-1 0,-25 2 0,35-5 0,0-1 0,0 0 0,0 0 0,0-1 0,0 0 0,-15-5 0,24 6 0,0-1 0,0 0 0,-1 0 0,1 0 0,1 0 0,-1 0 0,0-1 0,0 1 0,0 0 0,1-1 0,-1 1 0,1-1 0,-1 0 0,1 0 0,-1 1 0,1-1 0,0 0 0,0 0 0,0 0 0,0 0 0,1 0 0,-1 0 0,0-1 0,1 1 0,-1 0 0,1 0 0,0 0 0,0-1 0,0 1 0,0 0 0,0 0 0,0-1 0,1 1 0,-1 0 0,1 0 0,-1 0 0,1 0 0,1-3 0,3-8 0,1 1 0,1 0 0,-1 1 0,2-1 0,0 1 0,0 1 0,1-1 0,12-10 0,17-24 0,-22 25 0,0 0 0,2 1 0,28-25 0,-46 44 0,0-1 0,0 1 0,0 0 0,0 0 0,0 0 0,0-1 0,1 1 0,-1 0 0,0 0 0,0 0 0,0 0 0,0-1 0,1 1 0,-1 0 0,0 0 0,0 0 0,0 0 0,1 0 0,-1 0 0,0 0 0,0-1 0,1 1 0,-1 0 0,0 0 0,0 0 0,0 0 0,1 0 0,-1 0 0,0 0 0,0 0 0,1 0 0,-1 0 0,0 0 0,0 1 0,1-1 0,-1 0 0,0 0 0,0 0 0,0 0 0,1 0 0,-1 0 0,0 0 0,0 1 0,0-1 0,1 0 0,-1 0 0,0 1 0,-1 14 0,-11 18 0,-1-6 0,-2-1 0,0 0 0,-2-1 0,0-1 0,-2 0 0,-1-2 0,0 0 0,-2-1 0,0-1 0,-31 20 0,52-39 0,-5 3 0,0 0 0,1 1 0,-1 0 0,-7 8 0,13-12 0,-1-1 0,1 1 0,-1 0 0,1-1 0,0 1 0,-1 0 0,1-1 0,0 1 0,-1 0 0,1 0 0,0-1 0,0 1 0,0 0 0,0 0 0,0-1 0,0 1 0,0 0 0,0 0 0,0 0 0,0 1 0,1-1 0,-1 0 0,1 0 0,0 0 0,0-1 0,0 1 0,-1 0 0,1 0 0,0-1 0,0 1 0,0 0 0,0-1 0,0 1 0,0-1 0,0 1 0,1-1 0,-1 0 0,0 1 0,0-1 0,1 0 0,26 5 0,0-2 0,0-1 0,0-1 0,31-3 0,-29 0 0,1 2 0,0 1 0,39 6 0,-2 6 0,-17-5 0,71 23 0,-98-23-1365,-2-2-5461</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55:08.421"/>
    </inkml:context>
    <inkml:brush xml:id="br0">
      <inkml:brushProperty name="width" value="0.035" units="cm"/>
      <inkml:brushProperty name="height" value="0.035" units="cm"/>
      <inkml:brushProperty name="color" value="#004F8B"/>
    </inkml:brush>
  </inkml:definitions>
  <inkml:trace contextRef="#ctx0" brushRef="#br0">1 2134 24575,'21'-1'0,"-1"-1"0,1-1 0,0 0 0,28-10 0,79-32 0,-94 32 0,271-119 0,-250 103 0,-2-2 0,0-3 0,64-54 0,-94 68 0,-1 0 0,-1-2 0,34-45 0,-45 52 0,-1 0 0,0-1 0,-1 0 0,-1 0 0,0-1 0,-2 0 0,7-31 0,34-159 0,5-34 0,-48 228 0,-1 1 0,1 0 0,1 0 0,0 0 0,1 0 0,0 1 0,1 0 0,0 0 0,1 0 0,0 1 0,0 0 0,18-17 0,22-23 0,79-74 0,-61 70 0,129-82 0,-153 112 0,1 2 0,1 1 0,1 3 0,83-23 0,-38 18 0,-6 0 0,0 3 0,161-15 0,-57 23 0,123-2 0,-219 16 0,99-4 0,-188 2 0,-1 0 0,1 0 0,-1 0 0,1 0 0,-1 0 0,1 0 0,-1-1 0,1 1 0,-1 0 0,1-1 0,-1 1 0,1-1 0,-1 0 0,1 1 0,-1-1 0,0 0 0,0 0 0,1 0 0,-1 0 0,0 0 0,0 0 0,0 0 0,0-1 0,0 1 0,0 0 0,0-1 0,-1 1 0,1 0 0,0-2 0,-1 1 0,0 0 0,-1 1 0,1-1 0,-1 0 0,1 1 0,-1-1 0,0 1 0,0-1 0,1 1 0,-1-1 0,0 1 0,0 0 0,-1-1 0,1 1 0,0 0 0,0 0 0,-1 0 0,1 0 0,0 0 0,-1 0 0,1 0 0,-1 0 0,1 0 0,-1 1 0,-2-2 0,-24-8 0,0 1 0,-39-8 0,42 12 0,1-1 0,0-1 0,1-1 0,-32-16 0,16 3 0,-38-29 0,78 46 0,10 2 0,10 1 0,-5 1 0,0 1 0,-1 1 0,1 1 0,-1 0 0,0 1 0,1 1 0,15 7 0,98 54 0,-88-44 0,-33-18 0,0-1 0,0 0 0,0 0 0,0-1 0,1 0 0,9 0 0,27 8 0,-45-10 0,1 0 0,-1 0 0,1 0 0,-1 0 0,1 0 0,-1 0 0,1 0 0,-1 0 0,0 0 0,1 0 0,-1 0 0,1 0 0,-1 1 0,1-1 0,-1 0 0,0 0 0,1 0 0,-1 1 0,1-1 0,-1 0 0,0 1 0,1-1 0,-1 0 0,0 1 0,0-1 0,1 0 0,-1 1 0,0-1 0,0 1 0,1-1 0,-1 0 0,0 1 0,0-1 0,0 1 0,0-1 0,0 1 0,0-1 0,0 1 0,0-1 0,0 0 0,0 1 0,0-1 0,0 1 0,0-1 0,0 1 0,0-1 0,0 1 0,0-1 0,-1 0 0,1 1 0,0-1 0,0 1 0,0-1 0,-1 0 0,1 1 0,0-1 0,-1 0 0,1 1 0,0-1 0,-1 0 0,1 1 0,0-1 0,-1 1 0,-28 13 0,-34-4 0,54-10 0,0 0 0,0 1 0,-1 1 0,1 0 0,1 0 0,-1 0 0,0 1 0,0 1 0,1 0 0,-14 8 0,7-2-170,1 1-1,0 0 0,1 1 1,0 1-1,1 0 0,1 1 1,-14 21-1,17-17-6655</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1T23:55:12.205"/>
    </inkml:context>
    <inkml:brush xml:id="br0">
      <inkml:brushProperty name="width" value="0.035" units="cm"/>
      <inkml:brushProperty name="height" value="0.035" units="cm"/>
      <inkml:brushProperty name="color" value="#004F8B"/>
    </inkml:brush>
  </inkml:definitions>
  <inkml:trace contextRef="#ctx0" brushRef="#br0">1 1 24575,'21'12'0,"-1"2"0,0 1 0,0 0 0,33 35 0,-14-12 0,57 56 0,-5 4 0,-4 4 0,108 165 0,-163-221 0,-2 1 0,-2 2 0,-2 1 0,-2 1 0,23 71 0,14 147 0,12 40 0,22-55 0,-31-92 0,46 87 0,-37-89 0,-11-21 0,5-4 0,86 129 0,-134-237 0,1-1 0,1-1 0,1-1 0,2-2 0,0 0 0,1-1 0,31 19 0,6-1 0,2-3 0,72 29 0,-49-31 0,26 12 0,-61-21 0,1-2 0,0-2 0,2-3 0,0-2 0,1-3 0,105 12 0,-146-24 0,228 28 0,-202-22 0,0 2 0,-1 2 0,73 30 0,-58-12 0,-41-20 0,0-2 0,1 1 0,0-2 0,1 0 0,27 7 0,-42-13 0,0 1 0,0-1 0,0 0 0,0 0 0,0 0 0,0 0 0,0 0 0,0 0 0,1 0 0,-1 0 0,0 0 0,0 0 0,0-1 0,0 1 0,0-1 0,0 1 0,2-1 0,-3 0 0,0 1 0,1-1 0,-1 1 0,0-1 0,0 1 0,1-1 0,-1 1 0,0-1 0,0 1 0,0-1 0,0 1 0,0-1 0,0 1 0,0-1 0,0 1 0,0-1 0,0 1 0,0-1 0,0 1 0,0-1 0,0 1 0,-1-1 0,1 1 0,0-1 0,-1 0 0,-1-3 0,0 0 0,-1 0 0,0 0 0,0 0 0,0 0 0,-6-5 0,-77-56 0,65 51 0,1 0 0,0-1 0,1-2 0,-29-32 0,3 2 0,36 39 0,0-1 0,0-1 0,1 1 0,0-1 0,0-1 0,1 1 0,0-1 0,-5-13 0,12 23 0,-1 0 0,1-1 0,-1 1 0,1-1 0,-1 1 0,1-1 0,0 1 0,-1 0 0,1-1 0,0 1 0,0-1 0,0 1 0,0-1 0,1 1 0,-1-1 0,0 1 0,1-1 0,-1 1 0,0 0 0,1-1 0,1-1 0,-2 2 0,1 1 0,0-1 0,0 0 0,0 1 0,0-1 0,0 1 0,1-1 0,-1 1 0,0-1 0,0 1 0,0 0 0,0 0 0,0-1 0,1 1 0,-1 0 0,0 0 0,0 0 0,0 0 0,0 1 0,2-1 0,4 1 0,-1 1 0,1 0 0,-1 0 0,0 0 0,1 1 0,-1 0 0,-1 0 0,7 5 0,105 95 0,-80-69 0,-19-18 0,0 1 0,-2 1 0,0 0 0,-1 1 0,0 1 0,-2 0 0,0 1 0,17 41 0,-26-50 0,-2-8 0,0 0 0,-1-1 0,0 1 0,0 0 0,0 0 0,0 0 0,0 0 0,-1 9 0,0-12 0,-1 0 0,0 1 0,1-1 0,-1 0 0,0 1 0,0-1 0,0 0 0,1 0 0,-1 1 0,-1-1 0,1 0 0,0 0 0,0 0 0,0 0 0,0-1 0,-1 1 0,1 0 0,-1-1 0,1 1 0,0 0 0,-1-1 0,1 1 0,-1-1 0,1 0 0,-1 0 0,1 1 0,-1-1 0,1 0 0,-3-1 0,-52 5 0,-93-6 0,55-1 0,48 1 67,-53-10 0,-9-1-1566,85 12-5327</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3:26.84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5T21:26:08.490"/>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3:26.848"/>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06T02:59:30.588"/>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29T00:35:31.974"/>
    </inkml:context>
    <inkml:brush xml:id="br0">
      <inkml:brushProperty name="width" value="0.035" units="cm"/>
      <inkml:brushProperty name="height" value="0.035" units="cm"/>
      <inkml:brushProperty name="color" value="#5B2D90"/>
    </inkml:brush>
  </inkml:definitions>
  <inkml:trace contextRef="#ctx0" brushRef="#br0">980 0 24575,'46'42'0,"-28"-26"0,26 29 0,-15-12 0,-3 2 0,0 0 0,-2 2 0,-2 0 0,-1 2 0,-2 0 0,-2 1 0,-2 1 0,-1 1 0,-2 0 0,7 54 0,-12-41 0,-3 1 0,-3 0 0,-2-1 0,-12 89 0,0-71 0,-3 0 0,-48 133 0,49-165 0,-96 234 0,87-225 0,-3-1 0,-1-1 0,-48 61 0,-30 12 0,-198 174 0,152-154 0,106-97 0,-1-2 0,-84 57 0,127-97 0,-1 1 0,0-1 0,0 0 0,0 0 0,0 0 0,0 0 0,0-1 0,-1 0 0,-7 0 0,12-1 0,0 0 0,-1 0 0,1 0 0,0 0 0,0 0 0,-1 0 0,1 0 0,0-1 0,0 1 0,0 0 0,-1-1 0,1 1 0,0-1 0,0 0 0,0 1 0,0-1 0,0 0 0,0 0 0,0 1 0,0-1 0,0 0 0,1 0 0,-1 0 0,0 0 0,0 0 0,1 0 0,-1-1 0,1 1 0,-1 0 0,1 0 0,-1 0 0,1 0 0,0-1 0,0 1 0,-1 0 0,1 0 0,0-1 0,0 1 0,0 0 0,0 0 0,0-1 0,1 1 0,-1 0 0,1-2 0,3-23 0,1 0 0,1 0 0,2 1 0,18-44 0,-17 49 0,-1-1 0,-1 0 0,-1 0 0,0 0 0,-2-1 0,-1 1 0,0-1 0,-1-30 0,-3 65 0,0 1 0,-1-1 0,0 0 0,-1-1 0,-6 18 0,-28 67 0,25-68 0,-5 9 0,2 1 0,-18 72 0,29-99 0,0 1 0,-11 24 0,10-28 0,1 1 0,0 0 0,1 0 0,-4 21 0,6-29 0,1-1 0,0 1 0,0-1 0,0 1 0,0-1 0,1 1 0,-1 0 0,0-1 0,1 1 0,-1-1 0,0 1 0,1-1 0,0 0 0,-1 1 0,1-1 0,0 1 0,0-1 0,0 0 0,0 0 0,2 2 0,-1-1 0,0 0 0,1 0 0,0-1 0,-1 1 0,1-1 0,0 0 0,0 0 0,0 0 0,0 0 0,3 0 0,9 1 0,1 0 0,-1-2 0,23-1 0,-20 1 0,349-4-1365,-344 4-5461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7:40.533"/>
    </inkml:context>
    <inkml:brush xml:id="br0">
      <inkml:brushProperty name="width" value="0.05" units="cm"/>
      <inkml:brushProperty name="height" value="0.05" units="cm"/>
      <inkml:brushProperty name="color" value="#66CC00"/>
    </inkml:brush>
  </inkml:definitions>
  <inkml:trace contextRef="#ctx0" brushRef="#br0">702 1 24575,'-1'24'0,"-1"1"0,-2-1 0,0 1 0,-11 35 0,-1-12 0,-26 54 0,22-64 0,-1 0 0,-44 55 0,-2 4 0,46-58 0,2 1 0,1 0 0,-23 79 0,-11 29 0,46-132 0,0 1 0,1 0 0,1 0 0,1 0 0,-2 28 0,5 86 0,2-85 0,-5 53 0,3-98 0,0 1 0,0-1 0,0 0 0,0 0 0,-1 0 0,1 0 0,0 0 0,0 0 0,-1 0 0,1 0 0,0 0 0,-1 0 0,1 0 0,-1 0 0,0 0 0,1 0 0,-1 0 0,0-1 0,1 1 0,-1 0 0,-2 1 0,3-2 0,-1 0 0,0 0 0,0 0 0,0 0 0,0 0 0,0 0 0,0 0 0,1 0 0,-1 0 0,0 0 0,0 0 0,0-1 0,0 1 0,1 0 0,-1-1 0,0 1 0,0-1 0,1 1 0,-1-1 0,-1 0 0,-3-4 0,-1 1 0,1-1 0,0-1 0,1 1 0,-5-7 0,-25-36 0,-65-71 0,70 77 0,26 36 0,-1 0 0,1 0 0,-2 0 0,1 0 0,-9-8 0,13 15 0,0-1 0,0 0 0,0 0 0,0 0 0,0 0 0,0 1 0,0-1 0,0 0 0,0 0 0,0 0 0,0 1 0,0-1 0,0 0 0,0 0 0,0 0 0,0 0 0,-1 1 0,1-1 0,0 0 0,0 0 0,0 0 0,0 0 0,0 0 0,0 1 0,-1-1 0,1 0 0,0 0 0,0 0 0,0 0 0,0 0 0,-1 0 0,1 0 0,0 0 0,0 0 0,0 0 0,-1 0 0,1 1 0,0-1 0,0 0 0,0 0 0,-1 0 0,1-1 0,0 1 0,0 0 0,0 0 0,0 0 0,-1 0 0,1 0 0,0 0 0,0 0 0,0 0 0,-1 0 0,1 0 0,7 18 0,8 5 0,2-1 0,0 0 0,22 20 0,16 19 0,-52-57 0,7 7 0,-2 0 0,1 1 0,-1 0 0,11 24 0,-19-35 0,0 0 0,1 1 0,-1-1 0,1 1 0,-1-1 0,1 1 0,0-1 0,-1 0 0,1 0 0,0 1 0,0-1 0,0 0 0,0 0 0,0 0 0,0 0 0,0 0 0,1 0 0,-1 0 0,0 0 0,0-1 0,1 1 0,-1 0 0,1-1 0,-1 1 0,0-1 0,1 1 0,-1-1 0,1 0 0,-1 0 0,1 1 0,-1-1 0,1 0 0,-1 0 0,1-1 0,-1 1 0,1 0 0,-1 0 0,1-1 0,-1 1 0,1-1 0,-1 1 0,0-1 0,1 0 0,1-1 0,3-2 0,0-1 0,0 0 0,-1 0 0,0 0 0,0 0 0,0-1 0,-1 0 0,5-6 0,17-35 0,29-70 0,9-19 0,-58 127 22,0 0 0,1 0 0,0 1 0,0 0-1,13-10 1,19-23-1518,-28 26-5330</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1:17:15.410"/>
    </inkml:context>
    <inkml:brush xml:id="br0">
      <inkml:brushProperty name="width" value="0.035" units="cm"/>
      <inkml:brushProperty name="height" value="0.035" units="cm"/>
      <inkml:brushProperty name="color" value="#F6630D"/>
    </inkml:brush>
  </inkml:definitions>
  <inkml:trace contextRef="#ctx0" brushRef="#br0">0 109 24575,'1073'0'0,"-1050"-1"0,1-2 0,0 0 0,-1-2 0,32-10 0,-31 7 0,0 2 0,0 1 0,48-4 0,-25 10 0,-32 0 0,0-1 0,0 0 0,0-1 0,24-4 0,-32 0 0,-15 0 0,-17-1 0,-26 0 0,-47-8 0,-166 0 0,322 14 0,0 3 0,74 12 0,215 48 0,-345-62 0,1-1 0,0 1 0,-1 0 0,1-1 0,-1 1 0,1 0 0,-1 0 0,0 1 0,4 1 0,-6-3 0,0 0 0,0 0 0,0 1 0,1-1 0,-1 0 0,0 0 0,0 0 0,0 0 0,0 0 0,0 1 0,0-1 0,0 0 0,0 0 0,0 0 0,0 0 0,0 1 0,0-1 0,1 0 0,-1 0 0,0 0 0,0 0 0,0 1 0,0-1 0,-1 0 0,1 0 0,0 0 0,0 0 0,0 1 0,0-1 0,0 0 0,0 0 0,0 0 0,0 0 0,0 1 0,0-1 0,0 0 0,0 0 0,-1 0 0,1 0 0,0 0 0,0 0 0,0 1 0,0-1 0,-18 6 0,-22-2 0,-1-1 0,-78-4 0,-28 0 0,137 3 15,-1-1 0,1 2 0,0-1 0,0 1 0,0 1 0,0 0 0,-15 9 0,0 2-758,-34 26 1,46-30-6084</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1:18:52.199"/>
    </inkml:context>
    <inkml:brush xml:id="br0">
      <inkml:brushProperty name="width" value="0.035" units="cm"/>
      <inkml:brushProperty name="height" value="0.035" units="cm"/>
      <inkml:brushProperty name="color" value="#FF0066"/>
    </inkml:brush>
  </inkml:definitions>
  <inkml:trace contextRef="#ctx0" brushRef="#br0">1 83 24575,'64'10'0,"88"2"0,-42-5 0,349 42 0,-423-47 0,0-2 0,-1-1 0,1-1 0,38-9 0,165-19 0,-206 28 0,21-4 0,-50 6 0,-1-1 0,1 0 0,-1 0 0,0 0 0,1 0 0,-1 0 0,0-1 0,0 1 0,0-1 0,6-4 0,-9 5 0,1 0 0,-1 1 0,1-1 0,-1 1 0,0-1 0,1 0 0,-1 1 0,0-1 0,0 0 0,0 1 0,1-1 0,-1 0 0,0 1 0,0-1 0,0 0 0,0 1 0,0-1 0,0 0 0,0 1 0,0-1 0,-1 0 0,1 1 0,0-1 0,0 0 0,-1 1 0,1-1 0,0 0 0,-1 1 0,1-1 0,0 1 0,-1-1 0,1 1 0,-1-1 0,1 1 0,-1-1 0,1 1 0,-1-1 0,-21-16 0,13 12 0,0 1 0,0 0 0,0 1 0,-1 0 0,1 1 0,-1 0 0,0 0 0,-12 0 0,-10 1 0,-39 3 0,54 0 0,0 0 0,0-2 0,0 0 0,0-1 0,1 0 0,-1-2 0,0 0 0,-23-8 0,40 11 0,0 1 0,0-1 0,-1 0 0,1 0 0,0 0 0,0 0 0,0 0 0,0 0 0,0 0 0,0 0 0,-1 0 0,1 0 0,0 0 0,0 0 0,0-1 0,0 1 0,0 0 0,0 0 0,-1 0 0,1 0 0,0 0 0,0 0 0,0 0 0,0 0 0,0 0 0,0 0 0,0 0 0,0 0 0,-1-1 0,1 1 0,0 0 0,0 0 0,0 0 0,0 0 0,0 0 0,0 0 0,0 0 0,0-1 0,0 1 0,0 0 0,0 0 0,0 0 0,0 0 0,0 0 0,0-1 0,0 1 0,0 0 0,0 0 0,0 0 0,0 0 0,0 0 0,0 0 0,0 0 0,0-1 0,0 1 0,0 0 0,0 0 0,1 0 0,-1 0 0,0 0 0,0 0 0,0-1 0,12-2 0,17 0 0,-1 2 0,193 3 0,-208 0 0,0 1 0,0 1 0,0-1 0,-1 2 0,18 8 0,14 5 0,-30-13 0,0 1 0,0 0 0,-1 1 0,0 1 0,0 0 0,15 13 0,-27-21 0,0 1 0,0 0 0,0 0 0,0 0 0,0 0 0,0 0 0,0 0 0,-1 0 0,1 0 0,0 0 0,-1 0 0,1 1 0,-1-1 0,1 0 0,-1 0 0,1 1 0,-1-1 0,0 0 0,0 1 0,0-1 0,0 0 0,0 1 0,0 1 0,-1-1 0,0 0 0,1 0 0,-1 0 0,0 0 0,-1-1 0,1 1 0,0-1 0,0 1 0,-1-1 0,1 1 0,-1-1 0,1 1 0,-1-1 0,-1 1 0,-4 2 0,0 0 0,-1 0 0,1-1 0,0 0 0,-1-1 0,0 1 0,-8 0 0,-48 5 0,42-6 0,0 0 0,1 1 0,-1 2 0,1 0 0,0 1 0,0 1 0,-23 11 0,30-10-195,1 0 0,-1 0 0,1 1 0,1 1 0,0 0 0,-17 19 0,17-16-6631</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17:35:53.437"/>
    </inkml:context>
    <inkml:brush xml:id="br0">
      <inkml:brushProperty name="width" value="0.035" units="cm"/>
      <inkml:brushProperty name="height" value="0.035" units="cm"/>
      <inkml:brushProperty name="color" value="#FF0066"/>
    </inkml:brush>
  </inkml:definitions>
  <inkml:trace contextRef="#ctx0" brushRef="#br0">1 83 24575,'64'10'0,"88"2"0,-42-5 0,349 42 0,-423-47 0,0-2 0,-1-1 0,1-1 0,38-9 0,165-19 0,-206 28 0,21-4 0,-50 6 0,-1-1 0,1 0 0,-1 0 0,0 0 0,1 0 0,-1 0 0,0-1 0,0 1 0,0-1 0,6-4 0,-9 5 0,1 0 0,-1 1 0,1-1 0,-1 1 0,0-1 0,1 0 0,-1 1 0,0-1 0,0 0 0,0 1 0,1-1 0,-1 0 0,0 1 0,0-1 0,0 0 0,0 1 0,0-1 0,0 0 0,0 1 0,0-1 0,-1 0 0,1 1 0,0-1 0,0 0 0,-1 1 0,1-1 0,0 0 0,-1 1 0,1-1 0,0 1 0,-1-1 0,1 1 0,-1-1 0,1 1 0,-1-1 0,1 1 0,-1-1 0,-21-16 0,13 12 0,0 1 0,0 0 0,0 1 0,-1 0 0,1 1 0,-1 0 0,0 0 0,-12 0 0,-10 1 0,-39 3 0,54 0 0,0 0 0,0-2 0,0 0 0,0-1 0,1 0 0,-1-2 0,0 0 0,-23-8 0,40 11 0,0 1 0,0-1 0,-1 0 0,1 0 0,0 0 0,0 0 0,0 0 0,0 0 0,0 0 0,0 0 0,-1 0 0,1 0 0,0 0 0,0 0 0,0-1 0,0 1 0,0 0 0,0 0 0,-1 0 0,1 0 0,0 0 0,0 0 0,0 0 0,0 0 0,0 0 0,0 0 0,0 0 0,0 0 0,-1-1 0,1 1 0,0 0 0,0 0 0,0 0 0,0 0 0,0 0 0,0 0 0,0 0 0,0-1 0,0 1 0,0 0 0,0 0 0,0 0 0,0 0 0,0 0 0,0-1 0,0 1 0,0 0 0,0 0 0,0 0 0,0 0 0,0 0 0,0 0 0,0 0 0,0-1 0,0 1 0,0 0 0,0 0 0,1 0 0,-1 0 0,0 0 0,0 0 0,0-1 0,12-2 0,17 0 0,-1 2 0,193 3 0,-208 0 0,0 1 0,0 1 0,0-1 0,-1 2 0,18 8 0,14 5 0,-30-13 0,0 1 0,0 0 0,-1 1 0,0 1 0,0 0 0,15 13 0,-27-21 0,0 1 0,0 0 0,0 0 0,0 0 0,0 0 0,0 0 0,0 0 0,-1 0 0,1 0 0,0 0 0,-1 0 0,1 1 0,-1-1 0,1 0 0,-1 0 0,1 1 0,-1-1 0,0 0 0,0 1 0,0-1 0,0 0 0,0 1 0,0 1 0,-1-1 0,0 0 0,1 0 0,-1 0 0,0 0 0,-1-1 0,1 1 0,0-1 0,0 1 0,-1-1 0,1 1 0,-1-1 0,1 1 0,-1-1 0,-1 1 0,-4 2 0,0 0 0,-1 0 0,1-1 0,0 0 0,-1-1 0,0 1 0,-8 0 0,-48 5 0,42-6 0,0 0 0,1 1 0,-1 2 0,1 0 0,0 1 0,0 1 0,-23 11 0,30-10-195,1 0 0,-1 0 0,1 1 0,1 1 0,0 0 0,-17 19 0,17-16-6631</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3T17:26:39.211"/>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8:26.15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4:39.210"/>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5:45:36.060"/>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1T21:05:38.176"/>
    </inkml:context>
    <inkml:brush xml:id="br0">
      <inkml:brushProperty name="width" value="0.05" units="cm"/>
      <inkml:brushProperty name="height" value="0.05" units="cm"/>
      <inkml:brushProperty name="color" value="#E71224"/>
    </inkml:brush>
  </inkml:definitions>
  <inkml:trace contextRef="#ctx0" brushRef="#br0">339 1 24575,'-7'2'0,"0"0"0,0 0 0,1 1 0,-1 0 0,1 1 0,0-1 0,0 1 0,0 0 0,-5 6 0,3-5 0,-6 7 0,-1 0 0,2 0 0,0 1 0,0 1 0,1 0 0,1 1 0,0 0 0,1 1 0,1 0 0,1 1 0,-11 26 0,15-30 0,-1 1 0,2 1 0,-1-1 0,2 0 0,0 1 0,1-1 0,0 1 0,1-1 0,1 1 0,1 0 0,0-1 0,0 0 0,1 1 0,1-1 0,7 16 0,7 10 0,1 0 0,43 63 0,-36-71 0,-19-25 0,-1 2 0,0-1 0,0 1 0,0 0 0,5 12 0,31 94 0,-38-100 0,0 0 0,-1 0 0,-1 1 0,-1-1 0,0 31 0,-3-38 0,0 0 0,0 0 0,0 0 0,-1 0 0,0 0 0,-1-1 0,0 0 0,0 0 0,0 0 0,-1 0 0,0 0 0,0-1 0,-1 0 0,-8 7 0,-11 9 0,-1-1 0,-30 18 0,-94 48 0,149-87 0,0 1 0,0-1 0,0 1 0,0-1 0,0 1 0,0-1 0,0 1 0,0-1 0,0 1 0,1 0 0,-1 0 0,0 0 0,0-1 0,1 1 0,-1 0 0,0 0 0,1 0 0,-1 0 0,1 0 0,-1 0 0,1 0 0,-1 0 0,1 0 0,0 1 0,-1 1 0,2-2 0,0 0 0,0 0 0,0-1 0,-1 1 0,1 0 0,0 0 0,0 0 0,0-1 0,0 1 0,0 0 0,1-1 0,-1 1 0,0-1 0,0 0 0,0 1 0,0-1 0,1 0 0,1 1 0,12 1 0,0 0 0,22 0 0,-22-2 0,-5-1 0,1 1 0,-1 1 0,0 0 0,14 3 0,-21-3 0,0 0 0,0 0 0,0 0 0,0 0 0,-1 1 0,1-1 0,0 1 0,-1 0 0,1 0 0,-1 0 0,1 0 0,-1 0 0,0 1 0,0-1 0,0 0 0,0 1 0,-1 0 0,3 4 0,5 14 0,-1-1 0,-1 2 0,-1-1 0,-1 1 0,-1 0 0,1 35 0,-5 139 0,-3-89 0,1-27 0,0-41 0,2 0 0,1-1 0,7 43 0,-4-66 20,0-1 0,0 0 0,1 0-1,1-1 1,12 22 0,45 58-1466,-62-92 1408,11 16-6788</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19:04:39.210"/>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5:45:36.060"/>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27:43.441"/>
    </inkml:context>
    <inkml:brush xml:id="br0">
      <inkml:brushProperty name="width" value="0.05" units="cm"/>
      <inkml:brushProperty name="height" value="0.05" units="cm"/>
      <inkml:brushProperty name="color" value="#66CC00"/>
    </inkml:brush>
  </inkml:definitions>
  <inkml:trace contextRef="#ctx0" brushRef="#br0">1 1 24575,'50'13'0,"0"2"0,-1 2 0,52 26 0,-54-23 0,55 25 0,360 140 0,-386-160 0,1-4 0,1-3 0,1-3 0,100 5 0,-8-19 0,176-22 0,-346 21 0,94-8 0,0 4 0,148 14 0,-191-2 0,0 2 0,-1 2 0,56 22 0,-23-8 0,32 13 0,-102-33 0,0 1 0,0 1 0,0 0 0,-1 1 0,0 0 0,11 12 0,21 22 0,76 93 0,-107-118 0,-1 0 0,-1 1 0,-1 1 0,0 0 0,-2 0 0,0 1 0,-1 0 0,9 42 0,-16-60 0,-1 0 0,1 0 0,-1 0 0,0 1 0,0-1 0,0 0 0,0 0 0,0 0 0,-1 0 0,1 1 0,-1-1 0,0 0 0,0 0 0,0 0 0,0 0 0,-1-1 0,-3 6 0,3-5 0,-1-1 0,0 1 0,0-1 0,0 0 0,0 0 0,0 0 0,0-1 0,-1 1 0,1-1 0,-1 0 0,1 0 0,-1 0 0,1 0 0,-1-1 0,-6 1 0,-6 0 0,-1-1 0,0-1 0,1 0 0,-1-1 0,1-1 0,-1-1 0,1 0 0,0-1 0,-28-14 0,12 4 0,2-1 0,0-2 0,-47-36 0,134 81 0,-2 5 0,114 48 0,-159-75 0,-1 1 0,0-1 0,-1 2 0,1-1 0,-1 1 0,0 0 0,-1 1 0,0 0 0,0 0 0,9 14 0,-9-13 0,-7-9 0,0 1 0,0-1 0,0 0 0,0 1 0,1-1 0,-1 0 0,0 1 0,0-1 0,1 0 0,-1 1 0,0-1 0,0 0 0,1 1 0,-1-1 0,0 0 0,1 0 0,-1 1 0,0-1 0,1 0 0,-1 0 0,1 0 0,-1 0 0,0 0 0,1 0 0,-1 1 0,1-1 0,-1 0 0,0 0 0,1 0 0,-1 0 0,1 0 0,-1 0 0,0-1 0,1 1 0,-1 0 0,1 0 0,5-16 0,-4-30 0,-2 42 0,-2-51 0,0 24 0,3-36 0,0 59 0,-1 0 0,2 0 0,-1-1 0,1 1 0,1 0 0,-1 1 0,1-1 0,1 0 0,4-8 0,1 3-227,-1 0-1,0 0 1,-1-1-1,0 0 1,5-19-1,-7 10-6598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17:37:07.619"/>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17:46:06.844"/>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5T20:52:55.055"/>
    </inkml:context>
    <inkml:brush xml:id="br0">
      <inkml:brushProperty name="width" value="0.05" units="cm"/>
      <inkml:brushProperty name="height" value="0.05" units="cm"/>
      <inkml:brushProperty name="color" value="#FF0066"/>
    </inkml:brush>
  </inkml:definitions>
  <inkml:trace contextRef="#ctx0" brushRef="#br0">1 194 24575,'16'-4'0,"0"0"0,0 1 0,0 1 0,30 0 0,-2 0 0,1020-110 0,-824 80 0,305 0 0,344 34 0,-860-1 0,-1 2 0,1 1 0,-1 2 0,36 11 0,-26-7 0,36 5 42,-49-11-511,0 1 0,38 13 0,-42-9-6357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8:59:08.166"/>
    </inkml:context>
    <inkml:brush xml:id="br0">
      <inkml:brushProperty name="width" value="0.05" units="cm"/>
      <inkml:brushProperty name="height" value="0.05" units="cm"/>
      <inkml:brushProperty name="color" value="#FF0066"/>
    </inkml:brush>
  </inkml:definitions>
  <inkml:trace contextRef="#ctx0" brushRef="#br0">1 194 24575,'16'-4'0,"0"0"0,0 1 0,0 1 0,30 0 0,-2 0 0,1020-110 0,-824 80 0,305 0 0,344 34 0,-860-1 0,-1 2 0,1 1 0,-1 2 0,36 11 0,-26-7 0,36 5 42,-49-11-511,0 1 0,38 13 0,-42-9-6357</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3:56.270"/>
    </inkml:context>
    <inkml:brush xml:id="br0">
      <inkml:brushProperty name="width" value="0.035" units="cm"/>
      <inkml:brushProperty name="height" value="0.035" units="cm"/>
      <inkml:brushProperty name="color" value="#E71224"/>
    </inkml:brush>
  </inkml:definitions>
  <inkml:trace contextRef="#ctx0" brushRef="#br0">1442 223 24575,'-23'1'0,"1"1"0,-24 5 0,-4 0 0,-9 0 0,0 3 0,0 2 0,1 2 0,1 3 0,-108 49 0,86-25 0,11-5 0,-143 54 0,174-79 0,1 2 0,0 1 0,1 3 0,1 0 0,0 2 0,-56 44 0,69-46 0,0 1 0,2 1 0,1 1 0,0 1 0,-23 35 0,35-46 0,0 0 0,1 0 0,0 0 0,0 1 0,1 0 0,1 0 0,0 0 0,0 0 0,1 1 0,0-1 0,1 1 0,1-1 0,0 1 0,0-1 0,4 18 0,0-12 0,0-1 0,1 0 0,1 0 0,1-1 0,0 1 0,1-1 0,1-1 0,20 27 0,-12-21 0,1-1 0,1-1 0,1-1 0,0 0 0,27 16 0,8-1 0,1-3 0,2-2 0,115 37 0,-108-44 0,1-3 0,92 10 0,-37-7 0,-69-10 0,1-2 0,-1-2 0,86-2 0,-97-7 0,-1-2 0,1-2 0,-1-1 0,77-27 0,-93 25 0,0-1 0,-1-1 0,0 0 0,-1-2 0,0-1 0,-1-1 0,-1 0 0,35-37 0,-39 35 0,1 0 0,-2-2 0,-1 1 0,0-2 0,-2 0 0,0 0 0,-1-1 0,-1-1 0,10-34 0,24-194 0,-16 73 0,-19 124 0,-2-1 0,-3 0 0,-2 0 0,-6-68 0,3 116 0,0 0 0,-1-1 0,0 1 0,0 0 0,-1 0 0,0 1 0,0-1 0,-1 0 0,0 1 0,0 0 0,0 0 0,-1 0 0,0 1 0,0-1 0,0 1 0,-1 0 0,-7-5 0,-12-7 0,0 1 0,-54-24 0,47 24 0,8 6 0,-48-15 0,46 18 0,-39-18 0,53 19 0,-104-44 0,98 44 0,0 1 0,0 0 0,0 2 0,-36-3 0,51 6 0,-14-1 0,0 0 0,0 2 0,-31 4 0,43-4 0,0 0 0,0 1 0,0 0 0,0 0 0,0 0 0,0 1 0,0-1 0,0 1 0,1 0 0,0 0 0,-1 1 0,1 0 0,1-1 0,-1 1 0,0 1 0,-2 3 0,-10 16-1365,3-1-5461</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2.335"/>
    </inkml:context>
    <inkml:brush xml:id="br0">
      <inkml:brushProperty name="width" value="0.035" units="cm"/>
      <inkml:brushProperty name="height" value="0.035" units="cm"/>
      <inkml:brushProperty name="color" value="#004F8B"/>
    </inkml:brush>
  </inkml:definitions>
  <inkml:trace contextRef="#ctx0" brushRef="#br0">1017 0 24575,'-71'4'0,"-131"23"0,48-3 0,20 3 0,73-13 0,3 2 0,0 2 0,1 3 0,-80 42 0,131-61 0,1 1 0,0 0 0,0 0 0,0 0 0,1 1 0,-1 0 0,1 0 0,0 0 0,0 0 0,0 1 0,0-1 0,-3 6 0,4-2 0,-1-1 0,1 1 0,1 0 0,-1 0 0,1 0 0,1 0 0,-2 16 0,2-15 0,1 0 0,0 0 0,0 0 0,1 1 0,0-1 0,1 0 0,0 0 0,0 0 0,1-1 0,0 1 0,8 16 0,-3-12 0,1-1 0,0 0 0,0 0 0,1-1 0,1 0 0,17 14 0,5 1 0,2-2 0,0-1 0,1-2 0,1-2 0,1-1 0,1-2 0,0-2 0,54 13 0,10-5 0,1-4 0,117 4 0,-217-22 0,147 7 0,-130-8 0,1-1 0,-1 0 0,0-1 0,-1-2 0,23-6 0,-34 7 0,4 1 0,-1-1 0,0 0 0,0-1 0,0-1 0,-1 0 0,0 0 0,0-1 0,0 0 0,-1-1 0,16-15 0,-6 1 0,-1-1 0,0-1 0,-2-1 0,-1 0 0,-1-1 0,-1 0 0,12-33 0,-19 39 0,0 1 0,-1 0 0,-1 0 0,5-30 0,-9 44 0,-1 0 0,1-1 0,-1 1 0,0 0 0,-1 0 0,0-1 0,0 1 0,0 0 0,0 0 0,-1 0 0,1 0 0,-1 0 0,-1 0 0,1 1 0,-1-1 0,1 1 0,-1-1 0,-5-4 0,-6-4 0,0 0 0,0 2 0,-1-1 0,-1 2 0,0 0 0,0 1 0,-1 1 0,0 0 0,-1 1 0,-18-4 0,-27-6 0,-100-12 0,112 22 0,-37-3-62,-171 6-1,153 5-1177,83-1-5586</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5.113"/>
    </inkml:context>
    <inkml:brush xml:id="br0">
      <inkml:brushProperty name="width" value="0.035" units="cm"/>
      <inkml:brushProperty name="height" value="0.035" units="cm"/>
      <inkml:brushProperty name="color" value="#004F8B"/>
    </inkml:brush>
  </inkml:definitions>
  <inkml:trace contextRef="#ctx0" brushRef="#br0">598 166 24575,'-24'2'0,"1"1"0,-1 1 0,0 1 0,1 1 0,-41 16 0,-21 5 0,51-18 0,11-4 0,0 1 0,-27 12 0,43-15 0,1 0 0,0 0 0,0 1 0,0 0 0,0 0 0,1 1 0,0-1 0,-1 1 0,2 0 0,-1 0 0,1 1 0,-5 5 0,-4 14 0,1 1 0,1-1 0,1 2 0,2-1 0,-8 41 0,11-48 0,-7 22 0,8-30 0,1-1 0,0 0 0,1 1 0,-2 13 0,4-18 0,1-1 0,-1 1 0,1-1 0,0 0 0,0 1 0,0-1 0,1 0 0,0 0 0,0 0 0,0 0 0,0 0 0,4 4 0,2 3 0,1-1 0,0 0 0,0-1 0,1 0 0,1 0 0,0-1 0,0-1 0,19 12 0,-6-6 0,1-2 0,0 0 0,38 12 0,-22-13 0,0-1 0,2-2 0,76 4 0,132-12 0,-113-2 0,-94 3 0,-9 0 0,37-5 0,-61 3 0,0-1 0,0 0 0,0-1 0,0 0 0,0 0 0,-1-2 0,15-6 0,-9 1 0,0 0 0,0-1 0,-1-1 0,-1 0 0,0-1 0,0-1 0,-2 0 0,23-32 0,-31 41 0,0 0 0,0 0 0,1 0 0,10-8 0,-11 9 0,1 0 0,-1 0 0,0 0 0,0 0 0,0-1 0,0 0 0,3-7 0,-3 5 0,0-1 0,-1 0 0,0-1 0,-1 1 0,0 0 0,0-1 0,-1 1 0,0-1 0,0 0 0,-1 1 0,0-1 0,-2-11 0,0 7 0,-1 0 0,-1 1 0,0-1 0,0 1 0,-1 0 0,-1 1 0,-10-18 0,-3 3 0,0 1 0,-2 0 0,0 2 0,-2 1 0,-48-38 0,35 34 0,-1 2 0,-1 2 0,0 1 0,-2 2 0,-49-17 0,12 12 0,-151-28 0,153 34 0,52 11 0,1 2 0,-1 1 0,-28-3 0,22 6 0,0 1 0,0 1 0,0 2 0,-45 9 0,62-9 0,0 1 0,1 0 0,-1 0 0,1 1 0,0 1 0,0 0 0,0 0 0,1 1 0,0 0 0,1 1 0,-1 0 0,2 1 0,-12 12 0,11-9-170,0 0-1,1 1 0,0-1 1,1 1-1,0 1 0,1-1 1,-6 20-1,7-9-6655</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2.335"/>
    </inkml:context>
    <inkml:brush xml:id="br0">
      <inkml:brushProperty name="width" value="0.035" units="cm"/>
      <inkml:brushProperty name="height" value="0.035" units="cm"/>
      <inkml:brushProperty name="color" value="#004F8B"/>
    </inkml:brush>
  </inkml:definitions>
  <inkml:trace contextRef="#ctx0" brushRef="#br0">1017 0 24575,'-71'4'0,"-131"23"0,48-3 0,20 3 0,73-13 0,3 2 0,0 2 0,1 3 0,-80 42 0,131-61 0,1 1 0,0 0 0,0 0 0,0 0 0,1 1 0,-1 0 0,1 0 0,0 0 0,0 0 0,0 1 0,0-1 0,-3 6 0,4-2 0,-1-1 0,1 1 0,1 0 0,-1 0 0,1 0 0,1 0 0,-2 16 0,2-15 0,1 0 0,0 0 0,0 0 0,1 1 0,0-1 0,1 0 0,0 0 0,0 0 0,1-1 0,0 1 0,8 16 0,-3-12 0,1-1 0,0 0 0,0 0 0,1-1 0,1 0 0,17 14 0,5 1 0,2-2 0,0-1 0,1-2 0,1-2 0,1-1 0,1-2 0,0-2 0,54 13 0,10-5 0,1-4 0,117 4 0,-217-22 0,147 7 0,-130-8 0,1-1 0,-1 0 0,0-1 0,-1-2 0,23-6 0,-34 7 0,4 1 0,-1-1 0,0 0 0,0-1 0,0-1 0,-1 0 0,0 0 0,0-1 0,0 0 0,-1-1 0,16-15 0,-6 1 0,-1-1 0,0-1 0,-2-1 0,-1 0 0,-1-1 0,-1 0 0,12-33 0,-19 39 0,0 1 0,-1 0 0,-1 0 0,5-30 0,-9 44 0,-1 0 0,1-1 0,-1 1 0,0 0 0,-1 0 0,0-1 0,0 1 0,0 0 0,0 0 0,-1 0 0,1 0 0,-1 0 0,-1 0 0,1 1 0,-1-1 0,1 1 0,-1-1 0,-5-4 0,-6-4 0,0 0 0,0 2 0,-1-1 0,-1 2 0,0 0 0,0 1 0,-1 1 0,0 0 0,-1 1 0,-18-4 0,-27-6 0,-100-12 0,112 22 0,-37-3-62,-171 6-1,153 5-1177,83-1-5586</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5.113"/>
    </inkml:context>
    <inkml:brush xml:id="br0">
      <inkml:brushProperty name="width" value="0.035" units="cm"/>
      <inkml:brushProperty name="height" value="0.035" units="cm"/>
      <inkml:brushProperty name="color" value="#004F8B"/>
    </inkml:brush>
  </inkml:definitions>
  <inkml:trace contextRef="#ctx0" brushRef="#br0">598 166 24575,'-24'2'0,"1"1"0,-1 1 0,0 1 0,1 1 0,-41 16 0,-21 5 0,51-18 0,11-4 0,0 1 0,-27 12 0,43-15 0,1 0 0,0 0 0,0 1 0,0 0 0,0 0 0,1 1 0,0-1 0,-1 1 0,2 0 0,-1 0 0,1 1 0,-5 5 0,-4 14 0,1 1 0,1-1 0,1 2 0,2-1 0,-8 41 0,11-48 0,-7 22 0,8-30 0,1-1 0,0 0 0,1 1 0,-2 13 0,4-18 0,1-1 0,-1 1 0,1-1 0,0 0 0,0 1 0,0-1 0,1 0 0,0 0 0,0 0 0,0 0 0,0 0 0,4 4 0,2 3 0,1-1 0,0 0 0,0-1 0,1 0 0,1 0 0,0-1 0,0-1 0,19 12 0,-6-6 0,1-2 0,0 0 0,38 12 0,-22-13 0,0-1 0,2-2 0,76 4 0,132-12 0,-113-2 0,-94 3 0,-9 0 0,37-5 0,-61 3 0,0-1 0,0 0 0,0-1 0,0 0 0,0 0 0,-1-2 0,15-6 0,-9 1 0,0 0 0,0-1 0,-1-1 0,-1 0 0,0-1 0,0-1 0,-2 0 0,23-32 0,-31 41 0,0 0 0,0 0 0,1 0 0,10-8 0,-11 9 0,1 0 0,-1 0 0,0 0 0,0 0 0,0-1 0,0 0 0,3-7 0,-3 5 0,0-1 0,-1 0 0,0-1 0,-1 1 0,0 0 0,0-1 0,-1 1 0,0-1 0,0 0 0,-1 1 0,0-1 0,-2-11 0,0 7 0,-1 0 0,-1 1 0,0-1 0,0 1 0,-1 0 0,-1 1 0,-10-18 0,-3 3 0,0 1 0,-2 0 0,0 2 0,-2 1 0,-48-38 0,35 34 0,-1 2 0,-1 2 0,0 1 0,-2 2 0,-49-17 0,12 12 0,-151-28 0,153 34 0,52 11 0,1 2 0,-1 1 0,-28-3 0,22 6 0,0 1 0,0 1 0,0 2 0,-45 9 0,62-9 0,0 1 0,1 0 0,-1 0 0,1 1 0,0 1 0,0 0 0,0 0 0,1 1 0,0 0 0,1 1 0,-1 0 0,2 1 0,-12 12 0,11-9-170,0 0-1,1 1 0,0-1 1,1 1-1,0 1 0,1-1 1,-6 20-1,7-9-6655</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8:54:03.351"/>
    </inkml:context>
    <inkml:brush xml:id="br0">
      <inkml:brushProperty name="width" value="0.035" units="cm"/>
      <inkml:brushProperty name="height" value="0.035" units="cm"/>
      <inkml:brushProperty name="color" value="#004F8B"/>
    </inkml:brush>
  </inkml:definitions>
  <inkml:trace contextRef="#ctx0" brushRef="#br0">632 111 24575,'0'-1'0,"0"0"0,-1 0 0,1 1 0,0-1 0,0 0 0,-1 0 0,1 1 0,-1-1 0,1 0 0,-1 1 0,1-1 0,-1 0 0,1 1 0,-1-1 0,1 1 0,-1-1 0,0 1 0,1-1 0,-1 1 0,0-1 0,1 1 0,-2-1 0,-21-8 0,15 7 0,-14-5 0,-1 0 0,1 2 0,-1 1 0,-41-3 0,-98 7 0,82 1 0,73 0 0,-1-1 0,0 1 0,1 0 0,-1 0 0,1 1 0,0 0 0,0 0 0,-1 1 0,1 0 0,1 0 0,-1 1 0,0 0 0,1 0 0,0 0 0,0 1 0,0 0 0,0 0 0,1 1 0,0-1 0,0 1 0,1 0 0,-7 12 0,5-7 0,0 1 0,1 0 0,0 1 0,1-1 0,1 1 0,0 0 0,0 0 0,2 0 0,-1 0 0,2 0 0,0 0 0,2 19 0,-1-27 0,0 1 0,0-1 0,1 0 0,0 1 0,0-1 0,1 0 0,-1 0 0,1 0 0,0-1 0,0 1 0,1-1 0,-1 1 0,5 3 0,9 7 0,35 27 0,-18-16 0,-13-11 0,0 0 0,1-1 0,0-2 0,1 0 0,0-1 0,38 11 0,-20-10 0,-1-2 0,1-2 0,53 4 0,206-9 0,-152-6 0,-126 4 0,0-2 0,0 0 0,0-2 0,-1 0 0,38-11 0,-55 13 0,1-1 0,-1 1 0,0-1 0,0 0 0,0 0 0,0-1 0,0 1 0,0-1 0,-1 0 0,1 0 0,-1 0 0,0 0 0,0 0 0,0-1 0,0 0 0,-1 1 0,1-1 0,-1 0 0,0 0 0,0-1 0,0 1 0,-1 0 0,1 0 0,-1-1 0,0 1 0,-1-1 0,1 1 0,-1-1 0,0 0 0,0 1 0,0-1 0,0 1 0,-1-1 0,-1-5 0,1 2 0,-1 0 0,0 0 0,0 0 0,-1 0 0,0 0 0,0 0 0,0 1 0,-1-1 0,0 1 0,-1 0 0,0 0 0,0 1 0,0 0 0,-1-1 0,-9-6 0,-58-47 0,-4 3 0,-98-56 0,154 101 0,-13-7 0,0 1 0,-71-27 0,81 38 0,0 0 0,-1 2 0,0 0 0,0 2 0,-41 0 0,40 3-1365,2 0-5461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30:34.057"/>
    </inkml:context>
    <inkml:brush xml:id="br0">
      <inkml:brushProperty name="width" value="0.05" units="cm"/>
      <inkml:brushProperty name="height" value="0.05" units="cm"/>
      <inkml:brushProperty name="color" value="#66CC00"/>
    </inkml:brush>
  </inkml:definitions>
  <inkml:trace contextRef="#ctx0" brushRef="#br0">0 1 24575,'185'23'0,"-121"-18"0,1428 95-1976,-707-36 1831,-4 38-61,-501-63 183,477 27 12,-3-53 11,-616-14 721,292 4 758,-300 4-1398,166 30-1,382 110-80,148 70 0,-524-119 0,-19-6 0,-191-63 0,-1 5 0,154 79 0,44 23 0,-286-134 0,20 11 0,-1 0 0,0 2 0,-1 0 0,-1 2 0,31 32 0,-38-37 0,4 4 0,-1 0 0,-1 1 0,-1 1 0,0 0 0,12 21 0,-26-38 0,1 1 0,0-1 0,-1 0 0,1 0 0,0 1 0,-1-1 0,0 0 0,1 1 0,-1-1 0,0 1 0,0-1 0,0 0 0,0 1 0,0-1 0,0 1 0,0-1 0,0 0 0,0 1 0,-1-1 0,1 0 0,-1 1 0,1-1 0,-1 0 0,-1 3 0,1-3 0,-1 1 0,1-1 0,-1 1 0,0-1 0,0 0 0,0 0 0,0 0 0,0 0 0,0 0 0,0 0 0,0-1 0,0 1 0,0-1 0,-3 1 0,-5 0 0,0 0 0,-1-1 0,1 0 0,0-1 0,-16-2 0,-11-6 0,-43-17 0,51 16 0,0 0 0,-1 2 0,-33-4 0,36 7 0,0-1 0,1-1 0,-34-13 0,24 7 0,128 55 0,-67-32 0,362 122 0,-353-121 0,-26-8 0,1 0 0,0 0 0,-1-1 0,1 0 0,0-1 0,12 1 0,-19-2 0,0 0 0,1 0 0,-1-1 0,0 1 0,0-1 0,0 0 0,0 1 0,0-1 0,0 0 0,0 0 0,0-1 0,0 1 0,-1 0 0,1 0 0,0-1 0,-1 1 0,1-1 0,-1 0 0,0 1 0,1-1 0,-1 0 0,0 0 0,0 0 0,0 0 0,0 0 0,0 0 0,-1 0 0,1 0 0,-1 0 0,1 0 0,-1-3 0,26-146 0,-16 83 0,20-71 0,-13 73-1365,-13 42-5461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18:54:06.293"/>
    </inkml:context>
    <inkml:brush xml:id="br0">
      <inkml:brushProperty name="width" value="0.035" units="cm"/>
      <inkml:brushProperty name="height" value="0.035" units="cm"/>
      <inkml:brushProperty name="color" value="#004F8B"/>
    </inkml:brush>
  </inkml:definitions>
  <inkml:trace contextRef="#ctx0" brushRef="#br0">633 31 24575,'-12'-1'0,"1"0"0,1-1 0,-22-6 0,-14-2 0,12 6 0,1 2 0,-1 1 0,-59 6 0,73-2 0,1 0 0,-1 1 0,1 1 0,0 2 0,0-1 0,0 2 0,-29 17 0,37-18 0,0 1 0,1 0 0,0 1 0,1 0 0,0 1 0,0 0 0,1 0 0,1 1 0,-1 0 0,2 0 0,0 1 0,-5 11 0,5-8 0,0 0 0,2 0 0,0 0 0,1 1 0,0-1 0,1 1 0,1-1 0,0 1 0,3 26 0,-1-38 0,0 0 0,0 0 0,0 0 0,0-1 0,1 1 0,0 0 0,0 0 0,0-1 0,0 1 0,0-1 0,1 0 0,0 0 0,-1 0 0,1 0 0,0 0 0,1-1 0,6 5 0,6 3 0,0-1 0,31 13 0,-7-4 0,-1 2 0,0-2 0,79 26 0,-92-38 0,-1-2 0,1-1 0,1 0 0,-1-2 0,29-3 0,131-20 0,-138 15 0,-13 0 0,0 0 0,-1-2 0,60-25 0,-87 31 0,-1-1 0,1 0 0,-1 0 0,0-1 0,0 0 0,0 0 0,-1-1 0,1 1 0,-2-1 0,1 0 0,0-1 0,-1 1 0,0-1 0,-1 1 0,0-1 0,0-1 0,0 1 0,-1 0 0,0 0 0,0-1 0,-1 0 0,0 1 0,0-9 0,0 5 0,-1 0 0,0 0 0,0 0 0,-2 1 0,1-1 0,-1 0 0,-1 1 0,0-1 0,0 1 0,-1 0 0,0 0 0,-1 0 0,0 1 0,-1 0 0,-13-17 0,8 13 0,-1 0 0,0 1 0,-1 1 0,0 0 0,-1 1 0,0 0 0,-1 2 0,1-1 0,-2 2 0,-16-7 0,-2 0 0,-1 2 0,0 1 0,-1 2 0,0 1 0,0 2 0,-59-2 0,31 8-1365,35 1-5461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5.113"/>
    </inkml:context>
    <inkml:brush xml:id="br0">
      <inkml:brushProperty name="width" value="0.035" units="cm"/>
      <inkml:brushProperty name="height" value="0.035" units="cm"/>
      <inkml:brushProperty name="color" value="#004F8B"/>
    </inkml:brush>
  </inkml:definitions>
  <inkml:trace contextRef="#ctx0" brushRef="#br0">598 166 24575,'-24'2'0,"1"1"0,-1 1 0,0 1 0,1 1 0,-41 16 0,-21 5 0,51-18 0,11-4 0,0 1 0,-27 12 0,43-15 0,1 0 0,0 0 0,0 1 0,0 0 0,0 0 0,1 1 0,0-1 0,-1 1 0,2 0 0,-1 0 0,1 1 0,-5 5 0,-4 14 0,1 1 0,1-1 0,1 2 0,2-1 0,-8 41 0,11-48 0,-7 22 0,8-30 0,1-1 0,0 0 0,1 1 0,-2 13 0,4-18 0,1-1 0,-1 1 0,1-1 0,0 0 0,0 1 0,0-1 0,1 0 0,0 0 0,0 0 0,0 0 0,0 0 0,4 4 0,2 3 0,1-1 0,0 0 0,0-1 0,1 0 0,1 0 0,0-1 0,0-1 0,19 12 0,-6-6 0,1-2 0,0 0 0,38 12 0,-22-13 0,0-1 0,2-2 0,76 4 0,132-12 0,-113-2 0,-94 3 0,-9 0 0,37-5 0,-61 3 0,0-1 0,0 0 0,0-1 0,0 0 0,0 0 0,-1-2 0,15-6 0,-9 1 0,0 0 0,0-1 0,-1-1 0,-1 0 0,0-1 0,0-1 0,-2 0 0,23-32 0,-31 41 0,0 0 0,0 0 0,1 0 0,10-8 0,-11 9 0,1 0 0,-1 0 0,0 0 0,0 0 0,0-1 0,0 0 0,3-7 0,-3 5 0,0-1 0,-1 0 0,0-1 0,-1 1 0,0 0 0,0-1 0,-1 1 0,0-1 0,0 0 0,-1 1 0,0-1 0,-2-11 0,0 7 0,-1 0 0,-1 1 0,0-1 0,0 1 0,-1 0 0,-1 1 0,-10-18 0,-3 3 0,0 1 0,-2 0 0,0 2 0,-2 1 0,-48-38 0,35 34 0,-1 2 0,-1 2 0,0 1 0,-2 2 0,-49-17 0,12 12 0,-151-28 0,153 34 0,52 11 0,1 2 0,-1 1 0,-28-3 0,22 6 0,0 1 0,0 1 0,0 2 0,-45 9 0,62-9 0,0 1 0,1 0 0,-1 0 0,1 1 0,0 1 0,0 0 0,0 0 0,1 1 0,0 0 0,1 1 0,-1 0 0,2 1 0,-12 12 0,11-9-170,0 0-1,1 1 0,0-1 1,1 1-1,0 1 0,1-1 1,-6 20-1,7-9-6655</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00:55:35.113"/>
    </inkml:context>
    <inkml:brush xml:id="br0">
      <inkml:brushProperty name="width" value="0.035" units="cm"/>
      <inkml:brushProperty name="height" value="0.035" units="cm"/>
      <inkml:brushProperty name="color" value="#004F8B"/>
    </inkml:brush>
  </inkml:definitions>
  <inkml:trace contextRef="#ctx0" brushRef="#br0">598 166 24575,'-24'2'0,"1"1"0,-1 1 0,0 1 0,1 1 0,-41 16 0,-21 5 0,51-18 0,11-4 0,0 1 0,-27 12 0,43-15 0,1 0 0,0 0 0,0 1 0,0 0 0,0 0 0,1 1 0,0-1 0,-1 1 0,2 0 0,-1 0 0,1 1 0,-5 5 0,-4 14 0,1 1 0,1-1 0,1 2 0,2-1 0,-8 41 0,11-48 0,-7 22 0,8-30 0,1-1 0,0 0 0,1 1 0,-2 13 0,4-18 0,1-1 0,-1 1 0,1-1 0,0 0 0,0 1 0,0-1 0,1 0 0,0 0 0,0 0 0,0 0 0,0 0 0,4 4 0,2 3 0,1-1 0,0 0 0,0-1 0,1 0 0,1 0 0,0-1 0,0-1 0,19 12 0,-6-6 0,1-2 0,0 0 0,38 12 0,-22-13 0,0-1 0,2-2 0,76 4 0,132-12 0,-113-2 0,-94 3 0,-9 0 0,37-5 0,-61 3 0,0-1 0,0 0 0,0-1 0,0 0 0,0 0 0,-1-2 0,15-6 0,-9 1 0,0 0 0,0-1 0,-1-1 0,-1 0 0,0-1 0,0-1 0,-2 0 0,23-32 0,-31 41 0,0 0 0,0 0 0,1 0 0,10-8 0,-11 9 0,1 0 0,-1 0 0,0 0 0,0 0 0,0-1 0,0 0 0,3-7 0,-3 5 0,0-1 0,-1 0 0,0-1 0,-1 1 0,0 0 0,0-1 0,-1 1 0,0-1 0,0 0 0,-1 1 0,0-1 0,-2-11 0,0 7 0,-1 0 0,-1 1 0,0-1 0,0 1 0,-1 0 0,-1 1 0,-10-18 0,-3 3 0,0 1 0,-2 0 0,0 2 0,-2 1 0,-48-38 0,35 34 0,-1 2 0,-1 2 0,0 1 0,-2 2 0,-49-17 0,12 12 0,-151-28 0,153 34 0,52 11 0,1 2 0,-1 1 0,-28-3 0,22 6 0,0 1 0,0 1 0,0 2 0,-45 9 0,62-9 0,0 1 0,1 0 0,-1 0 0,1 1 0,0 1 0,0 0 0,0 0 0,1 1 0,0 0 0,1 1 0,-1 0 0,2 1 0,-12 12 0,11-9-170,0 0-1,1 1 0,0-1 1,1 1-1,0 1 0,1-1 1,-6 20-1,7-9-6655</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3T20:23:27.645"/>
    </inkml:context>
    <inkml:brush xml:id="br0">
      <inkml:brushProperty name="width" value="0.035" units="cm"/>
      <inkml:brushProperty name="height" value="0.035" units="cm"/>
      <inkml:brushProperty name="color" value="#004F8B"/>
    </inkml:brush>
  </inkml:definitions>
  <inkml:trace contextRef="#ctx0" brushRef="#br0">598 166 24575,'-24'2'0,"1"1"0,-1 1 0,0 1 0,1 1 0,-41 16 0,-21 5 0,51-18 0,11-4 0,0 1 0,-27 12 0,43-15 0,1 0 0,0 0 0,0 1 0,0 0 0,0 0 0,1 1 0,0-1 0,-1 1 0,2 0 0,-1 0 0,1 1 0,-5 5 0,-4 14 0,1 1 0,1-1 0,1 2 0,2-1 0,-8 41 0,11-48 0,-7 22 0,8-30 0,1-1 0,0 0 0,1 1 0,-2 13 0,4-18 0,1-1 0,-1 1 0,1-1 0,0 0 0,0 1 0,0-1 0,1 0 0,0 0 0,0 0 0,0 0 0,0 0 0,4 4 0,2 3 0,1-1 0,0 0 0,0-1 0,1 0 0,1 0 0,0-1 0,0-1 0,19 12 0,-6-6 0,1-2 0,0 0 0,38 12 0,-22-13 0,0-1 0,2-2 0,76 4 0,132-12 0,-113-2 0,-94 3 0,-9 0 0,37-5 0,-61 3 0,0-1 0,0 0 0,0-1 0,0 0 0,0 0 0,-1-2 0,15-6 0,-9 1 0,0 0 0,0-1 0,-1-1 0,-1 0 0,0-1 0,0-1 0,-2 0 0,23-32 0,-31 41 0,0 0 0,0 0 0,1 0 0,10-8 0,-11 9 0,1 0 0,-1 0 0,0 0 0,0 0 0,0-1 0,0 0 0,3-7 0,-3 5 0,0-1 0,-1 0 0,0-1 0,-1 1 0,0 0 0,0-1 0,-1 1 0,0-1 0,0 0 0,-1 1 0,0-1 0,-2-11 0,0 7 0,-1 0 0,-1 1 0,0-1 0,0 1 0,-1 0 0,-1 1 0,-10-18 0,-3 3 0,0 1 0,-2 0 0,0 2 0,-2 1 0,-48-38 0,35 34 0,-1 2 0,-1 2 0,0 1 0,-2 2 0,-49-17 0,12 12 0,-151-28 0,153 34 0,52 11 0,1 2 0,-1 1 0,-28-3 0,22 6 0,0 1 0,0 1 0,0 2 0,-45 9 0,62-9 0,0 1 0,1 0 0,-1 0 0,1 1 0,0 1 0,0 0 0,0 0 0,1 1 0,0 0 0,1 1 0,-1 0 0,2 1 0,-12 12 0,11-9-170,0 0-1,1 1 0,0-1 1,1 1-1,0 1 0,1-1 1,-6 20-1,7-9-6655</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3T20:29:25.870"/>
    </inkml:context>
    <inkml:brush xml:id="br0">
      <inkml:brushProperty name="width" value="0.035" units="cm"/>
      <inkml:brushProperty name="height" value="0.035" units="cm"/>
      <inkml:brushProperty name="color" value="#E71224"/>
    </inkml:brush>
  </inkml:definitions>
  <inkml:trace contextRef="#ctx0" brushRef="#br0">2831 4722 24575,'-73'-71'-71,"-127"-166"0,188 222 27,-188-249-375,-185-317-1,316 461 432,-82-185 0,105 199-13,3-4-1,-45-154 0,77 224 25,-22-69 469,-40-194-1,53 195-491,-44-155 0,48 198 0,1-1 0,-17-131 0,0-4 0,24 164 0,0-1 0,-2 2 0,-14-42 0,-54-143 0,70 201 0,-1 1 0,-15-27 0,-1 1 0,7 10 0,-2 2 0,-27-38 0,-47-48 0,71 93 0,-1 3 0,0 1 0,-30-20 0,-80-36 0,7 4 0,102 59 0,0 2 0,-1 2 0,0 1 0,-1 3 0,1 2 0,-53 1 0,67 6 0,0 1 0,0 1 0,0 0 0,-17 11 0,15-7 0,0-1 0,-22 5 0,24-10 0,-1 0 0,1-2 0,-18-2 0,29 2 0,1 0 0,-1 0 0,1 0 0,-1 0 0,1 0 0,0 0 0,-1-1 0,1 1 0,-1 0 0,1 0 0,0-1 0,-1 1 0,1 0 0,-1-1 0,1 1 0,0 0 0,-1-1 0,1 1 0,0-1 0,-1 1 0,1-1 0,0 0 0,0 1 0,-1-1 0,1 1 0,0-1 0,0 0 0,0 1 0,-1-2 0,1 1 0,0-1 0,0 1 0,1 0 0,-1-1 0,0 1 0,0 0 0,1 0 0,-1-1 0,0 1 0,1 0 0,-1 0 0,0 0 0,1 0 0,0-2 0,20-31 0,-11 19 0,0-1 0,0-1 0,7-19 0,-13 29 0,-1 1 0,-1-1 0,1 1 0,-1-1 0,0 1 0,0-1 0,-1 0 0,3-14 0,-4 21 0,0-1 0,0 1 0,0 0 0,-1 0 0,1 0 0,0 0 0,0-1 0,0 1 0,0 0 0,-1 0 0,1 0 0,0 0 0,0 0 0,0 0 0,-1 0 0,1 0 0,0 0 0,0 0 0,0 0 0,-1 0 0,1 0 0,0 1 0,0-1 0,0 0 0,-1 0 0,1 0 0,0 0 0,0 1 0,0-1 0,0 0 0,-1 0 0,1 0 0,0 1 0,0-1 0,0 1 0,-14 12 0,7-7 0,1 1 0,0 1 0,0 0 0,0 0 0,1 1 0,-10 19 0,-5 7 0,-31 66 0,50-100 0,0 0 0,0 1 0,1-1 0,-1 0 0,0 1 0,1-1 0,-1 0 0,0 1 0,1 0 0,0-1 0,-1 1 0,1-1 0,-1 1 0,1 0 0,0 0 0,0-1 0,-1 1 0,1 0 0,0 0 0,0 0 0,0-1 0,0 1 0,0 0 0,1 2 0,-1 0 0,1-1 0,0 1 0,0-1 0,0 1 0,0-1 0,0 0 0,1 0 0,-1 0 0,0 0 0,1 0 0,1 2 0,3 4 0,0-1 0,0 0 0,0-1 0,1 0 0,13 10 0,33 9 0,-43-22 0,0 0 0,0 1 0,0 1 0,0 0 0,0 1 0,-1 1 0,1 1 0,9 12 0,-14-13-273,1-1 0,-1 0 0,1 0 0,9 7 0,-4-6-6553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3T20:30:29.696"/>
    </inkml:context>
    <inkml:brush xml:id="br0">
      <inkml:brushProperty name="width" value="0.035" units="cm"/>
      <inkml:brushProperty name="height" value="0.035" units="cm"/>
      <inkml:brushProperty name="color" value="#E71224"/>
    </inkml:brush>
  </inkml:definitions>
  <inkml:trace contextRef="#ctx0" brushRef="#br0">998 1 24575,'-21'1'0,"0"1"0,-31 7 0,-20 3 0,-273-8 0,192-6 0,136 3 0,-1 0 0,1 1 0,0 0 0,0 2 0,0 0 0,0 1 0,0 0 0,1 2 0,0 0 0,1 1 0,-1 0 0,-19 15 0,-22 28 0,52-46 0,0 0 0,1 1 0,-1 0 0,1 0 0,0 0 0,1 0 0,-1 1 0,-2 8 0,5-10 0,1 0 0,-1-1 0,1 1 0,0 0 0,0 0 0,1 0 0,0 0 0,0 0 0,0 0 0,0-1 0,1 1 0,-1-1 0,1 1 0,1-1 0,-1 1 0,0-1 0,1 0 0,0 0 0,0 0 0,0 0 0,1-1 0,5 6 0,6 4 0,1 0 0,0 0 0,1-2 0,19 11 0,-7-5 0,0-2 0,1-1 0,1-2 0,0 0 0,1-2 0,0-2 0,50 7 0,84 16 0,-105-22 0,-22-2 0,71 3 0,-57-8 0,-28-1 0,0 0 0,0-2 0,0-1 0,29-5 0,-46 4 0,0 0 0,0 0 0,0-1 0,0 0 0,-1-1 0,1 1 0,-1-2 0,0 1 0,-1-1 0,1 0 0,-1 0 0,0-1 0,9-13 0,-3 2 0,-2 0 0,0 0 0,0-1 0,11-34 0,-16 38 0,-1 1 0,-1-1 0,0 0 0,-1 0 0,-1 0 0,0-27 0,-1 35 0,-1 0 0,0 1 0,0-1 0,-1 0 0,1 1 0,-1-1 0,-1 1 0,1 0 0,-1 0 0,0 0 0,-1 0 0,1 0 0,-1 1 0,0-1 0,-1 1 0,1 0 0,-7-5 0,-5-3-170,-2 2-1,0 0 0,0 0 1,-1 2-1,0 0 0,0 1 1,-40-9-1,35 11-6655</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3T20:30:35.158"/>
    </inkml:context>
    <inkml:brush xml:id="br0">
      <inkml:brushProperty name="width" value="0.035" units="cm"/>
      <inkml:brushProperty name="height" value="0.035" units="cm"/>
      <inkml:brushProperty name="color" value="#E71224"/>
    </inkml:brush>
  </inkml:definitions>
  <inkml:trace contextRef="#ctx0" brushRef="#br0">1194 1 24575,'-880'0'0,"871"0"0,0 0 0,1 1 0,-1 0 0,0 1 0,0 0 0,1 0 0,-1 1 0,1 0 0,0 1 0,0-1 0,-12 9 0,7-3 0,0 1 0,1 1 0,0 0 0,1 1 0,-15 19 0,-2 2 0,12-14 0,-21 30 0,33-42 0,0 0 0,0 1 0,1-1 0,0 1 0,0-1 0,0 1 0,1 0 0,-1 13 0,2-12 0,0 1 0,1 0 0,0 0 0,0 0 0,1-1 0,1 1 0,-1 0 0,6 13 0,-4-16 0,0 0 0,0 0 0,1-1 0,0 1 0,0-1 0,1 0 0,0 0 0,0 0 0,0-1 0,1 0 0,9 7 0,5 3 0,9 8 0,53 30 0,-69-46 0,0-1 0,0-1 0,0 0 0,1-1 0,0 0 0,0-1 0,25 2 0,24 3 0,79 20 0,-120-23 0,92 11 0,-26-5 0,-41-5 0,-1-2 0,1-2 0,67-5 0,-23-12 0,-32 4 0,0 0 0,-27 5 0,60-4 0,-85 10 0,1-1 0,-1 1 0,0-2 0,0 1 0,0-1 0,-1 1 0,1-2 0,0 1 0,-1-1 0,1 0 0,-1-1 0,0 1 0,0-1 0,10-9 0,-7 4 0,0-1 0,-1 1 0,0-2 0,-1 1 0,0-1 0,-1-1 0,7-15 0,-7 14 0,-1 1 0,0-1 0,-1-1 0,-1 1 0,0 0 0,0-1 0,-2 0 0,1-21 0,-2 28 0,-1 1 0,1-1 0,-1 1 0,-1 0 0,1-1 0,-1 1 0,0 0 0,0 0 0,-1 0 0,0 0 0,0 1 0,0-1 0,-1 1 0,0 0 0,0 0 0,0 0 0,-1 0 0,1 1 0,-1-1 0,-8-4 0,-36-24 0,-2 2 0,-2 2 0,-101-39 0,132 63-195,0 0 0,-1 1 0,1 2 0,-1 0 0,-42 3 0,61-1 0,-19 0-6631</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1T17:06:23.500"/>
    </inkml:context>
    <inkml:brush xml:id="br0">
      <inkml:brushProperty name="width" value="0.05" units="cm"/>
      <inkml:brushProperty name="height" value="0.05" units="cm"/>
      <inkml:brushProperty name="color" value="#AB008B"/>
    </inkml:brush>
  </inkml:definitions>
  <inkml:trace contextRef="#ctx0" brushRef="#br0">1 270 24575,'14'-5'0,"0"0"0,1 1 0,0 1 0,0 0 0,0 1 0,27 0 0,15-3 0,53-9 0,2 5 0,166 7 0,-151 15 0,45 2 0,-102-14 0,148-4 0,-215 3 0,1 0 0,-1-1 0,1 1 0,-1-1 0,0 0 0,1 0 0,-1 0 0,5-3 0,-8 4 0,1 0 0,-1 0 0,0 0 0,0-1 0,1 1 0,-1 0 0,0 0 0,0-1 0,0 1 0,1 0 0,-1 0 0,0-1 0,0 1 0,0 0 0,0 0 0,1-1 0,-1 1 0,0 0 0,0-1 0,0 1 0,0 0 0,0-1 0,0 1 0,0 0 0,0-1 0,0 1 0,0 0 0,0-1 0,0 1 0,0 0 0,0-1 0,-1 1 0,-14-14 0,-9 3 0,0 1 0,-1 1 0,0 1 0,-39-7 0,35 9 0,1-2 0,0 0 0,-37-17 0,53 18 0,0-1 0,0 0 0,1-1 0,-10-10 0,13 12 0,1 0 0,-1 1 0,0-1 0,-1 2 0,1-1 0,-1 1 0,0 0 0,-16-5 0,56 32 0,-16-12 0,-1 1 0,26 24 0,-29-24 0,0-1 0,1 0 0,0 0 0,1-2 0,16 10 0,-8-9 0,0-2 0,0 0 0,1-1 0,0-1 0,0 0 0,42 1 0,-57-6 0,-1 1 0,0 1 0,1-1 0,11 5 0,-18-5 0,1-1 0,0 0 0,0 1 0,-1-1 0,1 0 0,0 1 0,0-1 0,-1 1 0,1 0 0,-1-1 0,1 1 0,0-1 0,-1 1 0,1 0 0,-1-1 0,0 1 0,1 0 0,-1 0 0,1 0 0,-1 0 0,0 0 0,0 0 0,-1 0 0,1 0 0,0 0 0,0-1 0,-1 1 0,1 0 0,0 0 0,-1 0 0,1-1 0,-1 1 0,1 0 0,-1 0 0,0-1 0,1 1 0,-1-1 0,0 1 0,1 0 0,-1-1 0,0 0 0,0 1 0,0 0 0,-41 25 0,-1-2 0,-53 21 0,64-30 0,0 2 0,1 2 0,-44 33 0,21-18-1365,40-24-5461</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1T17:09:37.174"/>
    </inkml:context>
    <inkml:brush xml:id="br0">
      <inkml:brushProperty name="width" value="0.05" units="cm"/>
      <inkml:brushProperty name="height" value="0.05" units="cm"/>
      <inkml:brushProperty name="color" value="#F6630D"/>
    </inkml:brush>
  </inkml:definitions>
  <inkml:trace contextRef="#ctx0" brushRef="#br0">1 292 24575,'197'-14'0,"-20"0"0,-35 1 0,-2 0 0,-84 13 0,-36 1 0,1 0 0,-1-2 0,1 0 0,-1-2 0,23-5 0,92-34 0,-133 39 0,-8-1 0,-11-3 0,14 6 0,-89-39 0,50 21 0,-1 1 0,0 2 0,-68-15 0,96 28 0,0 0 0,0-2 0,0 0 0,1 0 0,0-2 0,-19-10 0,103 29 0,-54-9 0,-1 1 0,0 0 0,0 1 0,-1 1 0,19 9 0,65 45 0,-55-33 0,-33-21 0,-1-2 0,2 1 0,19 5 0,-24-9 0,0 0 0,0 1 0,-1 0 0,1 0 0,0 1 0,-1-1 0,1 1 0,-1 0 0,0 1 0,0-1 0,0 1 0,-1 0 0,1 0 0,-1 1 0,4 5 0,-7-9 0,0 1 0,0 0 0,-1 0 0,1 0 0,0 0 0,-1 0 0,0 0 0,0 0 0,1 0 0,-1 0 0,0 0 0,0 0 0,-1 0 0,1 0 0,0-1 0,-1 1 0,1 0 0,-1 0 0,0 0 0,1 0 0,-1 0 0,0-1 0,0 1 0,0 0 0,-1-1 0,1 1 0,0-1 0,0 1 0,-1-1 0,1 1 0,-1-1 0,1 0 0,-4 2 0,-4 3 0,-1 0 0,1 0 0,-1-1 0,-17 7 0,-9 2 0,1 1 0,1 2 0,1 1 0,-59 42 0,87-55-31,-1 1-1,1 0 1,0 0-1,0 0 1,-7 13-1,3-5-1144,-3 4-5650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18:23:21.499"/>
    </inkml:context>
    <inkml:brush xml:id="br0">
      <inkml:brushProperty name="width" value="0.05" units="cm"/>
      <inkml:brushProperty name="height" value="0.05" units="cm"/>
      <inkml:brushProperty name="color" value="#F6630D"/>
    </inkml:brush>
  </inkml:definitions>
  <inkml:trace contextRef="#ctx0" brushRef="#br0">0 12675 24575,'1976'0'-664,"-1941"-1"808,0-4 1,0-4-1,48-31 1,-63 25-134,0-3-1,0-1 1,-1-4 0,0-2 0,-1-2 0,0-2-1,21-44 1,-5-4-11,-2-5 0,-1-3 0,33-115 0,76-318 0,-88 318 0,210-841 0,-226 891 0,-2-5 0,-2-3 0,-3-5 0,-2-3 0,-3-3 0,-2-3 0,-3-3 0,13-206 0,-10 99 0,-4 63 0,-3-3 0,-3-1 0,2-265 0,-15 401 0,-1 2 0,-2-1 0,-1 1 0,-2 1 0,-15-127 0,-66-397 0,48 356 0,-167-1291 0,197 1460 0,-1 2 0,-2 1 0,-22-105 0,17 96 0,8 25 0,0 0 0,1-2 0,1-1 0,1-1 0,1-1 0,1 0 0,-2-110 0,5-516 0,4 401 0,-2 223 0,2 1 0,0 0 0,2 0 0,0 1 0,2 0 0,1 1 0,11-82 0,-13 118 0,0 0 0,1 1 0,0 1 0,1 1 0,0 0 0,1 1 0,-1 2 0,2 0 0,-1 2 0,1 0 0,1 2 0,0 1 0,0 1 0,0 1 0,0 2 0,18-21 0,0 12 0,0 4 0,0 3 0,0 3 0,53-8 0,120 24 0,-136 5 0,-59-5 0,246-1 0,-187-9 0,120-65 0,-99 20 0,-26 12 0,1 8 0,95-18 0,-135 53 0,-16 1 0,0 0 0,1-1 0,-1 0 0,0-1 0,0-1 0,1 0 0,-1-1 0,0-1 0,0-1 0,9-11 0,-13 15 0,-1 1 0,1-1 0,0 0 0,-1 0 0,1 0 0,-1 0 0,1-1 0,-1 1 0,1 0 0,-1-1 0,1 1 0,-1 0 0,1-1 0,-1 0 0,0 1 0,1-1 0,-1 0 0,0 1 0,0-1 0,1 0 0,-1 0 0,0 0 0,0 0 0,0 0 0,0 1 0,0-1 0,0 0 0,0 0 0,0 0 0,0 0 0,0-4 0,-1 2 0,0 0 0,0 0 0,0 0 0,0 0 0,0 1 0,0-1 0,-1 1 0,1 0 0,0 0 0,-1 0 0,1 1 0,-3-4 0,-5-7 0,0 2 0,0 1 0,-16-12 0,-7 6 0,0 5 0,-1 3 0,-42 7 0,-2-2 0,73 4 0,0-2 0,-1 0 0,1 0 0,-1-1 0,1-1 0,0 0 0,-1 0 0,1-1 0,0-1 0,0 0 0,0-1 0,0 0 0,0-1 0,1 0 0,-1-1 0,0 0 0,1-1 0,0 1 0,0-2 0,-4-13 0,7 22 0,0-1 0,-1 1 0,1-1 0,0 1 0,0-1 0,-1 0 0,1 1 0,0-1 0,0 0 0,0 0 0,0 1 0,0-1 0,0 0 0,0 0 0,0 1 0,0-1 0,0 0 0,0 0 0,0 1 0,0-1 0,0 0 0,0 0 0,1 1 0,-1-1 0,0 1 0,1-1 0,-1 1 0,0-1 0,1 1 0,-1-1 0,0 1 0,1 0 0,-1 0 0,1-1 0,-1 1 0,1 0 0,-1 0 0,1 0 0,-1 1 0,1-1 0,-1 0 0,1 1 0,0-1 0,-1 0 0,1 1 0,-1 0 0,1 0 0,0-1 0,-1 1 0,1 0 0,-1 0 0,2 1 0,35 1 0,-35-1 0,171 91 0,-112-53 0,-51-31 0,0 2 0,0 0 0,-1 2 0,0 1 0,15 28 0,-15-25 0,0-1 0,0-1 0,0-2 0,1 0 0,19 15 0,-23-24 0,46 36 0,-49-36 0,1 2 0,-1-1 0,1 1 0,-1 1 0,0 0 0,0 0 0,0 0 0,0 1 0,0 1 0,-1-1 0,1 2 0,2 9 0,-5-17 0,1 0 0,-1 0 0,0 0 0,0 1 0,1-1 0,-1 0 0,0 1 0,0-1 0,0 0 0,1 1 0,-1-1 0,0 1 0,0-1 0,0 1 0,0-1 0,0 1 0,0-1 0,0 1 0,0-1 0,0 1 0,0-1 0,0 1 0,-1-1 0,1 1 0,0-1 0,0 0 0,0 1 0,-1-1 0,1 0 0,-1 2 0,-16 25 0,-26-5 0,42-23 0,-23 6 0,0 3 0,1 2 0,0 4 0,0 3 0,-35 40 0,50-41 0,-1 1 0,1 1 0,1 1 0,-1 1 0,1 0 0,0 2 0,1 1 0,0 0 0,-10 50 0,-20 72 0,-25 40-1365,52-152-5461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8:00:13.96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8T15:39:22.344"/>
    </inkml:context>
    <inkml:brush xml:id="br0">
      <inkml:brushProperty name="width" value="0.05" units="cm"/>
      <inkml:brushProperty name="height" value="0.05" units="cm"/>
      <inkml:brushProperty name="color" value="#333333"/>
    </inkml:brush>
  </inkml:definitions>
  <inkml:trace contextRef="#ctx0" brushRef="#br0">0 78 24575,'416'0'0,"-395"1"0,0 1 0,32 7 0,29 4 0,-25-10 0,72-6 0,-118 1 0,0 0 0,-1-1 0,1 0 0,-1-1 0,13-6 0,30-10 0,28-5 77,-49 14-798,41-8 0,-54 15-6105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8T15:39:47.868"/>
    </inkml:context>
    <inkml:brush xml:id="br0">
      <inkml:brushProperty name="width" value="0.05" units="cm"/>
      <inkml:brushProperty name="height" value="0.05" units="cm"/>
      <inkml:brushProperty name="color" value="#333333"/>
    </inkml:brush>
  </inkml:definitions>
  <inkml:trace contextRef="#ctx0" brushRef="#br0">0 78 24575,'416'0'0,"-395"1"0,0 1 0,32 7 0,29 4 0,-25-10 0,72-6 0,-118 1 0,0 0 0,-1-1 0,1 0 0,-1-1 0,13-6 0,30-10 0,28-5 77,-49 14-798,41-8 0,-54 15-6105</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8T15:40:32.421"/>
    </inkml:context>
    <inkml:brush xml:id="br0">
      <inkml:brushProperty name="width" value="0.05" units="cm"/>
      <inkml:brushProperty name="height" value="0.05" units="cm"/>
      <inkml:brushProperty name="color" value="#333333"/>
    </inkml:brush>
  </inkml:definitions>
  <inkml:trace contextRef="#ctx0" brushRef="#br0">0 78 24575,'416'0'0,"-395"1"0,0 1 0,32 7 0,29 4 0,-25-10 0,72-6 0,-118 1 0,0 0 0,-1-1 0,1 0 0,-1-1 0,13-6 0,30-10 0,28-5 77,-49 14-798,41-8 0,-54 15-6105</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10T23:01:07.643"/>
    </inkml:context>
    <inkml:brush xml:id="br0">
      <inkml:brushProperty name="width" value="0.05" units="cm"/>
      <inkml:brushProperty name="height" value="0.05" units="cm"/>
      <inkml:brushProperty name="color" value="#333333"/>
    </inkml:brush>
  </inkml:definitions>
  <inkml:trace contextRef="#ctx0" brushRef="#br0">0 78 24575,'416'0'0,"-395"1"0,0 1 0,32 7 0,29 4 0,-25-10 0,72-6 0,-118 1 0,0 0 0,-1-1 0,1 0 0,-1-1 0,13-6 0,30-10 0,28-5 77,-49 14-798,41-8 0,-54 15-6105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31:25.398"/>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3:04:17.49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16:13:08.79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0T18:02:59.061"/>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21:10:19.37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6T18:14:51.184"/>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21:19:45.730"/>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41:16.48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1T18:10:02.52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1T18:10:22.828"/>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1T13:22:55.844"/>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1T13:23:07.95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19T17:57:05.37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20T16:52:51.20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17:41.45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17:50:33.17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20:40:17.66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21:28:04.111"/>
    </inkml:context>
    <inkml:brush xml:id="br0">
      <inkml:brushProperty name="width" value="0.035" units="cm"/>
      <inkml:brushProperty name="height" value="0.035" units="cm"/>
      <inkml:brushProperty name="color" value="#AB008B"/>
    </inkml:brush>
  </inkml:definitions>
  <inkml:trace contextRef="#ctx0" brushRef="#br0">5159 0 24575,'-5'23'0,"-15"58"0,-3 1 0,-4-3 0,-55 115 0,36-108 0,5-12 0,-59 155 0,48-85 0,-23 73 0,61-166 0,1-1 0,-7 72 0,0 36 0,-65 244 0,-12-80 0,41-147 0,40-123 0,-3 0 0,-2-1 0,-52 90 0,-217 306 0,242-376 0,-13 21 0,-117 135 0,83-127 0,-4-4 0,-112 82 0,147-132 0,-2-3 0,-127 61 0,-80 31 0,218-102 0,2 2 0,-62 53 0,-15 10 0,43-36 0,-4-4 0,-111 53 0,-390 144 0,544-238 0,-80 16 0,-3 1 0,-1 10 0,-119 33 0,116-47 0,-98 27 0,180-35 0,41-16 0,0 0 0,0-2 0,-14 5 0,16-6 0,0 0 0,0 1 0,1 0 0,-15 9 0,16-7 0,-1-2 0,0 1 0,0-1 0,-1 0 0,-12 2 0,-2-2-1365,1-2-5461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23:21:04.00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4T16:34:44.86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5T21:12:12.27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6:46:32.174"/>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6:50:20.77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5T21:17:51.386"/>
    </inkml:context>
    <inkml:brush xml:id="br0">
      <inkml:brushProperty name="width" value="0.05" units="cm"/>
      <inkml:brushProperty name="height" value="0.05" units="cm"/>
      <inkml:brushProperty name="color" value="#CC0066"/>
    </inkml:brush>
  </inkml:definitions>
  <inkml:trace contextRef="#ctx0" brushRef="#br0">1 517 24575,'26'-1'0,"0"-1"0,1-2 0,43-10 0,76-31 0,8-3 0,-102 33 0,0-3 0,60-29 0,45-17 0,-133 56 0,0 2 0,0 0 0,0 2 0,47-3 0,-36 5 0,-1-2 0,1-2 0,-1-1 0,38-13 0,-23 9 0,-1 1 0,2 3 0,-1 1 0,100 4 0,347 3 0,-474 0 0,0 2 0,32 6 0,30 3 0,-42-10 0,-37-2 0,-26 0 0,20 0 0,-25-2 0,1 0 0,0-1 0,0-2 0,-47-15 0,-93-46 0,64 30 0,14 6 0,39 15 0,44 14 0,16 4 0,-1 0 0,19 3 0,1-2 0,38 2 0,-50-6 0,1 1 0,-1 1 0,0 1 0,0 0 0,0 2 0,0 0 0,-1 1 0,33 15 0,-35-12 0,1 0 0,-2 2 0,1 0 0,-1 0 0,-1 1 0,0 1 0,14 18 0,-27-31 0,0 1 0,-1 0 0,1 0 0,0 0 0,0 0 0,-1 0 0,1 0 0,-1 0 0,1 0 0,-1 0 0,1 1 0,-1-1 0,0 0 0,1 0 0,-1 0 0,0 1 0,0-1 0,0 0 0,0 0 0,0 0 0,0 1 0,0-1 0,0 0 0,-1 0 0,1 0 0,0 1 0,-1-1 0,1 0 0,-1 0 0,1 0 0,-1 0 0,0 0 0,1 0 0,-1 0 0,0 0 0,0 0 0,0 0 0,1-1 0,-1 1 0,0 0 0,0 0 0,0-1 0,0 1 0,0-1 0,-1 1 0,1-1 0,0 1 0,0-1 0,0 0 0,0 1 0,-3-1 0,-7 3 0,-1-1 0,0 0 0,0-1 0,-13 0 0,18 0 0,-127-3 0,-37 2 0,163 2 0,0 0 0,0 1 0,1 0 0,-1 0 0,1 1 0,0-1 0,0 2 0,0-1 0,1 1 0,0 0 0,0 0 0,-9 10 0,2-3 0,-6 6-455,0 1 0,-16 22 0,25-28-6371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5T15:12:52.346"/>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3T20:27:39.183"/>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25:59.46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25:59.46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21:28:07.211"/>
    </inkml:context>
    <inkml:brush xml:id="br0">
      <inkml:brushProperty name="width" value="0.035" units="cm"/>
      <inkml:brushProperty name="height" value="0.035" units="cm"/>
      <inkml:brushProperty name="color" value="#AB008B"/>
    </inkml:brush>
  </inkml:definitions>
  <inkml:trace contextRef="#ctx0" brushRef="#br0">1 1 24575,'24'43'0,"34"47"0,-8-15 0,-13-16 0,237 365 0,-238-371 0,-2 3 0,-3 0 0,-2 2 0,-3 1 0,29 94 0,138 366 0,-185-504 0,1 0 0,0-1 0,0 0 0,2 0 0,0-1 0,0-1 0,1 0 0,0 0 0,1-1 0,1-1 0,21 13 0,19 8 0,104 42 0,-107-51 0,14 4 0,135 35 0,73-6 0,-180-38 0,77 11 0,-61-11 0,120 34 0,-195-41 0,0 2 0,-1 1 0,0 1 0,-1 2 0,-1 2 0,0 1 0,45 36 0,-56-38 0,149 137 0,-149-132 0,0 1 0,-2 1 0,-1 1 0,0 0 0,21 46 0,63 179 0,-6-15 0,-84-212 0,-2 0 0,-1 1 0,0 0 0,-2 0 0,-1 0 0,-1 1 0,2 34 0,-6-27-1365,0-3-5461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02:25:59.465"/>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0:34:45.081"/>
    </inkml:context>
    <inkml:brush xml:id="br0">
      <inkml:brushProperty name="width" value="0.035" units="cm"/>
      <inkml:brushProperty name="height" value="0.035" units="cm"/>
      <inkml:brushProperty name="color" value="#E71224"/>
    </inkml:brush>
  </inkml:definitions>
  <inkml:trace contextRef="#ctx0" brushRef="#br0">1262 1 24575,'-3'40'0,"-1"1"0,-3 0 0,-1-1 0,-16 44 0,5-15 0,-14 48 0,-6-3 0,-57 119 0,-127 209 0,97-199 0,121-233 0,-113 208 0,74-141 0,-50 120 0,-15 90 0,94-246 0,-17 58 0,-23 126 0,39-118 0,-2 9 0,18-114 0,0-1 0,-1 0 0,1 1 0,0-1 0,-1 0 0,1 1 0,-1-1 0,1 0 0,-1 1 0,0-1 0,1 0 0,-1 0 0,0 0 0,0 0 0,0 1 0,0-1 0,0 0 0,0-1 0,0 1 0,0 0 0,-2 1 0,1-2 0,1 0 0,-1 0 0,0 0 0,1 0 0,-1-1 0,1 1 0,-1-1 0,1 1 0,0-1 0,-1 1 0,1-1 0,0 0 0,-1 0 0,1 0 0,0 0 0,0 0 0,-1 0 0,1 0 0,0 0 0,0 0 0,-1-2 0,-11-12 0,1-1 0,0 0 0,1-1 0,1 0 0,0-1 0,1 0 0,2 0 0,-1-1 0,-4-21 0,5 13 0,2-1 0,0 0 0,2 0 0,1 0 0,3-54 0,-1 134 0,10 76 0,-8-112 0,2 15 0,1-1 0,1 0 0,1 0 0,14 33 0,-8-26 0,-11-29 0,0-1 0,0 1 0,1-1 0,0 0 0,0 0 0,1 0 0,0 0 0,8 10 0,-11-16 0,1 0 0,-1 0 0,0 0 0,1 0 0,-1 0 0,1-1 0,-1 1 0,0 0 0,1-1 0,0 1 0,-1-1 0,1 0 0,-1 1 0,1-1 0,-1 0 0,1 0 0,0 0 0,-1 0 0,1 0 0,0 0 0,-1-1 0,1 1 0,-1 0 0,1-1 0,-1 0 0,1 1 0,-1-1 0,1 0 0,-1 1 0,3-3 0,6-4 0,-1 1 0,0-2 0,12-11 0,-7 6 0,28-28 0,-1-3 0,62-87 0,-78 98 0,-10 15-1365,-2 6-5461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0:34:48.420"/>
    </inkml:context>
    <inkml:brush xml:id="br0">
      <inkml:brushProperty name="width" value="0.035" units="cm"/>
      <inkml:brushProperty name="height" value="0.035" units="cm"/>
      <inkml:brushProperty name="color" value="#E71224"/>
    </inkml:brush>
  </inkml:definitions>
  <inkml:trace contextRef="#ctx0" brushRef="#br0">0 55 24575,'12'-1'0,"0"0"0,1-1 0,13-3 0,16-3 0,228-18 0,478 15 0,-668 15 0,116 19 0,-152-14 0,-1 2 0,0 1 0,-1 2 0,48 25 0,-36-17 0,0-2 0,110 25 0,38 13 0,-149-39 0,87 36 0,-118-44 0,-1 0 0,0 1 0,-1 1 0,23 20 0,-4 0 0,44 48 0,-71-67 0,0 1 0,-1 0 0,-1 1 0,-1 0 0,0 0 0,13 35 0,-15-33 0,-1-1 0,0 0 0,-1 0 0,5 31 0,-10-47 0,1 0 0,-1 0 0,0 0 0,0 0 0,0 0 0,0 1 0,0-1 0,0 0 0,-1 0 0,1 0 0,0 0 0,0 0 0,-1 0 0,1 1 0,-1-1 0,1 0 0,-1 0 0,1 0 0,-1 0 0,0 0 0,1-1 0,-1 1 0,0 0 0,0 0 0,0 0 0,0-1 0,0 1 0,-1 1 0,-1-1 0,1-1 0,-1 1 0,0-1 0,1 0 0,-1 0 0,1 0 0,-1 0 0,1 0 0,-1 0 0,0-1 0,1 1 0,-4-2 0,-6-2 0,1 0 0,0-1 0,0 0 0,-18-12 0,5-2 0,-24-24 0,33 29 0,0 0 0,-1 0 0,-1 2 0,-27-17 0,61 33 0,21 9 0,24 21 0,-39-19 0,1-2 0,1-1 0,0-1 0,48 14 0,-67-24 0,0 0 0,0-1 0,0 0 0,0 0 0,1 0 0,-1-1 0,0 1 0,0-2 0,0 1 0,-1-1 0,1 0 0,0 0 0,0 0 0,-1-1 0,0 0 0,1 0 0,-1 0 0,0-1 0,-1 0 0,1 0 0,-1 0 0,1 0 0,-1-1 0,0 0 0,-1 1 0,1-1 0,-1-1 0,0 1 0,0 0 0,-1-1 0,0 0 0,0 1 0,0-1 0,0 0 0,-1 0 0,0 0 0,0-9 0,2-66 13,-2 40-702,9-64 0,-6 82-6137</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0:34:51.571"/>
    </inkml:context>
    <inkml:brush xml:id="br0">
      <inkml:brushProperty name="width" value="0.035" units="cm"/>
      <inkml:brushProperty name="height" value="0.035" units="cm"/>
      <inkml:brushProperty name="color" value="#E71224"/>
    </inkml:brush>
  </inkml:definitions>
  <inkml:trace contextRef="#ctx0" brushRef="#br0">1 0 24575,'72'290'0,"79"245"-2180,39 147 1716,152 544 464,-177-745-116,-104-329 436,90 156 1,146 307 1105,-24-45-733,-246-522-693,2-2 0,2-1 0,3-1 0,1-2 0,2-1 0,1-2 0,78 60 0,384 335 0,-396-346 0,178 114 0,-249-180 0,1-2 0,1-1 0,1-1 0,0-2 0,64 18 0,-43-14 0,-45-15 0,0 0 0,0 0 0,1-1 0,-1-1 0,1 0 0,0-1 0,21 1 0,-34-3 0,1 0 0,-1 0 0,0 0 0,0 0 0,1 0 0,-1 0 0,0 0 0,1 0 0,-1 0 0,0 0 0,0 0 0,1 0 0,-1 0 0,0 0 0,1-1 0,-1 1 0,0 0 0,0 0 0,1 0 0,-1 0 0,0 0 0,0-1 0,0 1 0,1 0 0,-1 0 0,0-1 0,0 1 0,0 0 0,1 0 0,-1 0 0,0-1 0,0 1 0,0 0 0,0-1 0,0 1 0,0 0 0,0 0 0,0-1 0,0 1 0,0 0 0,0-1 0,0 1 0,0-1 0,-9-13 0,-23-13 0,-15-8 0,2-1 0,1-3 0,-58-66 0,34 23 0,189 264 0,-92-144 0,-12-17 0,21 35 0,-30-41 0,1 0 0,1 0 0,0-1 0,1 0 0,0-1 0,1 0 0,1-1 0,21 17 0,-33-29 0,0 1 0,0-1 0,0 1 0,-1-1 0,1 1 0,0-1 0,0 1 0,-1-1 0,1 1 0,0 0 0,-1 0 0,1-1 0,-1 1 0,1 0 0,0 0 0,-1 0 0,0-1 0,1 1 0,-1 2 0,0-3 0,0 0 0,-1 1 0,1-1 0,-1 1 0,1-1 0,-1 0 0,1 1 0,-1-1 0,1 0 0,-1 0 0,1 0 0,-1 1 0,1-1 0,-1 0 0,0 0 0,1 0 0,-1 0 0,1 0 0,-1 0 0,0 0 0,1 0 0,-2 0 0,-53-6 0,41 4 0,-90-9-105,-293-36-1155,364 42-5566</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09:54.272"/>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1:16.730"/>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3:21.770"/>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3:15.335"/>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26:28.367"/>
    </inkml:context>
    <inkml:brush xml:id="br0">
      <inkml:brushProperty name="width" value="0.035" units="cm"/>
      <inkml:brushProperty name="height" value="0.035" units="cm"/>
      <inkml:brushProperty name="color" value="#E71224"/>
    </inkml:brush>
  </inkml:definitions>
  <inkml:trace contextRef="#ctx0" brushRef="#br0">1376 0 24575,'-1'1'0,"0"0"0,0-1 0,0 1 0,0 1 0,0-1 0,0 0 0,0 1 0,1-1 0,-1 1 0,0-1 0,0 1 0,0 2 0,-6 8 0,-14 21 0,0-3 0,-2-1 0,1-3 0,-38 29 0,27-30 0,-1-5 0,-59 19 0,-74-15 0,-1-29 0,34-1 0,-180 6 0,304 1 0,-1 1 0,2 1 0,-1 1 0,0 1 0,0 1 0,0 1 0,1 1 0,-10 12 0,-9 13 0,-32 52 0,54-75 10,1 1 0,-1 0 0,0 0 0,1 2 0,0-1 0,1 2 0,-1-1 0,1 1 0,0 1 0,0 0 0,-3 22 0,3-14-196,0 1 1,1 0-1,0 0 0,1 0 1,1 1-1,-1-1 1,1 32-1,1-29-6640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29:25.482"/>
    </inkml:context>
    <inkml:brush xml:id="br0">
      <inkml:brushProperty name="width" value="0.035" units="cm"/>
      <inkml:brushProperty name="height" value="0.035" units="cm"/>
      <inkml:brushProperty name="color" value="#5B2D90"/>
    </inkml:brush>
  </inkml:definitions>
  <inkml:trace contextRef="#ctx0" brushRef="#br0">2 2 24575,'82'-1'0,"90"3"0,-87 10 0,-57-7 0,48 3 0,469-7 83,-262-2-1531,-261 1-5378</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22:56:39.935"/>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30:38.286"/>
    </inkml:context>
    <inkml:brush xml:id="br0">
      <inkml:brushProperty name="width" value="0.035" units="cm"/>
      <inkml:brushProperty name="height" value="0.035" units="cm"/>
      <inkml:brushProperty name="color" value="#5B2D90"/>
    </inkml:brush>
  </inkml:definitions>
  <inkml:trace contextRef="#ctx0" brushRef="#br0">2 2 24575,'82'-1'0,"90"3"0,-87 10 0,-57-7 0,48 3 0,469-7 83,-262-2-1531,-261 1-5378</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3T23:47:17.639"/>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19T19:08:00.898"/>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09:54.272"/>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1:16.730"/>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3:15.335"/>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26:50.015"/>
    </inkml:context>
    <inkml:brush xml:id="br0">
      <inkml:brushProperty name="width" value="0.035" units="cm"/>
      <inkml:brushProperty name="height" value="0.035" units="cm"/>
      <inkml:brushProperty name="color" value="#E71224"/>
    </inkml:brush>
  </inkml:definitions>
  <inkml:trace contextRef="#ctx0" brushRef="#br0">1477 1 24575,'-21'12'0,"-38"31"0,14-10 0,30-23 0,0 0 0,0-1 0,-1-1 0,-1 0 0,1-2 0,-1 0 0,0 0 0,0-2 0,-1 0 0,1-1 0,-23 1 0,-153-15 0,-49 4 0,168 8 0,56 0 0,1 0 0,0 0 0,-1 1 0,1 1 0,0 2 0,1 0 0,-1 0 0,1 1 0,-27 14 0,29-12 0,-1-1 0,1-1 0,-1 0 0,0-1 0,-18 3 0,-78 9 0,106-17 0,1 0 0,-2 2 0,2-1 0,-2 0 0,2 1 0,-1-1 0,0 2 0,1-1 0,-1 0 0,-6 5 0,-1 3 0,-20 19 0,-2 2 0,20-20-109,7-7-48,1 1 0,-1 0 0,1 1 0,0 0 0,0 0 0,0 0 0,-5 10 0,7-8-6669</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3:39.777"/>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1T23:13:34.825"/>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3T23:46:29.347"/>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23:16:03.291"/>
    </inkml:context>
    <inkml:brush xml:id="br0">
      <inkml:brushProperty name="width" value="0.05" units="cm"/>
      <inkml:brushProperty name="height" value="0.05" units="cm"/>
      <inkml:brushProperty name="color" value="#004F8B"/>
    </inkml:brush>
  </inkml:definitions>
  <inkml:trace contextRef="#ctx0" brushRef="#br0">1 162 24575,'95'-10'0,"547"-68"0,-318 33 0,-255 36 0,-4 0 0,72-2 0,-114 11 0,-1 1 0,1 1 0,0 1 0,-1 1 0,1 1 0,41 15 0,-43-12-1365,-3-2-5461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3T23:46:29.348"/>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23T23:46:29.349"/>
    </inkml:context>
    <inkml:brush xml:id="br0">
      <inkml:brushProperty name="width" value="0.035" units="cm"/>
      <inkml:brushProperty name="height" value="0.035" units="cm"/>
      <inkml:brushProperty name="color" value="#5B2D90"/>
    </inkml:brush>
  </inkml:definitions>
  <inkml:trace contextRef="#ctx0" brushRef="#br0">1 2 24575,'82'-1'0,"90"3"0,-88 10 0,-55-7 0,47 3 0,469-7 83,-262-2-1531,-261 1-5378</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0T14:40:52.978"/>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45:38.043"/>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3:34:36.109"/>
    </inkml:context>
    <inkml:brush xml:id="br0">
      <inkml:brushProperty name="width" value="0.05" units="cm"/>
      <inkml:brushProperty name="height" value="0.05" units="cm"/>
      <inkml:brushProperty name="color" value="#CC0066"/>
    </inkml:brush>
  </inkml:definitions>
  <inkml:trace contextRef="#ctx0" brushRef="#br0">0 1 24575,'23'24'0,"-2"1"0,23 35 0,-4-5 0,-1-4 0,327 407 0,-313-397 0,92 102 0,-86-100 0,46 45 0,156 144 0,-193-179 0,-3 2 0,-4 4 0,97 160 0,-140-212-1365,-4-7-5461</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7:39:30.153"/>
    </inkml:context>
    <inkml:brush xml:id="br0">
      <inkml:brushProperty name="width" value="0.05" units="cm"/>
      <inkml:brushProperty name="height" value="0.05" units="cm"/>
      <inkml:brushProperty name="color" value="#66CC00"/>
    </inkml:brush>
  </inkml:definitions>
  <inkml:trace contextRef="#ctx0" brushRef="#br0">0 219 24575,'97'-46'0,"190"-62"0,-226 91 0,1 2 0,1 3 0,0 2 0,92-1 0,-123 13 0,1 1 0,0 2 0,-1 0 0,0 3 0,-1 0 0,49 21 0,9 14 0,-10-4 0,0-7 0,2-3 0,0-4 0,94 17 0,-149-37 0,25 4 0,0-1 0,58 1 0,-35-8 0,162-4 0,-183-7-1365,-30 4-5461</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7:41:03.409"/>
    </inkml:context>
    <inkml:brush xml:id="br0">
      <inkml:brushProperty name="width" value="0.05" units="cm"/>
      <inkml:brushProperty name="height" value="0.05" units="cm"/>
      <inkml:brushProperty name="color" value="#66CC00"/>
    </inkml:brush>
  </inkml:definitions>
  <inkml:trace contextRef="#ctx0" brushRef="#br0">0 219 24575,'97'-46'0,"190"-62"0,-226 91 0,1 2 0,1 3 0,0 2 0,92-1 0,-123 13 0,1 1 0,0 2 0,-1 0 0,0 3 0,-1 0 0,49 21 0,9 14 0,-10-4 0,0-7 0,2-3 0,0-4 0,94 17 0,-149-37 0,25 4 0,0-1 0,58 1 0,-35-8 0,162-4 0,-183-7-1365,-30 4-5461</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43:41.589"/>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52:32.682"/>
    </inkml:context>
    <inkml:brush xml:id="br0">
      <inkml:brushProperty name="width" value="0.05" units="cm"/>
      <inkml:brushProperty name="height" value="0.05" units="cm"/>
      <inkml:brushProperty name="color" value="#66CC00"/>
    </inkml:brush>
  </inkml:definitions>
  <inkml:trace contextRef="#ctx0" brushRef="#br0">0 161 24575,'206'13'0,"-51"-2"0,-33-3 0,239 48 0,-212-21 0,-115-29 0,0-2 0,0-1 0,0-2 0,47-4 0,-4 1 0,382 2 0,-432-2 0,-1 0 0,31-8 0,-28 5 0,44-3 0,46 9 0,-63 1 0,60-5 0,-116 3 0,1 0 0,0 0 0,0 0 0,-1 0 0,1 0 0,0 0 0,-1 0 0,1 0 0,0-1 0,-1 1 0,1 0 0,0 0 0,-1-1 0,1 1 0,-1 0 0,1-1 0,0 1 0,-1-1 0,1 1 0,0-1 0,-9-8 0,-37-9 0,28 11 0,-11-5 0,-35-18 0,-1 3 0,-1 3 0,-69-16 0,120 38 0,1-1 0,0-1 0,0 0 0,0 0 0,0-1 0,1-1 0,0 0 0,0-1 0,-22-16 0,-14-7 0,64 41 0,1-2 0,0 0 0,1-1 0,22 8 0,-20-9 0,47 15 0,-49-18 0,0 2 0,0 0 0,29 16 0,33 18 0,-48-26 0,37 25 0,-55-30 0,66 39 0,-70-44 0,-1 0 0,1 0 0,0-1 0,1 0 0,-1-1 0,20 3 0,-23-5 0,2 0 0,0 1 0,0 0 0,1 0 0,9 4 0,-18-5 0,0 0 0,0 0 0,0 1 0,0-1 0,0 0 0,0 0 0,-1 1 0,1-1 0,0 1 0,0-1 0,0 1 0,0-1 0,-1 1 0,1 0 0,0-1 0,-1 1 0,1 0 0,0 0 0,-1-1 0,1 1 0,-1 0 0,1 0 0,-1 0 0,1 0 0,-1 0 0,0 0 0,0 0 0,1-1 0,-1 1 0,0 0 0,0 0 0,0 0 0,0 0 0,0 0 0,0 0 0,0 0 0,0 0 0,-1 0 0,1 0 0,0 0 0,0 0 0,-1 0 0,1 0 0,-1 0 0,1-1 0,-1 1 0,1 0 0,-1 0 0,1 0 0,-2 0 0,-2 5 0,-1-1 0,0-1 0,0 1 0,0-1 0,0 0 0,-1 0 0,0 0 0,1-1 0,-1 0 0,-1 0 0,-10 4 0,-12 2 0,-39 7 0,52-13 0,-142 20 0,112-19 0,1 3 0,0 1 0,-60 19 0,96-24-151,1 0-1,1 0 0,-1 1 0,0 0 1,1 0-1,0 1 0,0 0 1,-10 10-1,5 1-6674</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5T21:38:57.565"/>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5:57:10.945"/>
    </inkml:context>
    <inkml:brush xml:id="br0">
      <inkml:brushProperty name="width" value="0.05" units="cm"/>
      <inkml:brushProperty name="height" value="0.05" units="cm"/>
      <inkml:brushProperty name="color" value="#66CC00"/>
    </inkml:brush>
  </inkml:definitions>
  <inkml:trace contextRef="#ctx0" brushRef="#br0">1 82 24575,'26'2'0,"0"1"0,0 2 0,0 0 0,0 1 0,34 14 0,-35-11 0,1-1 0,0-1 0,0-1 0,1-1 0,27 1 0,-5-6 0,0-2 0,89-15 0,-78 7 0,-35 7 0,1-2 0,-2 0 0,45-17 0,-53 17 0,0-1 0,1 2 0,21-3 0,-19 4 0,0-1 0,20-7 0,-20 4 0,7-4 0,1 2 0,1 0 0,-1 2 0,1 1 0,0 1 0,30-1 0,-29 6 0,40 4 0,-58-2 0,1 0 0,-1 1 0,0 0 0,0 1 0,0 0 0,15 9 0,26 17-1365,-25-14-5461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23:40:54.282"/>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57:21.830"/>
    </inkml:context>
    <inkml:brush xml:id="br0">
      <inkml:brushProperty name="width" value="0.035" units="cm"/>
      <inkml:brushProperty name="height" value="0.035" units="cm"/>
      <inkml:brushProperty name="color" value="#AB008B"/>
    </inkml:brush>
  </inkml:definitions>
  <inkml:trace contextRef="#ctx0" brushRef="#br0">0 509 24575,'93'1'0,"-39"2"0,0-4 0,69-8 0,-101 5 0,-1 0 0,-1-1 0,1-2 0,-1 0 0,0-1 0,0-1 0,-1-1 0,0 0 0,-1-2 0,-1 0 0,1-1 0,21-21 0,33-39 0,47-42 0,-3 29 0,-85 65 0,-17 13 0,0 0 0,1 0 0,-1 2 0,1 0 0,1 0 0,-1 1 0,1 1 0,0 1 0,25-2 0,15 2 0,82 6 0,-40 0 0,-28-2-96,-23 1-221,0-2 0,0-2-1,56-10 1,-77 6-6509</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55:14.648"/>
    </inkml:context>
    <inkml:brush xml:id="br0">
      <inkml:brushProperty name="width" value="0.05" units="cm"/>
      <inkml:brushProperty name="height" value="0.05" units="cm"/>
      <inkml:brushProperty name="color" value="#66CC00"/>
    </inkml:brush>
  </inkml:definitions>
  <inkml:trace contextRef="#ctx0" brushRef="#br0">1 29 24575,'66'4'0,"0"2"0,99 24 0,29 3 0,-149-28 0,0-1 0,1-3 0,47-4 0,-83 0 0,0 1 0,-1-1 0,1-1 0,-1 1 0,0-2 0,12-6 0,17-8 0,0 3 0,-23 8 0,1 1 0,-1 1 0,1 1 0,0 0 0,1 1 0,32-3 0,164 7 0,-87 2 0,-96-1 67,55 11-1,11 0-1564,-68-10-5328</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57:16.532"/>
    </inkml:context>
    <inkml:brush xml:id="br0">
      <inkml:brushProperty name="width" value="0.035" units="cm"/>
      <inkml:brushProperty name="height" value="0.035" units="cm"/>
      <inkml:brushProperty name="color" value="#AB008B"/>
    </inkml:brush>
  </inkml:definitions>
  <inkml:trace contextRef="#ctx0" brushRef="#br0">2074 1 24575,'-6'5'0,"-1"1"0,0-1 0,-1 0 0,1-1 0,-1 1 0,0-2 0,-9 5 0,-13 5 0,-181 99 0,81-41 0,-232 91 0,114-52 0,202-88 0,25-13 0,0-2 0,-1 0 0,0-1 0,-26 3 0,-37 11 0,43-8 0,-76 14 0,-261 30 0,348-49 0,21-4 0,-1 0 0,0-1 0,0 0 0,-21 0 0,31-2 0,0 0 0,-1 0 0,1-1 0,-1 1 0,1 0 0,0 0 0,-1-1 0,1 1 0,0-1 0,0 1 0,-1-1 0,1 1 0,0-1 0,0 0 0,0 0 0,0 0 0,0 1 0,0-1 0,0 0 0,0 0 0,0-1 0,0 1 0,0 0 0,1 0 0,-1 0 0,0 0 0,1-1 0,-1 1 0,1 0 0,-1-1 0,1 1 0,0 0 0,0-1 0,-1 1 0,1 0 0,0-1 0,0 1 0,0 0 0,0-1 0,1 1 0,-1-1 0,0 1 0,1 0 0,0-3 0,5-17 0,1 0 0,1 1 0,0 0 0,2 0 0,11-18 0,-11 23 0,0 0 0,1 1 0,1 0 0,0 0 0,1 2 0,0-1 0,1 2 0,20-14 0,-27 20 0,0-1 0,-1 0 0,0-1 0,6-7 0,-1 0 0,-17 32 0,4-12 0,0 0 0,0 0 0,0 0 0,-1 0 0,0 0 0,-3 5 0,-47 53 0,-3-3 0,-91 79 0,144-137 0,0-1 0,0 1 0,0 0 0,0 0 0,0 0 0,0 1 0,1-1 0,-1 0 0,1 1 0,0 0 0,0 0 0,1-1 0,-1 1 0,1 0 0,0 0 0,0 0 0,-1 8 0,2-9 0,0 0 0,1 0 0,-1 1 0,1-1 0,0 0 0,0 0 0,0 0 0,0 0 0,1 0 0,-1-1 0,1 1 0,0 0 0,-1-1 0,1 1 0,1-1 0,-1 1 0,0-1 0,0 0 0,1 0 0,-1 0 0,1 0 0,0-1 0,4 3 0,8 4 0,1-1 0,-1 0 0,1-1 0,0-1 0,0-1 0,28 4 0,-4-4 0,67-1 0,-80-2 0,0 2 0,0 1 0,0 2 0,0 0 0,33 13 0,-32-10 0,-9-2-1365,-4 2-5461</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57:16.532"/>
    </inkml:context>
    <inkml:brush xml:id="br0">
      <inkml:brushProperty name="width" value="0.035" units="cm"/>
      <inkml:brushProperty name="height" value="0.035" units="cm"/>
    </inkml:brush>
  </inkml:definitions>
  <inkml:trace contextRef="#ctx0" brushRef="#br0">1177 42 24575,'-24'-8'0,"-1"1"0,0 1 0,0 0 0,-1 2 0,0 0 0,-48-2 0,-166 5 0,120 3 0,-72 5 0,160-4 0,1 1 0,0 1 0,1 1 0,-32 9 0,50-11 0,0 1 0,1 0 0,0 0 0,0 1 0,1 0 0,0 0 0,0 1 0,1 0 0,0 0 0,1 1 0,0 0 0,0 0 0,1 0 0,-9 15 0,5-4 0,0-1 0,2 1 0,1 1 0,1-1 0,2 1 0,-3 21 0,5 153 0,6-95 0,-3-92 0,-1 45 0,4 0 0,11 51 0,15 51 0,-21-109 0,-6-26 0,1 0 0,1-1 0,2 0 0,0 1 0,2-1 0,19 32 0,-8-23 0,-2 1 0,18 45 0,-1-3 0,-14-26 0,17 58 0,13 32 0,18 4 0,-51-98 0,-12-28 0,0 0 0,0 0 0,14 18 0,2-6 0,42 38 0,-19-20 0,-35-35 0,0 0 0,1 0 0,0 0 0,1-1 0,-1 0 0,2 0 0,-1-1 0,1 0 0,19 6 0,14 6 0,20 14 0,-45-21 0,1 0 0,36 12 0,-7-6 0,1-2 0,91 16 0,-123-27 0,21 4 0,0-2 0,1 0 0,0-2 0,0-1 0,44-3 0,-74 0 0,1-1 0,-1 0 0,0 0 0,0-1 0,0 0 0,0 0 0,-1-1 0,0 0 0,0 0 0,0-1 0,-1 0 0,1 0 0,-2-1 0,1 0 0,-1 0 0,0 0 0,-1-1 0,0 0 0,-1 0 0,0 0 0,0 0 0,6-11 0,0-1 0,1 1 0,24-24 0,12-17 0,-23 22 0,23-43 0,-41 63 0,-1 0 0,-1 0 0,-1-1 0,-1 1 0,1-25 0,-4 10 0,0-15 0,12-57 0,16-63 0,-3-11 0,-17 119 0,-4 0 0,-6-73 0,-2 39 0,4 36 0,-18-97 0,9 124 0,-1 0 0,-21-39 0,21 48 0,2 1 0,-4-25 0,6 24 0,-16-40 0,18 54 0,-1 0 0,-1-1 0,0 2 0,0-1 0,-1 0 0,0 1 0,0 0 0,-1 0 0,-9-7 0,-95-52 0,89 54 0,-1-1 0,-1 2 0,0 0 0,-37-10 0,-13-5 0,47 16 0,-1 1 0,-48-9 0,52 12 0,1 0 0,0-1 0,0 0 0,-34-14 0,33 8 0,17 8 0,0 0 0,-1 1 0,0 0 0,0-1 0,0 2 0,0-1 0,0 1 0,-1 0 0,1 0 0,-1 1 0,-10-1 0,-23 0 0,30 2 0,0 0 0,0 0 0,0-1 0,0-1 0,0 1 0,0-1 0,0-1 0,-15-4 0,-15-5-1365,19 7-5461</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17:57:16.533"/>
    </inkml:context>
    <inkml:brush xml:id="br0">
      <inkml:brushProperty name="width" value="0.035" units="cm"/>
      <inkml:brushProperty name="height" value="0.035" units="cm"/>
    </inkml:brush>
  </inkml:definitions>
  <inkml:trace contextRef="#ctx0" brushRef="#br0">1 0 24575,'12'1'0,"1"1"0,-1 0 0,0 1 0,1 0 0,-1 1 0,-1 1 0,20 9 0,4 1 0,0 0 0,-1 2 0,57 38 0,57 53 0,-137-100 0,46 32 0,1-3 0,1-2 0,3-3 0,0-3 0,2-2 0,70 19 0,-103-39 8,0 0-1,0-2 1,51 2-1,98-9-134,-67-1-1141,-84 3-5558</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0:03:02.865"/>
    </inkml:context>
    <inkml:brush xml:id="br0">
      <inkml:brushProperty name="width" value="0.05" units="cm"/>
      <inkml:brushProperty name="height" value="0.05" units="cm"/>
      <inkml:brushProperty name="color" value="#66CC00"/>
    </inkml:brush>
  </inkml:definitions>
  <inkml:trace contextRef="#ctx0" brushRef="#br0">1 29 24575,'66'4'0,"0"2"0,99 24 0,29 3 0,-149-28 0,0-1 0,1-3 0,47-4 0,-83 0 0,0 1 0,-1-1 0,1-1 0,-1 1 0,0-2 0,12-6 0,17-8 0,0 3 0,-23 8 0,1 1 0,-1 1 0,1 1 0,0 0 0,1 1 0,32-3 0,164 7 0,-87 2 0,-96-1 67,55 11-1,11 0-1564,-68-10-5328</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24:16.593"/>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24:44.933"/>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25:37.005"/>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26:28.142"/>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5T23:27:32.226"/>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0:07:07.401"/>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5:16:35.674"/>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25T18:51:04.509"/>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7:32:27.906"/>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06T20:07:02.001"/>
    </inkml:context>
    <inkml:brush xml:id="br0">
      <inkml:brushProperty name="width" value="0.05" units="cm"/>
      <inkml:brushProperty name="height" value="0.05" units="cm"/>
      <inkml:brushProperty name="color" value="#F6630D"/>
    </inkml:brush>
  </inkml:definitions>
  <inkml:trace contextRef="#ctx0" brushRef="#br0">1 48 24575,'10'0'0,"0"-1"0,0-1 0,18-5 0,16-3 0,24 4 0,0 3 0,83 7 0,-64 8 0,11 1 0,-69-10 0,34 7 0,-34-4 0,36 1 0,-22-5 0,50-4 0,-77 1 0,0-2 0,1 0 0,-1 0 0,0-2 0,0 0 0,17-8 0,-17 6 19,0 2-1,1 0 0,32-4 0,1-1-1456,-32 5-5388</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1:10:49.986"/>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1:58:31.358"/>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08:18.455"/>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1:10:49.986"/>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1:58:31.358"/>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7:02:51.379"/>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2T21:58:31.358"/>
    </inkml:context>
    <inkml:brush xml:id="br0">
      <inkml:brushProperty name="width" value="0.035" units="cm"/>
      <inkml:brushProperty name="height" value="0.035" units="cm"/>
      <inkml:brushProperty name="color" value="#004F8B"/>
    </inkml:brush>
  </inkml:definitions>
  <inkml:trace contextRef="#ctx0" brushRef="#br0">43 0 24575,'3'1'0,"0"0"0,0 0 0,0 0 0,0 0 0,-1 0 0,1 1 0,-1-1 0,1 1 0,-1 0 0,1 0 0,-1 0 0,0 0 0,0 0 0,0 0 0,0 1 0,2 3 0,6 5 0,9 11 0,-2 0 0,0 1 0,-2 0 0,0 2 0,-2 0 0,-1 0 0,10 29 0,-17-40 0,0 0 0,-2 0 0,1 0 0,-2 1 0,0-1 0,0 19 0,-7 89 0,1-92 0,2 1 0,2-1 0,6 60 0,-1-66 0,6 45 0,-10-66 0,-1 0 0,0 0 0,0 0 0,0 1 0,0-1 0,0 0 0,-1 0 0,0 0 0,1 0 0,-1 0 0,0 0 0,0 0 0,-1 0 0,1-1 0,-1 1 0,1 0 0,-3 2 0,2-4 0,1 0 0,-1 0 0,1 0 0,-1-1 0,1 1 0,-1-1 0,1 1 0,-1-1 0,0 1 0,1-1 0,-1 0 0,0 0 0,1 0 0,-1 0 0,0 0 0,1 0 0,-1 0 0,0-1 0,1 1 0,-1 0 0,0-1 0,1 1 0,-1-1 0,1 0 0,-3-1 0,-38-23 0,39 22 0,-21-12 0,16 10 0,0 0 0,0 0 0,1-1 0,-13-12 0,-18-19 0,28 29 0,1 0 0,-17-20 0,28 27 0,8 6 0,13 9 0,2 8 0,-1 0 0,-1 2 0,40 52 0,-60-72 0,0 0 0,1 0 0,-1 0 0,1 0 0,-1 0 0,1-1 0,0 1 0,1-1 0,-1 0 0,1-1 0,-1 1 0,1-1 0,0 0 0,7 3 0,-8-4 0,-1 0 0,0-1 0,1 1 0,-1-1 0,1 0 0,-1 0 0,1 0 0,-1 0 0,0-1 0,1 1 0,-1-1 0,0 0 0,1 0 0,-1 0 0,0 0 0,0 0 0,0-1 0,0 0 0,0 1 0,0-1 0,0 0 0,3-4 0,4-6 22,0 0 0,0-1 0,-1-1 1,-1 1-1,13-30 0,-13 26-397,0 0 1,2 1-1,19-27 1,-13 26-6452</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7:27:58.066"/>
    </inkml:context>
    <inkml:brush xml:id="br0">
      <inkml:brushProperty name="width" value="0.05" units="cm"/>
      <inkml:brushProperty name="height" value="0.05" units="cm"/>
      <inkml:brushProperty name="color" value="#F6630D"/>
    </inkml:brush>
  </inkml:definitions>
  <inkml:trace contextRef="#ctx0" brushRef="#br0">318 0 24575,'-31'423'0,"11"-217"0,11-106 0,-9 220 0,19 215 0,0-521 0,0-1 0,2 1 0,3 16 0,-3-22 0,0 1 0,-1 0 0,-1-1 0,0 1 0,0 0 0,0 0 0,-1 0 0,-1 0 0,-2 15 0,3-23 0,0 0 0,0 0 0,-1 0 0,1 0 0,0 0 0,-1 0 0,1 0 0,-1 0 0,1 0 0,-1 0 0,0 0 0,1 0 0,-1-1 0,0 1 0,0 0 0,1 0 0,-1-1 0,0 1 0,0-1 0,0 1 0,0-1 0,0 1 0,0-1 0,0 1 0,-1-1 0,0 0 0,0 0 0,0 0 0,0 0 0,0 0 0,0-1 0,0 1 0,0-1 0,0 1 0,1-1 0,-1 0 0,0 0 0,-3-2 0,-5-4 0,-1-1 0,2 0 0,-14-14 0,17 16 0,-17-19 0,2 0 0,-36-55 0,40 55 0,0 5 0,6 12 0,10 8 0,1 0 0,0 0 0,0 0 0,-1 0 0,1 0 0,0 0 0,0 0 0,0-1 0,-1 1 0,1 0 0,0 0 0,0 0 0,-1 0 0,1 0 0,0 1 0,0-1 0,0 0 0,-1 0 0,1 0 0,0 0 0,0 0 0,-1 0 0,1 0 0,0 0 0,0 0 0,0 1 0,-1-1 0,1 0 0,0 0 0,0 0 0,0 0 0,0 1 0,0-1 0,-1 0 0,1 0 0,0 0 0,0 1 0,0-1 0,0 0 0,0 3 0,1 0 0,0 0 0,0-1 0,0 1 0,0 0 0,1-1 0,-1 1 0,1-1 0,-1 1 0,1-1 0,0 0 0,0 0 0,3 3 0,-2-1 0,141 151 0,-85-96 0,15 26 0,-73-83 0,0-1 0,1 1 0,-1-1 0,1 1 0,-1-1 0,1 0 0,0 0 0,0 0 0,-1 0 0,1 0 0,0 0 0,0 0 0,0-1 0,0 1 0,4 0 0,-5-1 0,0 0 0,0 0 0,1-1 0,-1 1 0,0 0 0,0-1 0,0 1 0,0-1 0,0 1 0,0-1 0,0 1 0,0-1 0,0 0 0,0 0 0,0 1 0,0-1 0,0 0 0,0 0 0,-1 0 0,2-1 0,3-6 0,-1-1 0,0 0 0,-1 0 0,1 0 0,2-15 0,2-3 0,2 0 0,1 0 0,1 1 0,2 1 0,31-47 0,28-35-1365,-62 93-5461</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1T17:51:30.850"/>
    </inkml:context>
    <inkml:brush xml:id="br0">
      <inkml:brushProperty name="width" value="0.05" units="cm"/>
      <inkml:brushProperty name="height" value="0.05" units="cm"/>
      <inkml:brushProperty name="color" value="#5B2D90"/>
    </inkml:brush>
  </inkml:definitions>
  <inkml:trace contextRef="#ctx0" brushRef="#br0">0 192 24575,'48'-2'0,"48"-8"0,19-2 0,493 7 0,-336 7 0,13-2 0,-313 1 0,0-2 0,0 0 0,0-2 0,0-2 0,0 0 0,0-2 0,-35-13 0,-37-25 0,-39-15 0,121 54 0,1 2 0,-1 1 0,-24-3 0,63 11 0,0 0 0,0 1 0,25 11 0,21 5 0,-51-18 0,1 1 0,-2 1 0,23 10 0,-18-4 0,-10-6 0,0 0 0,0-1 0,0-1 0,1 1 0,18 4 0,3-2 0,0 2 0,-1 1 0,38 18 0,-47-19 0,0-2 0,37 8 0,-58-15 0,-102 3 0,65-2 0,1 1 0,-1 2 0,1 1 0,0 2 0,0 2 0,1 1 0,-35 15 0,56-18 0,0 0 0,0 1 0,-22 18 0,-10 6 0,25-18-1365,4-1-5461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19:19:30.953"/>
    </inkml:context>
    <inkml:brush xml:id="br0">
      <inkml:brushProperty name="width" value="0.035" units="cm"/>
      <inkml:brushProperty name="height" value="0.035" units="cm"/>
    </inkml:brush>
  </inkml:definitions>
  <inkml:trace contextRef="#ctx0" brushRef="#br0">1 220 24575,'838'0'0,"-815"1"0,0 1 0,34 8 0,-30-4 0,34 1 0,37-2 0,114-10 0,-210 5 0,-1 0 0,0 0 0,1 0 0,-1 0 0,0 0 0,1-1 0,-1 1 0,0 0 0,0-1 0,1 1 0,-1-1 0,0 1 0,0-1 0,0 0 0,0 0 0,0 1 0,0-1 0,0 0 0,1-1 0,-1 1 0,-1 0 0,0 0 0,0 1 0,1-1 0,-1 0 0,0 0 0,0 0 0,0 0 0,0 1 0,0-1 0,0 0 0,-1 0 0,1 0 0,0 0 0,0 1 0,0-1 0,-1 0 0,1 0 0,0 1 0,-1-1 0,1 0 0,-2 0 0,-1-4 0,-1 0 0,0 1 0,0-1 0,-1 1 0,1 0 0,-1 1 0,-6-5 0,-22-10 0,0 2 0,-48-17 0,47 21 0,0-3 0,-48-27 0,63 31 0,0 2 0,-33-13 0,104 57 0,-25-22 0,0-1 0,1-2 0,55 13 0,-50-15 0,-1 1 0,54 23 0,-73-26 0,0-2 0,0 0 0,0 0 0,21 2 0,-21-4 0,0 1 0,1 0 0,-1 1 0,22 9 0,-26-9 0,-4-2 0,0 1 0,0-1 0,-1 1 0,1 0 0,7 6 0,-12-8 0,1-1 0,-1 0 0,0 1 0,1-1 0,-1 0 0,0 1 0,0-1 0,0 1 0,1-1 0,-1 0 0,0 1 0,0-1 0,0 1 0,0-1 0,0 0 0,0 1 0,1-1 0,-1 1 0,0-1 0,0 1 0,0-1 0,-1 0 0,1 1 0,0-1 0,0 1 0,0-1 0,0 0 0,0 1 0,0-1 0,-1 1 0,0 0 0,0 1 0,-1-1 0,1 0 0,0 0 0,-1 0 0,1 0 0,-1 0 0,1-1 0,-1 1 0,0 0 0,1-1 0,-3 1 0,-64 18 0,-1-3 0,-86 9 0,134-21 0,1 0 0,0 1 0,-25 11 0,-25 7 0,66-23-65,0 1 0,0 0 0,1 0 0,-1 1 0,0-1 0,1 1 0,-1-1 0,1 1 0,0 0 0,0 1 0,-1-1 0,1 0 0,1 1 0,-1 0 0,0 0 0,1 0 0,-1 0 0,1 0 0,0 0 0,-3 6 0,-3 12-6761</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19:21:29.299"/>
    </inkml:context>
    <inkml:brush xml:id="br0">
      <inkml:brushProperty name="width" value="0.035" units="cm"/>
      <inkml:brushProperty name="height" value="0.035" units="cm"/>
    </inkml:brush>
  </inkml:definitions>
  <inkml:trace contextRef="#ctx0" brushRef="#br0">1 220 24575,'838'0'0,"-815"1"0,0 1 0,34 8 0,-30-4 0,34 1 0,37-2 0,114-10 0,-210 5 0,-1 0 0,0 0 0,1 0 0,-1 0 0,0 0 0,1-1 0,-1 1 0,0 0 0,0-1 0,1 1 0,-1-1 0,0 1 0,0-1 0,0 0 0,0 0 0,0 1 0,0-1 0,0 0 0,1-1 0,-1 1 0,-1 0 0,0 0 0,0 1 0,1-1 0,-1 0 0,0 0 0,0 0 0,0 0 0,0 1 0,0-1 0,0 0 0,-1 0 0,1 0 0,0 0 0,0 1 0,0-1 0,-1 0 0,1 0 0,0 1 0,-1-1 0,1 0 0,-2 0 0,-1-4 0,-1 0 0,0 1 0,0-1 0,-1 1 0,1 0 0,-1 1 0,-6-5 0,-22-10 0,0 2 0,-48-17 0,47 21 0,0-3 0,-48-27 0,63 31 0,0 2 0,-33-13 0,104 57 0,-25-22 0,0-1 0,1-2 0,55 13 0,-50-15 0,-1 1 0,54 23 0,-73-26 0,0-2 0,0 0 0,0 0 0,21 2 0,-21-4 0,0 1 0,1 0 0,-1 1 0,22 9 0,-26-9 0,-4-2 0,0 1 0,0-1 0,-1 1 0,1 0 0,7 6 0,-12-8 0,1-1 0,-1 0 0,0 1 0,1-1 0,-1 0 0,0 1 0,0-1 0,0 1 0,1-1 0,-1 0 0,0 1 0,0-1 0,0 1 0,0-1 0,0 0 0,0 1 0,1-1 0,-1 1 0,0-1 0,0 1 0,0-1 0,-1 0 0,1 1 0,0-1 0,0 1 0,0-1 0,0 0 0,0 1 0,0-1 0,-1 1 0,0 0 0,0 1 0,-1-1 0,1 0 0,0 0 0,-1 0 0,1 0 0,-1 0 0,1-1 0,-1 1 0,0 0 0,1-1 0,-3 1 0,-64 18 0,-1-3 0,-86 9 0,134-21 0,1 0 0,0 1 0,-25 11 0,-25 7 0,66-23-65,0 1 0,0 0 0,1 0 0,-1 1 0,0-1 0,1 1 0,-1-1 0,1 1 0,0 0 0,0 1 0,-1-1 0,1 0 0,1 1 0,-1 0 0,0 0 0,1 0 0,-1 0 0,1 0 0,0 0 0,-3 6 0,-3 12-6761</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49:37.392"/>
    </inkml:context>
    <inkml:brush xml:id="br0">
      <inkml:brushProperty name="width" value="0.035" units="cm"/>
      <inkml:brushProperty name="height" value="0.035" units="cm"/>
    </inkml:brush>
  </inkml:definitions>
  <inkml:trace contextRef="#ctx0" brushRef="#br0">1 1 24575,'53'0'0,"105"17"0,-97-11 0,-37-5 0,34 7 0,-52-7 0,0 0 0,0 1 0,0 0 0,-1 0 0,1 1 0,-1-1 0,1 1 0,-1 0 0,0 1 0,8 6 0,7 9 0,-12-12 0,0 0 0,0 1 0,-1 0 0,0 0 0,-1 1 0,1 0 0,8 17 0,-11-17-136,1-1-1,0 0 1,0 0-1,1 0 1,0-1-1,1 0 1,-1 0-1,1-1 0,14 10 1,-2-2-6690</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49:41.298"/>
    </inkml:context>
    <inkml:brush xml:id="br0">
      <inkml:brushProperty name="width" value="0.035" units="cm"/>
      <inkml:brushProperty name="height" value="0.035" units="cm"/>
    </inkml:brush>
  </inkml:definitions>
  <inkml:trace contextRef="#ctx0" brushRef="#br0">252 3910 24575,'26'-65'0,"3"1"0,2 1 0,53-79 0,-47 85 0,-3-2 0,-3-2 0,39-105 0,-50 97 0,-4-1 0,-2-1 0,4-72 0,-12 37 0,-10-148 0,3 232 0,-2 0 0,0-1 0,-11-39 0,10 52 0,1 0 0,-1 1 0,-1 0 0,0 0 0,0 1 0,0-1 0,-1 1 0,-1 0 0,1 0 0,-1 1 0,-9-7 0,-111-83 0,77 62 0,1-3 0,-78-79 0,94 81 0,2-1 0,-48-78 0,68 95 0,1 0 0,1 0 0,1-2 0,0 1 0,2-1 0,1 1 0,0-2 0,-2-30 0,2-47 0,15-196 0,-7 274 0,0 0 0,2 0 0,0 1 0,2-1 0,0 1 0,1 1 0,1 0 0,1 0 0,1 0 0,1 1 0,0 1 0,1 0 0,1 1 0,1 0 0,17-14 0,15-16 0,-1 0 0,2 3 0,68-51 0,-23 28 0,-50 34 0,1 2 0,75-40 0,2 8 0,68-30 0,-163 83 0,0 1 0,1 1 0,0 1 0,0 2 0,45-4 0,203-10 0,153 12 0,-278 9 0,-166-4 0,1 0 0,-1 0 0,0-2 0,1 0 0,-23-9 0,20 7 0,-1 0 0,0 1 0,-27-4 0,38 8 0,0 0 0,0 0 0,0-1 0,0 0 0,1-1 0,-1 1 0,1-1 0,-1-1 0,1 0 0,0 0 0,0 0 0,1-1 0,-1 0 0,1 0 0,0 0 0,0-1 0,1 0 0,0 0 0,0-1 0,-6-10 0,8 13 0,1 1 0,-1-1 0,0 1 0,0 0 0,0 0 0,0 0 0,0 0 0,-1 0 0,1 1 0,-1 0 0,0-1 0,0 1 0,0 0 0,0 1 0,0-1 0,0 1 0,0 0 0,0 0 0,-1 0 0,1 1 0,-7-1 0,11 1 0,-1 0 0,1 0 0,0 0 0,0-1 0,0 1 0,0 0 0,0 0 0,0 0 0,0 0 0,-1 0 0,1 0 0,0 0 0,0 0 0,0 0 0,0 0 0,0 0 0,-1 0 0,1 0 0,0 0 0,0 0 0,0 0 0,0 0 0,0 0 0,-1 0 0,1 0 0,0 0 0,0 0 0,0 0 0,0 0 0,-1 0 0,1 0 0,0 0 0,0 0 0,0 0 0,0 0 0,0 0 0,0 0 0,-1 0 0,1 1 0,0-1 0,0 0 0,0 0 0,0 0 0,0 0 0,0 0 0,0 0 0,0 1 0,0-1 0,0 0 0,0 0 0,-1 0 0,1 0 0,0 0 0,0 1 0,0-1 0,0 0 0,0 0 0,0 0 0,0 0 0,0 0 0,0 1 0,0-1 0,0 0 0,1 0 0,-1 0 0,0 0 0,0 0 0,0 1 0,0-1 0,14 12 0,25 12 0,-39-24 0,256 155 0,-234-145 0,1-1 0,0-1 0,0-1 0,29 5 0,-52-12 0,53 4 0,-44-4 0,0 1 0,0-1 0,0 1 0,12 3 0,-21-4 0,0 0 0,0 1 0,0-1 0,1 0 0,-1 0 0,0 0 0,0 0 0,0 1 0,0-1 0,0 0 0,1 0 0,-1 1 0,0-1 0,0 0 0,0 0 0,0 0 0,0 1 0,0-1 0,0 0 0,0 0 0,0 1 0,0-1 0,0 0 0,0 0 0,0 1 0,0-1 0,0 0 0,0 0 0,0 0 0,0 1 0,0-1 0,0 0 0,0 0 0,-1 1 0,1-1 0,0 0 0,0 0 0,0 0 0,0 1 0,0-1 0,-1 0 0,1 0 0,0 0 0,0 0 0,0 0 0,-1 1 0,1-1 0,0 0 0,0 0 0,0 0 0,-1 0 0,1 0 0,0 0 0,0 0 0,-1 0 0,-13 10 0,-49 27 0,7-5 0,-63 48 0,45-3 0,-21 3-1365,81-69-5461</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23:43:41.589"/>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6:38:04.948"/>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6:39:20.227"/>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33:56.657"/>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7:05:56.883"/>
    </inkml:context>
    <inkml:brush xml:id="br0">
      <inkml:brushProperty name="width" value="0.05" units="cm"/>
      <inkml:brushProperty name="height" value="0.05" units="cm"/>
      <inkml:brushProperty name="color" value="#66CC00"/>
    </inkml:brush>
  </inkml:definitions>
  <inkml:trace contextRef="#ctx0" brushRef="#br0">0 5 24575,'16'0'0,"0"1"0,-1 1 0,1 1 0,-1 0 0,1 1 0,-1 0 0,-1 1 0,1 1 0,-1 1 0,0 0 0,0 0 0,19 15 0,17 5 0,-40-24 0,-1 2 0,0-1 0,0 2 0,-1-1 0,10 8 0,-12-7 0,1-1 0,-1 0 0,1-1 0,1 1 0,-1-1 0,0-1 0,1 1 0,0-1 0,0-1 0,0 1 0,0-1 0,0-1 0,0 0 0,1 0 0,16 0 0,-3-3 0,0-1 0,0-1 0,-1-1 0,39-13 0,-41 12 0,0 2 0,0 1 0,27-2 0,-28 3 0,1 0 0,0-1 0,28-9 0,6-8 0,-33 12 0,1 0 0,-1 1 0,1 1 0,1 1 0,37-4 0,-33 8 0,-7 1 0,0-1 0,1 0 0,-1-2 0,0 0 0,0-1 0,-1-1 0,29-11 0,-35 12 0,1-1 0,-1 2 0,1 0 0,0 0 0,0 1 0,18 0 0,0 1 0,48 6 0,31 18 0,-96-20 0,0 0 0,0 0 0,0 1 0,0 1 0,-1 0 0,0 1 0,0 1 0,0 0 0,16 12 0,-13-10-1365,0-2-5461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19:44:46.907"/>
    </inkml:context>
    <inkml:brush xml:id="br0">
      <inkml:brushProperty name="width" value="0.035" units="cm"/>
      <inkml:brushProperty name="height" value="0.035" units="cm"/>
    </inkml:brush>
  </inkml:definitions>
  <inkml:trace contextRef="#ctx0" brushRef="#br0">0 51 24575,'5'-4'0,"1"0"0,-1 1 0,1 0 0,-1 0 0,1 1 0,0-1 0,0 1 0,0 0 0,1 1 0,-1 0 0,7-1 0,2-1 0,20-4 0,0 2 0,1 2 0,0 1 0,-1 1 0,64 8 0,-48 1 0,-1 2 0,0 3 0,69 26 0,-67-19 0,11 3 0,108 55 0,-147-64 0,2 0 0,0-2 0,0 0 0,1-2 0,0-1 0,1-1 0,0-2 0,0-1 0,42 3 0,-53-7 0,0-2 0,1 0 0,-1-1 0,0 0 0,0-2 0,0 0 0,0-1 0,21-9 0,-15 3 0,0-1 0,-1 0 0,-1-2 0,0-1 0,22-19 0,-22 16-1365,-1 1-5461</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19:44:46.907"/>
    </inkml:context>
    <inkml:brush xml:id="br0">
      <inkml:brushProperty name="width" value="0.035" units="cm"/>
      <inkml:brushProperty name="height" value="0.035" units="cm"/>
    </inkml:brush>
  </inkml:definitions>
  <inkml:trace contextRef="#ctx0" brushRef="#br0">0 51 24575,'5'-4'0,"1"0"0,-1 1 0,1 0 0,-1 0 0,1 1 0,0-1 0,0 1 0,0 0 0,1 1 0,-1 0 0,7-1 0,2-1 0,20-4 0,0 2 0,1 2 0,0 1 0,-1 1 0,64 8 0,-48 1 0,-1 2 0,0 3 0,69 26 0,-67-19 0,11 3 0,108 55 0,-147-64 0,2 0 0,0-2 0,0 0 0,1-2 0,0-1 0,1-1 0,0-2 0,0-1 0,42 3 0,-53-7 0,0-2 0,1 0 0,-1-1 0,0 0 0,0-2 0,0 0 0,0-1 0,21-9 0,-15 3 0,0-1 0,-1 0 0,-1-2 0,0-1 0,22-19 0,-22 16-1365,-1 1-5461</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21:50:23.407"/>
    </inkml:context>
    <inkml:brush xml:id="br0">
      <inkml:brushProperty name="width" value="0.035" units="cm"/>
      <inkml:brushProperty name="height" value="0.035" units="cm"/>
    </inkml:brush>
  </inkml:definitions>
  <inkml:trace contextRef="#ctx0" brushRef="#br0">0 51 24575,'5'-4'0,"1"0"0,-1 1 0,1 0 0,-1 0 0,1 1 0,0-1 0,0 1 0,0 0 0,1 1 0,-1 0 0,7-1 0,2-1 0,20-4 0,0 2 0,1 2 0,0 1 0,-1 1 0,64 8 0,-48 1 0,-1 2 0,0 3 0,69 26 0,-67-19 0,11 3 0,108 55 0,-147-64 0,2 0 0,0-2 0,0 0 0,1-2 0,0-1 0,1-1 0,0-2 0,0-1 0,42 3 0,-53-7 0,0-2 0,1 0 0,-1-1 0,0 0 0,0-2 0,0 0 0,0-1 0,21-9 0,-15 3 0,0-1 0,-1 0 0,-1-2 0,0-1 0,22-19 0,-22 16-1365,-1 1-5461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31:41.147"/>
    </inkml:context>
    <inkml:brush xml:id="br0">
      <inkml:brushProperty name="width" value="0.035" units="cm"/>
      <inkml:brushProperty name="height" value="0.035" units="cm"/>
      <inkml:brushProperty name="color" value="#004F8B"/>
    </inkml:brush>
  </inkml:definitions>
  <inkml:trace contextRef="#ctx0" brushRef="#br0">0 271 24575,'537'-21'0,"-332"16"0,-20 3 0,-110-9 0,-58 8 0,0 0 0,0 1 0,0 0 0,0 2 0,0 0 0,26 4 0,-25 0 0,0-1 0,0 0 0,1-1 0,0-1 0,-1-1 0,1-1 0,-1 0 0,1-1 0,-1-1 0,23-7 0,-40 10 0,0-1 0,0 1 0,0 0 0,0 0 0,0-1 0,0 1 0,-1 0 0,1-1 0,0 1 0,0-1 0,0 1 0,-1-1 0,1 1 0,0-1 0,-1 0 0,1 1 0,-1-1 0,1 0 0,0 1 0,-1-1 0,1 0 0,-1 0 0,1-1 0,-1 2 0,-1-1 0,1 0 0,0 1 0,0-1 0,-1 0 0,1 0 0,0 1 0,-1-1 0,1 0 0,-1 1 0,1-1 0,-1 1 0,1-1 0,-1 1 0,0-1 0,1 1 0,-1-1 0,1 1 0,-1-1 0,-1 1 0,-41-18 0,43 18 0,-207-61 0,172 50 0,1-2 0,0-1 0,1-1 0,-52-34 0,76 41 0,10 2 0,0 6 0,0 0 0,1 0 0,-1-1 0,1 1 0,-1 0 0,1 0 0,-1 0 0,0 0 0,1 0 0,-1 1 0,1-1 0,-1 0 0,0 1 0,3 0 0,40 16 0,0 3 0,55 32 0,-56-27 0,1-3 0,61 23 0,-87-40 0,-1 1 0,0 1 0,0 1 0,0 0 0,-1 1 0,-1 1 0,1 0 0,-2 1 0,19 18 0,-4-6 0,-25-21 0,0 1 0,0 0 0,0 0 0,0 0 0,0 0 0,-1 1 0,1-1 0,-1 1 0,0 0 0,0 0 0,0 0 0,-1 0 0,4 7 0,-7-10 0,1 0 0,0-1 0,0 1 0,0 0 0,0-1 0,-1 1 0,1 0 0,0-1 0,-1 1 0,1 0 0,-1-1 0,1 1 0,0-1 0,-1 1 0,1-1 0,-1 1 0,1-1 0,-1 1 0,0-1 0,1 0 0,-1 1 0,1-1 0,-1 0 0,0 1 0,1-1 0,-1 0 0,0 0 0,1 0 0,-1 1 0,0-1 0,1 0 0,-1 0 0,0 0 0,-1 0 0,-30 2 0,28-2 0,-80-3 0,59 1 0,0 1 0,1 1 0,-1 1 0,0 1 0,-44 10 0,58-7 0,0 1 0,1 0 0,-1 0 0,1 1 0,0 1 0,1 0 0,0 0 0,0 1 0,-9 11 0,-16 14 0,18-19-1365,1-4-5461</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32:47.337"/>
    </inkml:context>
    <inkml:brush xml:id="br0">
      <inkml:brushProperty name="width" value="0.035" units="cm"/>
      <inkml:brushProperty name="height" value="0.035" units="cm"/>
      <inkml:brushProperty name="color" value="#004F8B"/>
    </inkml:brush>
  </inkml:definitions>
  <inkml:trace contextRef="#ctx0" brushRef="#br0">0 271 24575,'537'-21'0,"-332"16"0,-20 3 0,-110-9 0,-58 8 0,0 0 0,0 1 0,0 0 0,0 2 0,0 0 0,26 4 0,-25 0 0,0-1 0,0 0 0,1-1 0,0-1 0,-1-1 0,1-1 0,-1 0 0,1-1 0,-1-1 0,23-7 0,-40 10 0,0-1 0,0 1 0,0 0 0,0 0 0,0-1 0,0 1 0,-1 0 0,1-1 0,0 1 0,0-1 0,0 1 0,-1-1 0,1 1 0,0-1 0,-1 0 0,1 1 0,-1-1 0,1 0 0,0 1 0,-1-1 0,1 0 0,-1 0 0,1-1 0,-1 2 0,-1-1 0,1 0 0,0 1 0,0-1 0,-1 0 0,1 0 0,0 1 0,-1-1 0,1 0 0,-1 1 0,1-1 0,-1 1 0,1-1 0,-1 1 0,0-1 0,1 1 0,-1-1 0,1 1 0,-1-1 0,-1 1 0,-41-18 0,43 18 0,-207-61 0,172 50 0,1-2 0,0-1 0,1-1 0,-52-34 0,76 41 0,10 2 0,0 6 0,0 0 0,1 0 0,-1-1 0,1 1 0,-1 0 0,1 0 0,-1 0 0,0 0 0,1 0 0,-1 1 0,1-1 0,-1 0 0,0 1 0,3 0 0,40 16 0,0 3 0,55 32 0,-56-27 0,1-3 0,61 23 0,-87-40 0,-1 1 0,0 1 0,0 1 0,0 0 0,-1 1 0,-1 1 0,1 0 0,-2 1 0,19 18 0,-4-6 0,-25-21 0,0 1 0,0 0 0,0 0 0,0 0 0,0 0 0,-1 1 0,1-1 0,-1 1 0,0 0 0,0 0 0,0 0 0,-1 0 0,4 7 0,-7-10 0,1 0 0,0-1 0,0 1 0,0 0 0,0-1 0,-1 1 0,1 0 0,0-1 0,-1 1 0,1 0 0,-1-1 0,1 1 0,0-1 0,-1 1 0,1-1 0,-1 1 0,1-1 0,-1 1 0,0-1 0,1 0 0,-1 1 0,1-1 0,-1 0 0,0 1 0,1-1 0,-1 0 0,0 0 0,1 0 0,-1 1 0,0-1 0,1 0 0,-1 0 0,0 0 0,-1 0 0,-30 2 0,28-2 0,-80-3 0,59 1 0,0 1 0,1 1 0,-1 1 0,0 1 0,-44 10 0,58-7 0,0 1 0,1 0 0,-1 0 0,1 1 0,0 1 0,1 0 0,0 0 0,0 1 0,-9 11 0,-16 14 0,18-19-1365,1-4-5461</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32:47.337"/>
    </inkml:context>
    <inkml:brush xml:id="br0">
      <inkml:brushProperty name="width" value="0.035" units="cm"/>
      <inkml:brushProperty name="height" value="0.035" units="cm"/>
      <inkml:brushProperty name="color" value="#004F8B"/>
    </inkml:brush>
  </inkml:definitions>
  <inkml:trace contextRef="#ctx0" brushRef="#br0">0 271 24575,'537'-21'0,"-332"16"0,-20 3 0,-110-9 0,-58 8 0,0 0 0,0 1 0,0 0 0,0 2 0,0 0 0,26 4 0,-25 0 0,0-1 0,0 0 0,1-1 0,0-1 0,-1-1 0,1-1 0,-1 0 0,1-1 0,-1-1 0,23-7 0,-40 10 0,0-1 0,0 1 0,0 0 0,0 0 0,0-1 0,0 1 0,-1 0 0,1-1 0,0 1 0,0-1 0,0 1 0,-1-1 0,1 1 0,0-1 0,-1 0 0,1 1 0,-1-1 0,1 0 0,0 1 0,-1-1 0,1 0 0,-1 0 0,1-1 0,-1 2 0,-1-1 0,1 0 0,0 1 0,0-1 0,-1 0 0,1 0 0,0 1 0,-1-1 0,1 0 0,-1 1 0,1-1 0,-1 1 0,1-1 0,-1 1 0,0-1 0,1 1 0,-1-1 0,1 1 0,-1-1 0,-1 1 0,-41-18 0,43 18 0,-207-61 0,172 50 0,1-2 0,0-1 0,1-1 0,-52-34 0,76 41 0,10 2 0,0 6 0,0 0 0,1 0 0,-1-1 0,1 1 0,-1 0 0,1 0 0,-1 0 0,0 0 0,1 0 0,-1 1 0,1-1 0,-1 0 0,0 1 0,3 0 0,40 16 0,0 3 0,55 32 0,-56-27 0,1-3 0,61 23 0,-87-40 0,-1 1 0,0 1 0,0 1 0,0 0 0,-1 1 0,-1 1 0,1 0 0,-2 1 0,19 18 0,-4-6 0,-25-21 0,0 1 0,0 0 0,0 0 0,0 0 0,0 0 0,-1 1 0,1-1 0,-1 1 0,0 0 0,0 0 0,0 0 0,-1 0 0,4 7 0,-7-10 0,1 0 0,0-1 0,0 1 0,0 0 0,0-1 0,-1 1 0,1 0 0,0-1 0,-1 1 0,1 0 0,-1-1 0,1 1 0,0-1 0,-1 1 0,1-1 0,-1 1 0,1-1 0,-1 1 0,0-1 0,1 0 0,-1 1 0,1-1 0,-1 0 0,0 1 0,1-1 0,-1 0 0,0 0 0,1 0 0,-1 1 0,0-1 0,1 0 0,-1 0 0,0 0 0,-1 0 0,-30 2 0,28-2 0,-80-3 0,59 1 0,0 1 0,1 1 0,-1 1 0,0 1 0,-44 10 0,58-7 0,0 1 0,1 0 0,-1 0 0,1 1 0,0 1 0,1 0 0,0 0 0,0 1 0,-9 11 0,-16 14 0,18-19-1365,1-4-5461</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20:32:47.337"/>
    </inkml:context>
    <inkml:brush xml:id="br0">
      <inkml:brushProperty name="width" value="0.035" units="cm"/>
      <inkml:brushProperty name="height" value="0.035" units="cm"/>
      <inkml:brushProperty name="color" value="#004F8B"/>
    </inkml:brush>
  </inkml:definitions>
  <inkml:trace contextRef="#ctx0" brushRef="#br0">0 271 24575,'537'-21'0,"-332"16"0,-20 3 0,-110-9 0,-58 8 0,0 0 0,0 1 0,0 0 0,0 2 0,0 0 0,26 4 0,-25 0 0,0-1 0,0 0 0,1-1 0,0-1 0,-1-1 0,1-1 0,-1 0 0,1-1 0,-1-1 0,23-7 0,-40 10 0,0-1 0,0 1 0,0 0 0,0 0 0,0-1 0,0 1 0,-1 0 0,1-1 0,0 1 0,0-1 0,0 1 0,-1-1 0,1 1 0,0-1 0,-1 0 0,1 1 0,-1-1 0,1 0 0,0 1 0,-1-1 0,1 0 0,-1 0 0,1-1 0,-1 2 0,-1-1 0,1 0 0,0 1 0,0-1 0,-1 0 0,1 0 0,0 1 0,-1-1 0,1 0 0,-1 1 0,1-1 0,-1 1 0,1-1 0,-1 1 0,0-1 0,1 1 0,-1-1 0,1 1 0,-1-1 0,-1 1 0,-41-18 0,43 18 0,-207-61 0,172 50 0,1-2 0,0-1 0,1-1 0,-52-34 0,76 41 0,10 2 0,0 6 0,0 0 0,1 0 0,-1-1 0,1 1 0,-1 0 0,1 0 0,-1 0 0,0 0 0,1 0 0,-1 1 0,1-1 0,-1 0 0,0 1 0,3 0 0,40 16 0,0 3 0,55 32 0,-56-27 0,1-3 0,61 23 0,-87-40 0,-1 1 0,0 1 0,0 1 0,0 0 0,-1 1 0,-1 1 0,1 0 0,-2 1 0,19 18 0,-4-6 0,-25-21 0,0 1 0,0 0 0,0 0 0,0 0 0,0 0 0,-1 1 0,1-1 0,-1 1 0,0 0 0,0 0 0,0 0 0,-1 0 0,4 7 0,-7-10 0,1 0 0,0-1 0,0 1 0,0 0 0,0-1 0,-1 1 0,1 0 0,0-1 0,-1 1 0,1 0 0,-1-1 0,1 1 0,0-1 0,-1 1 0,1-1 0,-1 1 0,1-1 0,-1 1 0,0-1 0,1 0 0,-1 1 0,1-1 0,-1 0 0,0 1 0,1-1 0,-1 0 0,0 0 0,1 0 0,-1 1 0,0-1 0,1 0 0,-1 0 0,0 0 0,-1 0 0,-30 2 0,28-2 0,-80-3 0,59 1 0,0 1 0,1 1 0,-1 1 0,0 1 0,-44 10 0,58-7 0,0 1 0,1 0 0,-1 0 0,1 1 0,0 1 0,1 0 0,0 0 0,0 1 0,-9 11 0,-16 14 0,18-19-1365,1-4-5461</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4T18:35:08.355"/>
    </inkml:context>
    <inkml:brush xml:id="br0">
      <inkml:brushProperty name="width" value="0.035" units="cm"/>
      <inkml:brushProperty name="height" value="0.035" units="cm"/>
      <inkml:brushProperty name="color" value="#00A0D7"/>
    </inkml:brush>
  </inkml:definitions>
  <inkml:trace contextRef="#ctx0" brushRef="#br0">1873 0 24575,'10'1'0,"-1"1"0,1 0 0,-1 0 0,0 1 0,1 0 0,14 9 0,11 2 0,-19-8 0,-1 0 0,0 1 0,0 0 0,0 1 0,-1 1 0,0 1 0,-1 0 0,0 0 0,-1 1 0,12 14 0,-18-19 0,-1 1 0,0 0 0,0 0 0,-1 1 0,1-1 0,-2 1 0,1 0 0,-1 0 0,0 0 0,-1 1 0,0-1 0,0 1 0,-1-1 0,0 1 0,0 0 0,-1-1 0,0 1 0,-1 0 0,0-1 0,-4 18 0,2-17 0,-1 0 0,0 1 0,-1-2 0,0 1 0,0 0 0,-1-1 0,0 0 0,-1 0 0,1-1 0,-1 1 0,-1-2 0,1 1 0,-1-1 0,-1 0 0,1-1 0,-12 6 0,-16 8 0,-1-3 0,-62 20 0,93-34 0,-140 39 0,-235 34 0,190-42 0,127-19 0,1 2 0,-67 29 0,58-23 0,52-16 0,0 0 0,0 1 0,1 0 0,-32 19 0,-7 8 0,-1-3 0,-1-2 0,-125 39 0,172-63 0,0 0 0,0 1 0,1 0 0,-1 1 0,2 0 0,-1 1 0,-10 9 0,-8 11 0,-28 31 0,9-8 0,39-39 0,0 0 0,1 0 0,1 1 0,0 0 0,1 1 0,-8 19 0,-13 24 0,24-51 0,1 1 0,0-1 0,0 1 0,1-1 0,0 1 0,0 0 0,0 0 0,1 0 0,0 0 0,1 0 0,-1 0 0,1 0 0,1 10 0,2-6 0,-1 0 0,1-1 0,0 0 0,1 0 0,1 0 0,-1 0 0,2 0 0,6 10 0,5 4-195,0 0 0,1-1 0,1-1 0,1-1 0,1-1 0,25 19 0,-28-25-6631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7:53:54.011"/>
    </inkml:context>
    <inkml:brush xml:id="br0">
      <inkml:brushProperty name="width" value="0.05" units="cm"/>
      <inkml:brushProperty name="height" value="0.05" units="cm"/>
      <inkml:brushProperty name="color" value="#AB008B"/>
    </inkml:brush>
  </inkml:definitions>
  <inkml:trace contextRef="#ctx0" brushRef="#br0">1 121 24575,'5'3'0,"0"0"0,1 0 0,-1 0 0,1-1 0,0 0 0,0 0 0,0 0 0,0-1 0,0 0 0,0 0 0,1-1 0,8 0 0,-4 1 0,31 1 0,-1-1 0,0-2 0,1-2 0,-1-2 0,0-2 0,0-1 0,49-18 0,60-13 0,-45 14 0,-73 19 0,1 0 0,0 3 0,-1 0 0,49 4 0,-41 0 0,1-2 0,54-8 0,-76 6 0,1 0 0,0 2 0,-1 1 0,1 0 0,0 1 0,34 7 0,-24-1 0,0 2 0,-1 1 0,45 21 0,117 69 0,-170-91 0,1-1 0,0 0 0,0-2 0,0-1 0,35 4 0,-24-4 0,2 0-682,69-1-1,-76-4-6143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38:57.104"/>
    </inkml:context>
    <inkml:brush xml:id="br0">
      <inkml:brushProperty name="width" value="0.035" units="cm"/>
      <inkml:brushProperty name="height" value="0.035" units="cm"/>
      <inkml:brushProperty name="color" value="#008C3A"/>
    </inkml:brush>
  </inkml:definitions>
  <inkml:trace contextRef="#ctx0" brushRef="#br0">1 26 24575,'36'-2'0,"53"-9"0,5 0 0,-70 10 0,-1 1 0,1 1 0,-1 1 0,0 1 0,0 1 0,34 10 0,-27-3 0,0 0 0,29 17 0,-30-13 0,56 19 0,154 20 0,-227-52 0,12 3 0,0-1 0,0-2 0,0 0 0,0-2 0,1 0 0,-1-2 0,46-9 0,-45 5 0,-1-1 0,0-2 0,30-14 0,-27 10-109,-9 5-142,0-1 0,-1-1-1,0-1 1,20-16 0,-26 16-6575</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7:53:55.889"/>
    </inkml:context>
    <inkml:brush xml:id="br0">
      <inkml:brushProperty name="width" value="0.05" units="cm"/>
      <inkml:brushProperty name="height" value="0.05" units="cm"/>
      <inkml:brushProperty name="color" value="#AB008B"/>
    </inkml:brush>
  </inkml:definitions>
  <inkml:trace contextRef="#ctx0" brushRef="#br0">1 80 24575,'16'0'0,"120"-4"0,-115 2 0,1-2 0,-1 0 0,0-1 0,27-11 0,-19 6 0,0 2 0,0 0 0,1 2 0,52-4 0,124 8 0,-121 3 0,-59 0 0,0 1 0,0 1 0,46 12 0,72 32 0,-17-6 0,-93-33 0,0-1 0,1-2 0,-1-1 0,1-2 0,0-2 0,0-1 0,-1-1 0,47-10 0,-16-7 0,-51 14 0,1 0 0,-1 1 0,1 0 0,22-1 0,-31 5-151,0-1-1,1 1 0,-1-1 0,0-1 1,0 1-1,0-1 0,-1 0 1,12-5-1,0-4-6674</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8:13:59.737"/>
    </inkml:context>
    <inkml:brush xml:id="br0">
      <inkml:brushProperty name="width" value="0.05" units="cm"/>
      <inkml:brushProperty name="height" value="0.05" units="cm"/>
      <inkml:brushProperty name="color" value="#AB008B"/>
    </inkml:brush>
  </inkml:definitions>
  <inkml:trace contextRef="#ctx0" brushRef="#br0">1 121 24575,'5'3'0,"0"0"0,1 0 0,-1 0 0,1-1 0,0 0 0,0 0 0,0 0 0,0-1 0,0 0 0,0 0 0,1-1 0,8 0 0,-4 1 0,31 1 0,-1-1 0,0-2 0,1-2 0,-1-2 0,0-2 0,0-1 0,49-18 0,60-13 0,-45 14 0,-73 19 0,1 0 0,0 3 0,-1 0 0,49 4 0,-41 0 0,1-2 0,54-8 0,-76 6 0,1 0 0,0 2 0,-1 1 0,1 0 0,0 1 0,34 7 0,-24-1 0,0 2 0,-1 1 0,45 21 0,117 69 0,-170-91 0,1-1 0,0 0 0,0-2 0,0-1 0,35 4 0,-24-4 0,2 0-682,69-1-1,-76-4-6143</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8T16:01:03.621"/>
    </inkml:context>
    <inkml:brush xml:id="br0">
      <inkml:brushProperty name="width" value="0.05" units="cm"/>
      <inkml:brushProperty name="height" value="0.05" units="cm"/>
      <inkml:brushProperty name="color" value="#AB008B"/>
    </inkml:brush>
  </inkml:definitions>
  <inkml:trace contextRef="#ctx0" brushRef="#br0">1 80 24575,'16'0'0,"120"-4"0,-115 2 0,1-2 0,-1 0 0,0-1 0,27-11 0,-19 6 0,0 2 0,0 0 0,1 2 0,52-4 0,124 8 0,-121 3 0,-59 0 0,0 1 0,0 1 0,46 12 0,72 32 0,-17-6 0,-93-33 0,0-1 0,1-2 0,-1-1 0,1-2 0,0-2 0,0-1 0,-1-1 0,47-10 0,-16-7 0,-51 14 0,1 0 0,-1 1 0,1 0 0,22-1 0,-31 5-151,0-1-1,1 1 0,-1-1 0,0-1 1,0 1-1,0-1 0,-1 0 1,12-5-1,0-4-6674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7:56:33.469"/>
    </inkml:context>
    <inkml:brush xml:id="br0">
      <inkml:brushProperty name="width" value="0.05" units="cm"/>
      <inkml:brushProperty name="height" value="0.05" units="cm"/>
      <inkml:brushProperty name="color" value="#F6630D"/>
    </inkml:brush>
  </inkml:definitions>
  <inkml:trace contextRef="#ctx0" brushRef="#br0">0 190 24575,'636'-30'0,"148"8"0,-674 22 0,-72 2 0,55 10 0,-54-6 0,51 1 0,-87-7 0,4 0 0,0-1 0,0 1 0,1 1 0,-1 0 0,0 0 0,0 0 0,1 1 0,-1 0 0,0 0 0,6 4 0,-13-5 0,-1-1 0,0 1 0,0 0 0,0-1 0,0 1 0,1-1 0,-1 1 0,0-1 0,0 0 0,0 1 0,0-1 0,0 0 0,0 0 0,0 1 0,0-1 0,0 0 0,0 0 0,0 0 0,-1 0 0,-18-1 0,0-1 0,0 0 0,1-2 0,0 0 0,0-1 0,-22-8 0,3-3 0,-70-38 0,100 49 0,0 0 0,0-1 0,-12-12 0,17 16 0,1-1 0,0 1 0,-1-1 0,1 1 0,1-1 0,-1 0 0,0 0 0,1 0 0,-1 0 0,1 0 0,0 0 0,0 0 0,0 0 0,0-4 0,1 7 0,0-1 0,0 1 0,0 0 0,0 0 0,0 0 0,0-1 0,0 1 0,0 0 0,0 0 0,0 0 0,0-1 0,0 1 0,0 0 0,0 0 0,0 0 0,0-1 0,1 1 0,-1 0 0,0 0 0,0 0 0,0 0 0,0-1 0,0 1 0,1 0 0,-1 0 0,0 0 0,0 0 0,0 0 0,0 0 0,1 0 0,-1-1 0,0 1 0,0 0 0,0 0 0,1 0 0,-1 0 0,0 0 0,0 0 0,0 0 0,1 0 0,-1 0 0,14 4 0,15 11 0,-27-13 0,40 23 0,-7-4 0,63 29 0,-70-37 0,51 32 0,1 1 0,-52-37 0,-24-9 0,0 1 0,-1 0 0,1 0 0,0 0 0,-1 1 0,1-1 0,-1 1 0,0 0 0,1 0 0,3 3 0,-7-5 0,0 0 0,0 1 0,0-1 0,0 1 0,0-1 0,0 1 0,0-1 0,0 0 0,0 1 0,-1-1 0,1 1 0,0-1 0,0 1 0,0-1 0,0 0 0,-1 1 0,1-1 0,0 0 0,0 1 0,-1-1 0,1 0 0,0 1 0,-1-1 0,1 0 0,0 0 0,-1 1 0,1-1 0,0 0 0,-1 0 0,1 0 0,-1 1 0,1-1 0,0 0 0,-1 0 0,1 0 0,-1 0 0,0 0 0,-23 9 0,17-6 0,-16 6 0,0 0 0,-1-1 0,0-1 0,0-2 0,-1 0 0,-47 2 0,58-7 0,1 0 0,1-1 0,-1 2 0,1 0 0,-1 0 0,1 1 0,0 1 0,0 0 0,0 0 0,0 1 0,-18 10 0,-7 10-1365,22-14-5461</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8:20:07.084"/>
    </inkml:context>
    <inkml:brush xml:id="br0">
      <inkml:brushProperty name="width" value="0.05" units="cm"/>
      <inkml:brushProperty name="height" value="0.05" units="cm"/>
      <inkml:brushProperty name="color" value="#AB008B"/>
    </inkml:brush>
  </inkml:definitions>
  <inkml:trace contextRef="#ctx0" brushRef="#br0">670 0 24575,'31'62'0,"-10"-24"0,-2 1 0,22 70 0,-37-96 0,-1 1 0,0 0 0,-1 0 0,-1 0 0,0 0 0,-1 0 0,0 0 0,-1 0 0,-1 0 0,0-1 0,-1 1 0,-6 20 0,0-13 0,0-1 0,-1 0 0,-1 0 0,-1-1 0,-1 0 0,-19 22 0,-102 94 0,94-99 0,1 3 0,-50 64 0,85-98 0,-30 43 0,-29 54 0,54-86 0,1 1 0,1 0 0,0 0 0,1 1 0,1 0 0,1 0 0,-3 31 0,7-42 0,0 1 0,1 0 0,1-1 0,-1 1 0,1 0 0,1-1 0,-1 0 0,1 1 0,0-1 0,1 0 0,0-1 0,8 13 0,-6-10 0,0 0 0,-1 0 0,0 1 0,-1-1 0,6 20 0,-10-28 0,1 0 0,-1 0 0,1 0 0,-1 0 0,0 0 0,0 1 0,1-1 0,-1 0 0,0 0 0,0 0 0,0 1 0,-1-1 0,1 0 0,0 0 0,0 0 0,0 0 0,-1 0 0,1 1 0,-1-1 0,1 0 0,-1 0 0,1 0 0,-1 0 0,0 0 0,1 0 0,-1 0 0,0 0 0,-2 1 0,2-2 0,-1 0 0,1 1 0,-1-1 0,1 0 0,-1 0 0,1 0 0,-1-1 0,1 1 0,-1 0 0,1 0 0,-1-1 0,1 1 0,-1-1 0,1 1 0,0-1 0,-1 0 0,1 0 0,0 0 0,0 1 0,-1-1 0,1 0 0,-1-2 0,-12-9 0,1-2 0,0 0 0,0-1 0,-9-15 0,10 13 0,0 2 0,-1-1 0,-25-23 0,-7-9 0,39 40 0,-1 0 0,0 0 0,-1 0 0,0 1 0,-9-7 0,17 13 0,0 1 0,-1 0 0,1 0 0,0 0 0,0-1 0,0 1 0,0 0 0,-1 0 0,1 0 0,0 0 0,0-1 0,0 1 0,-1 0 0,1 0 0,0 0 0,0 0 0,-1 0 0,1 0 0,0 0 0,0 0 0,-1 0 0,1 0 0,0 0 0,0 0 0,-1 0 0,1 0 0,0 0 0,-1 0 0,1 0 0,0 0 0,0 0 0,-1 0 0,1 0 0,0 0 0,0 0 0,0 0 0,-1 0 0,1 1 0,0-1 0,0 0 0,-1 0 0,1 0 0,0 1 0,0-1 0,2 15 0,12 16 0,-14-31 0,9 15 0,1-1 0,0 0 0,1 0 0,1-1 0,13 13 0,-10-12 0,-1 0 0,-1 1 0,16 25 0,-23-30 0,1-1 0,0 0 0,0 0 0,1-1 0,0 0 0,1 0 0,0-1 0,10 8 0,-14-12 0,-1-1 0,0 1 0,1-1 0,0 1 0,-1-1 0,1-1 0,0 1 0,0-1 0,0 1 0,0-2 0,1 1 0,-1 0 0,0-1 0,0 0 0,0 0 0,1-1 0,-1 1 0,0-1 0,9-3 0,-11 2 0,1 0 0,-1 0 0,1 0 0,-1 0 0,0-1 0,0 0 0,0 1 0,-1-1 0,1 0 0,-1 0 0,1-1 0,-1 1 0,0 0 0,2-6 0,21-57 0,-14 35 0,-3 13-273,0 0 0,1 1 0,1 0 0,22-28 0,-17 26-6553</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8:22:20.558"/>
    </inkml:context>
    <inkml:brush xml:id="br0">
      <inkml:brushProperty name="width" value="0.05" units="cm"/>
      <inkml:brushProperty name="height" value="0.05" units="cm"/>
      <inkml:brushProperty name="color" value="#AB008B"/>
    </inkml:brush>
  </inkml:definitions>
  <inkml:trace contextRef="#ctx0" brushRef="#br0">4061 0 24575,'-64'86'0,"-128"179"0,-294 563 0,136-217 0,328-574 0,-253 455 0,242-423 0,4 1 0,3 2 0,3 0 0,3 1 0,-14 105 0,31-150 0,2-1 0,1 1 0,2 0 0,0 0 0,2-1 0,1 1 0,14 44 0,10 8 0,45 89 0,18 51 0,-56-102 0,-5 1 0,-5 1 0,-5 2 0,-6 0 0,0 219 0,-16-300 0,-2 1 0,-13 70 0,14-99 0,-1 0 0,-1-1 0,-1 1 0,1-1 0,-2 0 0,0 0 0,0-1 0,-1 1 0,0-2 0,-1 1 0,-1-1 0,-16 16 0,6-10 0,-2-2 0,0 0 0,0-2 0,-27 12 0,-99 35 0,89-38 0,-327 102 0,92-33 0,-167 30 0,156-75 0,51-11 0,187-21 0,-2-3 0,1-4 0,-133-3 0,181-6 0,0-1 0,-1-1 0,2-1 0,-1 0 0,-28-15 0,-24-8 0,61 26 0,-11-5 0,1 2 0,-1 1 0,-24-4 0,55 12 0,1 1 0,-1 1 0,13 6 0,29 13 0,-31-17 0,61 22 0,-1 3 0,90 51 0,-149-72 0,-1-2 0,1 0 0,1-1 0,-1-1 0,1 0 0,1-2 0,-1-1 0,27 1 0,23 4 0,-33-2 0,55 0 0,-79-7 0,-12 1 0,0-1 0,1 1 0,-1-1 0,1-1 0,-1 1 0,0-1 0,1 1 0,-1-1 0,8-3 0,-12 4 0,0-1 0,0 1 0,0-1 0,0 1 0,0 0 0,1-1 0,-1 1 0,0-1 0,0 1 0,0-1 0,0 1 0,0 0 0,0-1 0,-1 1 0,1-1 0,0 1 0,0-1 0,0 1 0,0 0 0,0-1 0,0 1 0,-1-1 0,1 1 0,0 0 0,0-1 0,-1 1 0,1 0 0,0-1 0,-1 1 0,1 0 0,0 0 0,-1-1 0,1 1 0,0 0 0,-1 0 0,1-1 0,-1 1 0,1 0 0,0 0 0,-1 0 0,1 0 0,-1 0 0,-20-13 0,20 13 0,-69-34 0,-1 3 0,-93-28 0,104 37 0,2-2 0,0-3 0,-84-53 0,133 75 0,0 1 0,0 0 0,0 0 0,0 1 0,-1 0 0,1 1 0,-1 0 0,0 0 0,0 1 0,0 0 0,-14 1 0,18 1 0,-1-1 0,1 1 0,0 0 0,-1 1 0,1 0 0,0 0 0,0 0 0,0 0 0,1 1 0,-1 0 0,0 0 0,1 1 0,0 0 0,0 0 0,0 0 0,0 0 0,1 1 0,-6 6 0,10-10 0,0-1 0,-1 0 0,1 0 0,0 0 0,0 1 0,-1-1 0,1 0 0,0 0 0,0 0 0,0 1 0,-1-1 0,1 0 0,0 1 0,0-1 0,0 0 0,0 0 0,0 1 0,0-1 0,0 0 0,0 1 0,0-1 0,0 0 0,0 1 0,0-1 0,0 0 0,0 1 0,0-1 0,0 0 0,0 0 0,0 1 0,0-1 0,0 0 0,0 1 0,1-1 0,-1 0 0,0 1 0,13-1 0,16-8 0,64-33 0,-63 26 0,1 2 0,1 1 0,51-14 0,-45 20 0,-15 3 0,0-1 0,0-1 0,-1-1 0,1-1 0,-1-1 0,-1-1 0,29-17 0,14-8 83,-44 23-807,37-24 0,-41 23-6102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38:59.387"/>
    </inkml:context>
    <inkml:brush xml:id="br0">
      <inkml:brushProperty name="width" value="0.035" units="cm"/>
      <inkml:brushProperty name="height" value="0.035" units="cm"/>
      <inkml:brushProperty name="color" value="#008C3A"/>
    </inkml:brush>
  </inkml:definitions>
  <inkml:trace contextRef="#ctx0" brushRef="#br0">1 1 24575,'0'2'0,"1"0"0,0 0 0,-1 0 0,1 0 0,0-1 0,0 1 0,0 0 0,0 0 0,1-1 0,-1 1 0,0-1 0,1 1 0,-1-1 0,1 1 0,2 0 0,28 22 0,-30-23 0,16 9 0,0-1 0,0-1 0,1-1 0,0 0 0,1-1 0,-1-2 0,1 0 0,0 0 0,0-2 0,0-1 0,0 0 0,0-2 0,31-3 0,-30 0 0,0-1 0,0-1 0,20-8 0,28-8 0,-35 14 0,-6 0 0,0 2 0,1 1 0,45-3 0,5 7 0,0 3 0,109 16 0,-135-11-455,0-3 0,62-3 0,-85-1-6371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24T00:04:36.010"/>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24T00:06:26.365"/>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31:55.641"/>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40:21.541"/>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5:30:02.386"/>
    </inkml:context>
    <inkml:brush xml:id="br0">
      <inkml:brushProperty name="width" value="0.05" units="cm"/>
      <inkml:brushProperty name="height" value="0.05" units="cm"/>
      <inkml:brushProperty name="color" value="#66CC00"/>
    </inkml:brush>
  </inkml:definitions>
  <inkml:trace contextRef="#ctx0" brushRef="#br0">1408 1 24575,'8'1'0,"-1"1"0,1 0 0,-1 0 0,0 1 0,0-1 0,0 2 0,0-1 0,0 1 0,0 0 0,7 7 0,8 3 0,-4-3 0,0 1 0,-1 1 0,-1 0 0,0 1 0,0 1 0,-2 0 0,15 19 0,-24-28 0,-1 0 0,0 0 0,0 0 0,-1 1 0,0-1 0,0 1 0,0 0 0,-1 0 0,0 0 0,0 0 0,-1 0 0,0 0 0,0 0 0,0 1 0,-1-1 0,-1 0 0,1 0 0,-1 1 0,0-1 0,0 0 0,-1 0 0,0 0 0,-1 0 0,-4 9 0,1-6 0,0 0 0,-2-1 0,1 0 0,-1 0 0,0 0 0,-1-1 0,0-1 0,0 1 0,-1-1 0,0-1 0,0 0 0,-18 8 0,-16 4 0,-80 24 0,114-39 0,-301 79 0,97-6 0,88-29 0,30-18 0,66-21 0,0 0 0,1 3 0,0 0 0,-53 30 0,70-33 0,-41 26 0,-89 44 0,106-60 0,1 1 0,-37 28 0,39-25 0,29-19 7,1 0 0,-1 0-1,1 0 1,0 1 0,0-1-1,0 1 1,0 0-1,1 0 1,0 0 0,0 0-1,0 0 1,0 0 0,0 1-1,1-1 1,0 1 0,0-1-1,-1 6 1,1-1-172,0-1 0,1 1 0,0 0 0,1 0 0,-1 0 0,2-1 0,-1 1 0,4 9 0,1 0-6661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40:21.542"/>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40:21.542"/>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9T20:40:21.543"/>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21:07:27.680"/>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23:19:47.365"/>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11T22:55:20.366"/>
    </inkml:context>
    <inkml:brush xml:id="br0">
      <inkml:brushProperty name="width" value="0.05" units="cm"/>
      <inkml:brushProperty name="height" value="0.05" units="cm"/>
      <inkml:brushProperty name="color" value="#004F8B"/>
    </inkml:brush>
  </inkml:definitions>
  <inkml:trace contextRef="#ctx0" brushRef="#br0">1 1 24575,'624'43'0,"-472"-32"0,173-9 0,-142-5 0,47 3-1365,-207 0-5461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0:25:56.616"/>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6T02:16:30.494"/>
    </inkml:context>
    <inkml:brush xml:id="br0">
      <inkml:brushProperty name="width" value="0.05" units="cm"/>
      <inkml:brushProperty name="height" value="0.05" units="cm"/>
      <inkml:brushProperty name="color" value="#E71224"/>
    </inkml:brush>
  </inkml:definitions>
  <inkml:trace contextRef="#ctx0" brushRef="#br0">0 190 24575,'38'-3'0,"-1"-7"0,1-2 0,38-24 0,34-12 0,-26 19 0,-44 12 0,-1 3 0,1 4 0,0 5 0,-1 3 0,65 16 0,33 25 0,18 6 0,-91-27 0,1-7 0,120-11 0,-72-4 0,-51 6 0,-36 0 0,2 1 0,-2-6 0,1-1 0,51-23 0,-53 15-273,-1 0 0,1 5 0,1 0 0,27 4 0,-29 3-6553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8:54:16.732"/>
    </inkml:context>
    <inkml:brush xml:id="br0">
      <inkml:brushProperty name="width" value="0.05" units="cm"/>
      <inkml:brushProperty name="height" value="0.05" units="cm"/>
      <inkml:brushProperty name="color" value="#FF0066"/>
    </inkml:brush>
  </inkml:definitions>
  <inkml:trace contextRef="#ctx0" brushRef="#br0">1 194 24575,'16'-4'0,"0"0"0,0 1 0,0 1 0,30 0 0,-2 0 0,1020-110 0,-824 80 0,305 0 0,344 34 0,-860-1 0,-1 2 0,1 1 0,-1 2 0,36 11 0,-26-7 0,36 5 42,-49-11-511,0 1 0,38 13 0,-42-9-6357</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3T20:41:35.976"/>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5:30:09.498"/>
    </inkml:context>
    <inkml:brush xml:id="br0">
      <inkml:brushProperty name="width" value="0.05" units="cm"/>
      <inkml:brushProperty name="height" value="0.05" units="cm"/>
      <inkml:brushProperty name="color" value="#66CC00"/>
    </inkml:brush>
  </inkml:definitions>
  <inkml:trace contextRef="#ctx0" brushRef="#br0">1408 1 24575,'8'1'0,"-1"1"0,1 0 0,-1 0 0,0 1 0,0-1 0,0 2 0,0-1 0,0 1 0,0 0 0,7 7 0,8 3 0,-4-3 0,0 1 0,-1 1 0,-1 0 0,0 1 0,0 1 0,-2 0 0,15 19 0,-24-28 0,-1 0 0,0 0 0,0 0 0,-1 1 0,0-1 0,0 1 0,0 0 0,-1 0 0,0 0 0,0 0 0,-1 0 0,0 0 0,0 0 0,0 1 0,-1-1 0,-1 0 0,1 0 0,-1 1 0,0-1 0,0 0 0,-1 0 0,0 0 0,-1 0 0,-4 9 0,1-6 0,0 0 0,-2-1 0,1 0 0,-1 0 0,0 0 0,-1-1 0,0-1 0,0 1 0,-1-1 0,0-1 0,0 0 0,-18 8 0,-16 4 0,-80 24 0,114-39 0,-301 79 0,97-6 0,88-29 0,30-18 0,66-21 0,0 0 0,1 3 0,0 0 0,-53 30 0,70-33 0,-41 26 0,-89 44 0,106-60 0,1 1 0,-37 28 0,39-25 0,29-19 7,1 0 0,-1 0-1,1 0 1,0 1 0,0-1-1,0 1 1,0 0-1,1 0 1,0 0 0,0 0-1,0 0 1,0 0 0,0 1-1,1-1 1,0 1 0,0-1-1,-1 6 1,1-1-172,0-1 0,1 1 0,0 0 0,1 0 0,-1 0 0,2-1 0,-1 1 0,4 9 0,1 0-6661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7T18:13:13.719"/>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20:11:39.300"/>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20:13:26.084"/>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20:13:58.39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20:14:15.232"/>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01:20:12.700"/>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6:57:16.924"/>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03T23:28:12.411"/>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03:08:49.407"/>
    </inkml:context>
    <inkml:brush xml:id="br0">
      <inkml:brushProperty name="width" value="0.035" units="cm"/>
      <inkml:brushProperty name="height" value="0.035" units="cm"/>
      <inkml:brushProperty name="color" value="#AB008B"/>
    </inkml:brush>
  </inkml:definitions>
  <inkml:trace contextRef="#ctx0" brushRef="#br0">0 382 24575,'551'-7'0,"-3"-34"0,-539 40 0,166-19 0,231-58 0,-175 28 0,-53 14 0,98-18 0,429-31 0,-471 76-682,349 29-1,-532-16-6143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0:46:36.878"/>
    </inkml:context>
    <inkml:brush xml:id="br0">
      <inkml:brushProperty name="width" value="0.035" units="cm"/>
      <inkml:brushProperty name="height" value="0.035" units="cm"/>
      <inkml:brushProperty name="color" value="#F6630D"/>
    </inkml:brush>
  </inkml:definitions>
  <inkml:trace contextRef="#ctx0" brushRef="#br0">1 170 24575,'118'-53'0,"-54"26"0,-21 10 0,84-19 0,-75 22 0,-7 6 0,0 1 0,1 2 0,0 3 0,0 1 0,64 8 0,-18 5 0,11 2 0,-83-12 0,0 1 0,0 1 0,-1 1 0,37 13 0,-21-6 0,-10-7 0,2 0 0,-1-1 0,0-2 0,1-1 0,-1-1 0,30-4 0,18 2 0,-60 2-227,0 0-1,0-1 1,0-1-1,0 0 1,14-4-1,-11 0-6598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8:06:51.792"/>
    </inkml:context>
    <inkml:brush xml:id="br0">
      <inkml:brushProperty name="width" value="0.05" units="cm"/>
      <inkml:brushProperty name="height" value="0.05" units="cm"/>
      <inkml:brushProperty name="color" value="#E71224"/>
    </inkml:brush>
  </inkml:definitions>
  <inkml:trace contextRef="#ctx0" brushRef="#br0">0 29 24575,'30'-1'0,"0"-2"0,29-6 0,44-5 0,151 12 0,-133 3 0,-101 1 43,-1 0-1,39 9 1,-37-6-541,0-1 1,27 1-1,-25-4-6328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0:46:45.775"/>
    </inkml:context>
    <inkml:brush xml:id="br0">
      <inkml:brushProperty name="width" value="0.035" units="cm"/>
      <inkml:brushProperty name="height" value="0.035" units="cm"/>
      <inkml:brushProperty name="color" value="#F6630D"/>
    </inkml:brush>
  </inkml:definitions>
  <inkml:trace contextRef="#ctx0" brushRef="#br0">1 170 24575,'118'-53'0,"-54"26"0,-21 10 0,84-19 0,-75 22 0,-7 6 0,0 1 0,1 2 0,0 3 0,0 1 0,64 8 0,-18 5 0,11 2 0,-83-12 0,0 1 0,0 1 0,-1 1 0,37 13 0,-21-6 0,-10-7 0,2 0 0,-1-1 0,0-2 0,1-1 0,-1-1 0,30-4 0,18 2 0,-60 2-227,0 0-1,0-1 1,0-1-1,0 0 1,14-4-1,-11 0-6598</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0:47:10.241"/>
    </inkml:context>
    <inkml:brush xml:id="br0">
      <inkml:brushProperty name="width" value="0.035" units="cm"/>
      <inkml:brushProperty name="height" value="0.035" units="cm"/>
      <inkml:brushProperty name="color" value="#F6630D"/>
    </inkml:brush>
  </inkml:definitions>
  <inkml:trace contextRef="#ctx0" brushRef="#br0">1 170 24575,'118'-53'0,"-54"26"0,-21 10 0,84-19 0,-75 22 0,-7 6 0,0 1 0,1 2 0,0 3 0,0 1 0,64 8 0,-18 5 0,11 2 0,-83-12 0,0 1 0,0 1 0,-1 1 0,37 13 0,-21-6 0,-10-7 0,2 0 0,-1-1 0,0-2 0,1-1 0,-1-1 0,30-4 0,18 2 0,-60 2-227,0 0-1,0-1 1,0-1-1,0 0 1,14-4-1,-11 0-6598</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8:00:13.967"/>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8T19:44:26.984"/>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02:45:19.968"/>
    </inkml:context>
    <inkml:brush xml:id="br0">
      <inkml:brushProperty name="width" value="0.05" units="cm"/>
      <inkml:brushProperty name="height" value="0.05" units="cm"/>
      <inkml:brushProperty name="color" value="#E71224"/>
    </inkml:brush>
  </inkml:definitions>
  <inkml:trace contextRef="#ctx0" brushRef="#br0">0 1 24575,'38'1'0,"-1"3"0,1 1 0,38 10 0,34 5 0,-26-8 0,-44-5 0,-1-1 0,1-2 0,0-2 0,-1-1 0,65-7 0,33-10 0,18-3 0,-91 12 0,1 2 0,120 5 0,-72 2 0,-51-3 0,-36 0 0,2 0 0,-2 2 0,1 1 0,51 9 0,-53-6-273,-1 0 0,1-2 0,1 0 0,27-2 0,-29-1-6553</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03:14:26.627"/>
    </inkml:context>
    <inkml:brush xml:id="br0">
      <inkml:brushProperty name="width" value="0.035" units="cm"/>
      <inkml:brushProperty name="height" value="0.035" units="cm"/>
      <inkml:brushProperty name="color" value="#004F8B"/>
    </inkml:brush>
  </inkml:definitions>
  <inkml:trace contextRef="#ctx0" brushRef="#br0">1 7600 24575,'159'-18'0,"-99"9"0,178-26-782,80-23-2345,1245-329 111,-792 119 2920,-656 217 77,-3-5 0,-2-5 0,-2-4 0,143-116-1,-179 119-59,-2-3 0,-2-3 0,-4-3 0,-3-2 0,-4-4 0,-2-1-1,-4-3 1,-4-2 0,-3-2 0,63-179 0,-72 145 61,-5-2-1,-6-1 1,-5-1 0,4-130-1,-19 45 587,-34-335-1,-79-90 783,27 203 1745,62 290-1903,-2-154-1,22 238-1178,2 1 0,3-1 0,2 1 0,3 0 0,2 0 0,2 1-1,3 1 1,37-81 0,268-487-13,-279 544 0,3 2 0,3 2 0,77-88 0,-94 126 0,2 2 0,1 1 0,1 1 0,2 2 0,1 2 0,1 2 0,78-37 0,-85 48 0,0 3 0,1 0 0,55-8 0,104-3 0,-146 18 0,-8-1 0,-1-1 0,1-2 0,-1-2 0,58-22 0,-31 4 0,99-59 0,-105 55 0,-33 19 0,-1-1 0,-1-2 0,0 0 0,41-37 0,-61 50 0,-1-1 0,1 1 0,0 0 0,0 0 0,0 0 0,0 1 0,0-1 0,1 1 0,-1 0 0,1 0 0,0 0 0,-1 1 0,1 0 0,0 0 0,0 0 0,0 1 0,7-1 0,-1 2 0,0 0 0,0 1 0,0 1 0,0 0 0,0 0 0,16 8 0,11 9 0,-37-20 0,0 1 0,0-1 0,-1 1 0,1 0 0,0-1 0,0 1 0,-1 0 0,1-1 0,-1 1 0,1 0 0,0 0 0,-1 0 0,1 0 0,-1-1 0,0 1 0,1 1 0,-1-1 0,0 0 0,-1-1 0,1 1 0,0-1 0,0 1 0,-1-1 0,1 1 0,0 0 0,-1-1 0,1 1 0,-1-1 0,1 0 0,-1 1 0,1-1 0,-1 1 0,1-1 0,-1 0 0,1 1 0,-1-1 0,1 0 0,-1 1 0,0-1 0,1 0 0,-1 0 0,1 0 0,-1 0 0,0 0 0,1 0 0,-2 1 0,-21 2 0,0 0 0,0-1 0,-1-1 0,-32-3 0,10 1 0,-40 1 0,-91-3 0,162 2 0,0-2 0,0 1 0,-1-2 0,2 0 0,-1-1 0,-24-11 0,-79-52 0,70 38 0,46 29 0,-7-4 0,0 0 0,0-1 0,1 0 0,0 0 0,1-1 0,-9-8 0,16 15 0,0 0 0,-1-1 0,1 1 0,-1 0 0,1-1 0,0 1 0,0 0 0,-1-1 0,1 1 0,0-1 0,0 1 0,-1 0 0,1-1 0,0 1 0,0-1 0,0 1 0,0-1 0,-1 1 0,1-1 0,0 1 0,0 0 0,0-1 0,0 1 0,0-1 0,0 1 0,0-1 0,1 1 0,-1-1 0,0 1 0,0-1 0,0 0 0,15 1 0,21 14 0,38 34 0,-50-31 0,0-1 0,1-1 0,41 18 0,-63-32 0,39 15 0,80 19 0,-100-30 0,25 5 0,0-3 0,64 4 0,-105-11 0,1 0 0,-1 0 0,0 1 0,1 0 0,-1 1 0,10 3 0,-15-5 0,0 1 0,1-1 0,-1 1 0,0 0 0,0-1 0,0 1 0,0 0 0,0 0 0,0 0 0,0-1 0,0 1 0,0 0 0,0 0 0,0 1 0,0-1 0,-1 0 0,1 0 0,-1 0 0,1 0 0,-1 1 0,1-1 0,-1 0 0,1 0 0,-1 1 0,0-1 0,0 0 0,0 1 0,0-1 0,0 0 0,0 1 0,0-1 0,0 0 0,0 1 0,-1-1 0,1 0 0,0 1 0,-1-1 0,0 2 0,-16 33-1365,9-18-5461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03:14:30.047"/>
    </inkml:context>
    <inkml:brush xml:id="br0">
      <inkml:brushProperty name="width" value="0.035" units="cm"/>
      <inkml:brushProperty name="height" value="0.035" units="cm"/>
      <inkml:brushProperty name="color" value="#004F8B"/>
    </inkml:brush>
  </inkml:definitions>
  <inkml:trace contextRef="#ctx0" brushRef="#br0">111 0 24575,'0'5'0,"-5"10"0,-1 13 0,0 6 0,-3 1 0,-1 5 0,-2 0 0,-5-7 0,1-5 0,4-2 0,3-1 0,3 5 0,3-3-8191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21:31:25.398"/>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7T21:03:15.403"/>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7T21:05:07.831"/>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7:40:46.676"/>
    </inkml:context>
    <inkml:brush xml:id="br0">
      <inkml:brushProperty name="width" value="0.05" units="cm"/>
      <inkml:brushProperty name="height" value="0.05" units="cm"/>
      <inkml:brushProperty name="color" value="#E71224"/>
    </inkml:brush>
  </inkml:definitions>
  <inkml:trace contextRef="#ctx0" brushRef="#br0">0 215 24575,'1590'0'0,"-1545"2"0,51 8 0,16 2 0,-84-10 0,60 2 0,122-8 0,-199 2 0,0 0 0,0-1 0,0 0 0,-1-1 0,1 0 0,13-9 0,0 2 0,-23 10 0,-1 1 0,1 0 0,-1 0 0,1 0 0,0-1 0,-1 1 0,1 0 0,-1 0 0,1-1 0,0 1 0,-1-1 0,1 1 0,-1 0 0,1-1 0,-1 1 0,0-1 0,1 1 0,-1-1 0,1 1 0,-1-1 0,0 0 0,0 1 0,1-1 0,-1 1 0,0-1 0,0 0 0,0 1 0,1-2 0,-2 2 0,1-1 0,-1 0 0,1 0 0,-1 0 0,1 1 0,-1-1 0,0 0 0,1 1 0,-1-1 0,0 1 0,0-1 0,1 0 0,-1 1 0,0 0 0,0-1 0,-1 0 0,-45-13 0,44 13 0,-51-8 0,-1 2 0,-63-1 0,34 4 0,62 0 0,0 0 0,1-1 0,-1-2 0,1 0 0,0-1 0,1-1 0,-32-19 0,25 14 0,0 0 0,-49-16 0,72 30 0,6 2 0,13 6 0,27 10 0,187 64 0,-183-70 0,51 8 0,6 1 0,-60-12 0,-28-7 0,1 1 0,25 10 0,-40-13 0,0 0 0,-1 0 0,1 0 0,0 0 0,-1 1 0,1-1 0,0 0 0,-1 1 0,1-1 0,-1 1 0,1-1 0,-1 0 0,1 1 0,-1-1 0,1 1 0,-1-1 0,1 1 0,-1 0 0,0-1 0,1 1 0,-1-1 0,1 2 0,-1-1 0,0-1 0,-1 1 0,1-1 0,0 1 0,0 0 0,-1-1 0,1 1 0,0-1 0,-1 1 0,1-1 0,-1 1 0,1-1 0,0 0 0,-1 1 0,1-1 0,-1 0 0,1 1 0,-1-1 0,1 0 0,-2 1 0,-41 15 0,29-12 0,-70 33 0,-97 59 0,157-83 0,-1 4 0,1 0 0,0 1 0,2 1 0,0 1 0,1 2 0,-21 26 0,25-28 0,-16 7 0,18-17-1365,2 0-5461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7:42:48.83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5T18:58:18.55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17:45:24.180"/>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8:13:51.00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18:08:07.219"/>
    </inkml:context>
    <inkml:brush xml:id="br0">
      <inkml:brushProperty name="width" value="0.035" units="cm"/>
      <inkml:brushProperty name="height" value="0.035" units="cm"/>
      <inkml:brushProperty name="color" value="#AB008B"/>
    </inkml:brush>
  </inkml:definitions>
  <inkml:trace contextRef="#ctx0" brushRef="#br0">59 0 24575,'1'12'0,"0"0"0,1 0 0,0-1 0,1 1 0,6 14 0,2 13 0,6 32 0,58 260 0,-56-223 0,6 121 0,-24-214 0,1-1 0,0 1 0,1-1 0,0 1 0,2-1 0,-1 0 0,2-1 0,0 1 0,0-1 0,1 0 0,1 0 0,10 12 0,-18-25 0,1 1 0,0-1 0,-1 1 0,1 0 0,-1-1 0,1 1 0,-1 0 0,1-1 0,-1 1 0,0 0 0,1 0 0,-1-1 0,0 1 0,1 0 0,-1 0 0,0 0 0,0-1 0,0 1 0,0 0 0,0 0 0,0 0 0,0 0 0,0-1 0,0 1 0,-1 2 0,0-3 0,1 0 0,-1 1 0,0-1 0,0 0 0,0 0 0,0 0 0,0 0 0,0 0 0,0 0 0,0 0 0,0 0 0,0 0 0,0 0 0,1 0 0,-1-1 0,0 1 0,0 0 0,-1-1 0,-45-21 0,26 5 0,1-1 0,1-1 0,1-1 0,-22-30 0,-26-28 0,64 77 0,1-1 0,-1 0 0,1 1 0,-1-1 0,0 1 0,0 0 0,1 0 0,-1-1 0,0 1 0,0 0 0,0 0 0,0 1 0,-1-1 0,1 0 0,0 1 0,0-1 0,0 1 0,-1 0 0,-2 0 0,4 0 0,1 0 0,-1 0 0,1 0 0,-1 1 0,1-1 0,-1 0 0,1 0 0,0 1 0,-1-1 0,1 0 0,-1 1 0,1-1 0,0 1 0,-1-1 0,1 0 0,0 1 0,-1-1 0,1 1 0,0-1 0,-1 1 0,1-1 0,0 1 0,0-1 0,0 1 0,0-1 0,0 1 0,-1 0 0,1 1 0,0 1 0,1-1 0,-1 0 0,0 0 0,1 1 0,-1-1 0,1 0 0,0 0 0,-1 0 0,3 3 0,6 14 0,0 0 0,2-1 0,0 0 0,26 31 0,-31-43 0,0 1 0,1-1 0,-1 0 0,1 0 0,1-1 0,-1 0 0,1 0 0,0-1 0,0 0 0,0 0 0,0-1 0,1 0 0,-1-1 0,11 2 0,21 5 0,-32-6 0,1 0 0,-1-1 0,1-1 0,0 0 0,0 0 0,0 0 0,16-2 0,-23 0 0,0 0 0,-1 1 0,1-2 0,0 1 0,0 0 0,-1 0 0,1 0 0,-1-1 0,1 1 0,-1-1 0,1 1 0,-1-1 0,0 0 0,0 1 0,0-1 0,0 0 0,0 0 0,0 0 0,0 0 0,-1 0 0,1 0 0,-1 0 0,1 0 0,-1 0 0,0-2 0,2-10 0,-1 1 0,-2-24 0,1 22 0,-5-346-1365,5 328-5461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0T21:59:37.894"/>
    </inkml:context>
    <inkml:brush xml:id="br0">
      <inkml:brushProperty name="width" value="0.035" units="cm"/>
      <inkml:brushProperty name="height" value="0.035" units="cm"/>
      <inkml:brushProperty name="color" value="#E71224"/>
    </inkml:brush>
  </inkml:definitions>
  <inkml:trace contextRef="#ctx0" brushRef="#br0">471 0 24575,'40'2'0,"-1"0"0,0 1 0,48 11 0,112 32 0,-121-27 0,-55-13 0,1 0 0,-1 1 0,-1 1 0,0 1 0,0 0 0,30 18 0,-46-23 0,0 0 0,0 1 0,0 0 0,-1 0 0,0 0 0,-1-1 0,1 2 0,-1-1 0,0 0 0,4 10 0,-6-10 0,-1 0 0,1-1 0,-1 1 0,0 0 0,-1 1 0,0-2 0,0 1 0,0 0 0,0 1 0,-1-2 0,0 1 0,-1 0 0,1 0 0,-5 9 0,-3 2 0,-2 1 0,0-1 0,-1 0 0,-1-1 0,0-1 0,-2 1 0,0-2 0,-22 16 0,-6 2 0,-2-3 0,-55 27 0,53-31 0,-3-3 0,0-2 0,-1-1 0,-1-2 0,-77 14 0,80-23 0,36-7 0,0 2 0,0 0 0,-16 4 0,-25 9 0,1 3 0,0 0 0,-68 35 0,113-48 7,1 0 0,0 0-1,0 1 1,1-1 0,-1 1-1,2-1 1,-1 2-1,1-1 1,0 1 0,0-1-1,1 1 1,0 0 0,1 0-1,0 0 1,0 0 0,1 1-1,-1 8 1,1-2-193,0 1 1,1 1-1,1-2 0,1 1 1,0 0-1,2 0 1,8 26-1,-5-23-6640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21:15:25.671"/>
    </inkml:context>
    <inkml:brush xml:id="br0">
      <inkml:brushProperty name="width" value="0.035" units="cm"/>
      <inkml:brushProperty name="height" value="0.035" units="cm"/>
      <inkml:brushProperty name="color" value="#CC0066"/>
    </inkml:brush>
  </inkml:definitions>
  <inkml:trace contextRef="#ctx0" brushRef="#br0">0 273 24575,'200'9'0,"264"45"0,-359-39 0,180 16 0,35-2 0,235-15 0,-343-17 0,-133 3 0,25 1 0,116-14 0,-87 0 0,0 6 0,0 5 0,151 18 0,-189-2 0,179 53 0,-187-42 0,0-3 0,142 15 0,212-19 0,599-1 0,-698-19 0,-318 3 0,1-2 0,-1 0 0,1-2 0,-1 0 0,0-2 0,0 0 0,-1-2 0,36-15 0,-21 4 0,0 1 0,1 2 0,0 2 0,2 1 0,-1 2 0,1 2 0,1 1 0,-1 3 0,46 0 0,589-41 0,-48 32 0,-402 15 0,30 0 0,307-5 0,-447-2 0,0-5 0,-1-5 0,0-5 0,209-66 0,-222 55 0,198-32 0,147-24 0,-336 63 0,-36 7 0,150-14 0,-6 30 0,-182 4 0,1 2 0,-1 1 0,66 20 0,-90-21 0,-1-2 0,1 0 0,0 0 0,0-1 0,0-1 0,0 0 0,0-1 0,0 0 0,0-1 0,0-1 0,0 0 0,0 0 0,24-9 0,-9 1-227,0 2-1,0 1 1,1 1-1,0 2 1,40-2-1,-36 6-6598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1T16:23:46.80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1T16:23:46.80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0T02:49:59.172"/>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7:41:46.581"/>
    </inkml:context>
    <inkml:brush xml:id="br0">
      <inkml:brushProperty name="width" value="0.05" units="cm"/>
      <inkml:brushProperty name="height" value="0.05" units="cm"/>
      <inkml:brushProperty name="color" value="#E71224"/>
    </inkml:brush>
  </inkml:definitions>
  <inkml:trace contextRef="#ctx0" brushRef="#br0">0 215 24575,'1590'0'0,"-1545"2"0,51 8 0,16 2 0,-84-10 0,60 2 0,122-8 0,-199 2 0,0 0 0,0-1 0,0 0 0,-1-1 0,1 0 0,13-9 0,0 2 0,-23 10 0,-1 1 0,1 0 0,-1 0 0,1 0 0,0-1 0,-1 1 0,1 0 0,-1 0 0,1-1 0,0 1 0,-1-1 0,1 1 0,-1 0 0,1-1 0,-1 1 0,0-1 0,1 1 0,-1-1 0,1 1 0,-1-1 0,0 0 0,0 1 0,1-1 0,-1 1 0,0-1 0,0 0 0,0 1 0,1-2 0,-2 2 0,1-1 0,-1 0 0,1 0 0,-1 0 0,1 1 0,-1-1 0,0 0 0,1 1 0,-1-1 0,0 1 0,0-1 0,1 0 0,-1 1 0,0 0 0,0-1 0,-1 0 0,-45-13 0,44 13 0,-51-8 0,-1 2 0,-63-1 0,34 4 0,62 0 0,0 0 0,1-1 0,-1-2 0,1 0 0,0-1 0,1-1 0,-32-19 0,25 14 0,0 0 0,-49-16 0,72 30 0,6 2 0,13 6 0,27 10 0,187 64 0,-183-70 0,51 8 0,6 1 0,-60-12 0,-28-7 0,1 1 0,25 10 0,-40-13 0,0 0 0,-1 0 0,1 0 0,0 0 0,-1 1 0,1-1 0,0 0 0,-1 1 0,1-1 0,-1 1 0,1-1 0,-1 0 0,1 1 0,-1-1 0,1 1 0,-1-1 0,1 1 0,-1 0 0,0-1 0,1 1 0,-1-1 0,1 2 0,-1-1 0,0-1 0,-1 1 0,1-1 0,0 1 0,0 0 0,-1-1 0,1 1 0,0-1 0,-1 1 0,1-1 0,-1 1 0,1-1 0,0 0 0,-1 1 0,1-1 0,-1 0 0,1 1 0,-1-1 0,1 0 0,-2 1 0,-41 15 0,29-12 0,-70 33 0,-97 59 0,157-83 0,-1 4 0,1 0 0,0 1 0,2 1 0,0 1 0,1 2 0,-21 26 0,25-28 0,-16 7 0,18-17-1365,2 0-5461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0T02:52:33.749"/>
    </inkml:context>
    <inkml:brush xml:id="br0">
      <inkml:brushProperty name="width" value="0.05" units="cm"/>
      <inkml:brushProperty name="height" value="0.05" units="cm"/>
      <inkml:brushProperty name="color" value="#E71224"/>
    </inkml:brush>
  </inkml:definitions>
  <inkml:trace contextRef="#ctx0" brushRef="#br0">0 1 24575,'36'1'0,"-1"3"0,1 1 0,35 10 0,33 5 0,-24-8 0,-43-5 0,0-1 0,1-2 0,0-2 0,-1-1 0,61-7 0,31-10 0,17-3 0,-85 12 0,0 2 0,114 5 0,-68 2 0,-49-3 0,-33 0 0,1 0 0,-1 2 0,0 1 0,49 9 0,-51-6-273,0 0 0,1-2 0,0 0 0,26-2 0,-27-1-6553</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7T16:58:53.615"/>
    </inkml:context>
    <inkml:brush xml:id="br0">
      <inkml:brushProperty name="width" value="0.05" units="cm"/>
      <inkml:brushProperty name="height" value="0.05" units="cm"/>
      <inkml:brushProperty name="color" value="#E71224"/>
    </inkml:brush>
  </inkml:definitions>
  <inkml:trace contextRef="#ctx0" brushRef="#br0">0 0 24575,'323'120'-168,"378"161"-428,-569-230 1360,-22-8-764,-68-28 0,-19-8-2,-1-1-1,31 4 0,-15-3-1354,-26-5-5469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18T17:50:37.614"/>
    </inkml:context>
    <inkml:brush xml:id="br0">
      <inkml:brushProperty name="width" value="0.05" units="cm"/>
      <inkml:brushProperty name="height" value="0.05" units="cm"/>
      <inkml:brushProperty name="color" value="#E71224"/>
    </inkml:brush>
  </inkml:definitions>
  <inkml:trace contextRef="#ctx0" brushRef="#br0">0 0 24575,'323'120'-168,"378"161"-428,-569-230 1360,-22-8-764,-68-28 0,-19-8-2,-1-1-1,31 4 0,-15-3-1354,-26-5-5469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5T18:15:05.470"/>
    </inkml:context>
    <inkml:brush xml:id="br0">
      <inkml:brushProperty name="width" value="0.05" units="cm"/>
      <inkml:brushProperty name="height" value="0.05" units="cm"/>
      <inkml:brushProperty name="color" value="#E71224"/>
    </inkml:brush>
  </inkml:definitions>
  <inkml:trace contextRef="#ctx0" brushRef="#br0">0 0 24575,'323'120'-168,"378"161"-428,-569-230 1360,-22-8-764,-68-28 0,-19-8-2,-1-1-1,31 4 0,-15-3-1354,-26-5-5469</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6T18:50:53.962"/>
    </inkml:context>
    <inkml:brush xml:id="br0">
      <inkml:brushProperty name="width" value="0.05" units="cm"/>
      <inkml:brushProperty name="height" value="0.05" units="cm"/>
      <inkml:brushProperty name="color" value="#E71224"/>
    </inkml:brush>
  </inkml:definitions>
  <inkml:trace contextRef="#ctx0" brushRef="#br0">0 0 24575,'323'120'-168,"378"161"-428,-569-230 1360,-22-8-764,-68-28 0,-19-8-2,-1-1-1,31 4 0,-15-3-1354,-26-5-5469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2T18:52:10.984"/>
    </inkml:context>
    <inkml:brush xml:id="br0">
      <inkml:brushProperty name="width" value="0.035" units="cm"/>
      <inkml:brushProperty name="height" value="0.035" units="cm"/>
      <inkml:brushProperty name="color" value="#E71224"/>
    </inkml:brush>
  </inkml:definitions>
  <inkml:trace contextRef="#ctx0" brushRef="#br0">1 2 24575,'94'-1'0,"104"2"0,-180 2 0,0-1 0,0 2 0,-1 0 0,0 2 0,1-1 0,-2 2 0,1 0 0,-1 2 0,0-1 0,26 21 0,-14-10 0,0-2 0,2 0 0,-1-2 0,2-1 0,0-1 0,1-2 0,37 8 0,-51-16 0,0 0 0,0-2 0,0 0 0,1-1 0,-1 0 0,0-2 0,0 0 0,0-1 0,-1-1 0,1-1 0,18-7 0,-24 8 0,1 0 0,-1-1 0,0-1 0,0 0 0,-1-1 0,21-15 0,-26 17-113,-1 2-66,-1-1 0,1 0 0,-1 0 0,0-1 1,0 1-1,5-8 0,-1-3-6647</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20:08.960"/>
    </inkml:context>
    <inkml:brush xml:id="br0">
      <inkml:brushProperty name="width" value="0.05" units="cm"/>
      <inkml:brushProperty name="height" value="0.05" units="cm"/>
      <inkml:brushProperty name="color" value="#004F8B"/>
    </inkml:brush>
  </inkml:definitions>
  <inkml:trace contextRef="#ctx0" brushRef="#br0">0 260 24575,'32'-2'0,"-1"-1"0,0-1 0,41-13 0,-35 8 0,67-7 0,-19 13 0,142 12 0,81 32 0,-245-28 0,-50-9 0,0 0 0,1-1 0,0-1 0,0-1 0,0 1 0,-1-2 0,1 0 0,0-1 0,27-5 0,-12 0 0,1 1 0,-1 1 0,1 1 0,-1 2 0,35 3 0,52-4 0,-114 3 0,0-1 0,0 0 0,-1-1 0,1 1 0,0 0 0,0-1 0,0 1 0,0-1 0,0 1 0,0-1 0,-1 0 0,1 0 0,0 0 0,-1 0 0,1 0 0,0 0 0,-1 0 0,1-1 0,-1 1 0,0 0 0,0-1 0,1 1 0,-1-1 0,0 0 0,1-2 0,-1 2 0,-1 0 0,0 0 0,0 0 0,0 0 0,0 0 0,-1 0 0,1 0 0,0 0 0,-1 1 0,0-1 0,1 0 0,-1 0 0,0 0 0,0 0 0,0 1 0,0-1 0,0 0 0,0 1 0,0-1 0,-1 1 0,1-1 0,0 1 0,-1 0 0,0 0 0,-1-2 0,-29-20 0,-46-26 0,15 10 0,-39-17 0,64 36 0,49 25 0,0 0 0,-1 1 0,15 10 0,31 28 0,28 27 0,-75-63 0,1-1 0,20 13 0,-25-17 0,0 0 0,1 0 0,-1 0 0,0 1 0,-1-1 0,1 1 0,0 1 0,-1-1 0,0 1 0,0-1 0,-1 1 0,1 0 0,-1 0 0,0 1 0,0-1 0,3 10 0,-5-10 0,0 0 0,0 0 0,0 1 0,-1-1 0,1 0 0,-1 1 0,-1-1 0,1 0 0,-1 0 0,0 1 0,0-1 0,0 0 0,-1 0 0,1 0 0,-1 0 0,-4 7 0,0-3 0,0-1 0,-1 0 0,0 0 0,0 0 0,0-1 0,-1 0 0,-14 9 0,15-9 0,0-1 0,0 1 0,1 1 0,0-1 0,0 1 0,1 0 0,-1 1 0,2-1 0,0 1 0,-4 9 0,4-8 0,0-1 0,0-1 0,-1 1 0,0-1 0,0 1 0,-1-1 0,0-1 0,0 1 0,-13 10 0,-55 35-1365,58-43-5461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0T16:43:09.642"/>
    </inkml:context>
    <inkml:brush xml:id="br0">
      <inkml:brushProperty name="width" value="0.05" units="cm"/>
      <inkml:brushProperty name="height" value="0.05" units="cm"/>
      <inkml:brushProperty name="color" value="#004F8B"/>
    </inkml:brush>
  </inkml:definitions>
  <inkml:trace contextRef="#ctx0" brushRef="#br0">0 260 24575,'32'-2'0,"-1"-1"0,0-1 0,41-13 0,-35 8 0,67-7 0,-19 13 0,142 12 0,81 32 0,-245-28 0,-50-9 0,0 0 0,1-1 0,0-1 0,0-1 0,0 1 0,-1-2 0,1 0 0,0-1 0,27-5 0,-12 0 0,1 1 0,-1 1 0,1 1 0,-1 2 0,35 3 0,52-4 0,-114 3 0,0-1 0,0 0 0,-1-1 0,1 1 0,0 0 0,0-1 0,0 1 0,0-1 0,0 1 0,0-1 0,-1 0 0,1 0 0,0 0 0,-1 0 0,1 0 0,0 0 0,-1 0 0,1-1 0,-1 1 0,0 0 0,0-1 0,1 1 0,-1-1 0,0 0 0,1-2 0,-1 2 0,-1 0 0,0 0 0,0 0 0,0 0 0,0 0 0,-1 0 0,1 0 0,0 0 0,-1 1 0,0-1 0,1 0 0,-1 0 0,0 0 0,0 0 0,0 1 0,0-1 0,0 0 0,0 1 0,0-1 0,-1 1 0,1-1 0,0 1 0,-1 0 0,0 0 0,-1-2 0,-29-20 0,-46-26 0,15 10 0,-39-17 0,64 36 0,49 25 0,0 0 0,-1 1 0,15 10 0,31 28 0,28 27 0,-75-63 0,1-1 0,20 13 0,-25-17 0,0 0 0,1 0 0,-1 0 0,0 1 0,-1-1 0,1 1 0,0 1 0,-1-1 0,0 1 0,0-1 0,-1 1 0,1 0 0,-1 0 0,0 1 0,0-1 0,3 10 0,-5-10 0,0 0 0,0 0 0,0 1 0,-1-1 0,1 0 0,-1 1 0,-1-1 0,1 0 0,-1 0 0,0 1 0,0-1 0,0 0 0,-1 0 0,1 0 0,-1 0 0,-4 7 0,0-3 0,0-1 0,-1 0 0,0 0 0,0 0 0,0-1 0,-1 0 0,-14 9 0,15-9 0,0-1 0,0 1 0,1 1 0,0-1 0,0 1 0,1 0 0,-1 1 0,2-1 0,0 1 0,-4 9 0,4-8 0,0-1 0,0-1 0,-1 1 0,0-1 0,0 1 0,-1-1 0,0-1 0,0 1 0,-13 10 0,-55 35-1365,58-43-5461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0T01:03:37.088"/>
    </inkml:context>
    <inkml:brush xml:id="br0">
      <inkml:brushProperty name="width" value="0.035" units="cm"/>
      <inkml:brushProperty name="height" value="0.035" units="cm"/>
      <inkml:brushProperty name="color" value="#00A0D7"/>
    </inkml:brush>
  </inkml:definitions>
  <inkml:trace contextRef="#ctx0" brushRef="#br0">250 1 24575,'4'0'0,"1"1"0,-1 0 0,-1-1 0,1 1 0,0 1 0,0-1 0,0 1 0,0-1 0,-1 1 0,1 0 0,5 5 0,38 34 0,-33-27 0,-3-5 0,-1 2 0,0-1 0,-1 1 0,-1 1 0,0-1 0,0 1 0,-1 1 0,0 0 0,8 25 0,-12-29 0,-1-1 0,0 1 0,0-1 0,-1 1 0,-1 0 0,1 0 0,-1-1 0,-1 1 0,0 0 0,0-1 0,0 1 0,-1 0 0,-1-1 0,1 0 0,-1 0 0,-1 1 0,-6 10 0,-1-2 0,-2-1 0,0 0 0,-1-1 0,0 0 0,-21 15 0,-2 4 0,0 2 0,-2-2 0,-1-1 0,-78 47 0,117-80 0,0 1 0,0 0 0,0-1 0,0 1 0,0 0 0,-1-1 0,1 1 0,0-1 0,0 0 0,0 1 0,-1-1 0,1 0 0,0 0 0,0 0 0,-1 0 0,1 0 0,0 0 0,0 0 0,-1 0 0,1-1 0,-2 0 0,2 1 0,0-1 0,0 0 0,1 0 0,-1 0 0,0 0 0,1 1 0,-1-1 0,0 0 0,1 0 0,-1 0 0,1-1 0,-1 1 0,1 0 0,0 0 0,0 0 0,-1 0 0,1 0 0,0-2 0,0-7 0,0 0 0,1 0 0,0 0 0,3-11 0,-3 16 0,8-45 0,-2 1 0,-1-85 0,-5 169 0,-1 1 0,-3-1 0,0 1 0,-2-1 0,-2-1 0,-12 37 0,14-56 0,0 0 0,-4 27 0,8-38 0,0 1 0,0-1 0,1 1 0,0-1 0,0 1 0,0-1 0,1 1 0,-1-1 0,1 0 0,0 1 0,1-1 0,-1 0 0,4 8 0,-4-11 0,-1 0 0,1 0 0,0 0 0,0 0 0,0-1 0,0 1 0,0 0 0,-1-1 0,1 1 0,1 0 0,-1-1 0,0 1 0,0-1 0,0 1 0,0-1 0,0 0 0,0 1 0,1-1 0,-1 0 0,0 0 0,0 0 0,0 0 0,1 0 0,-1 0 0,0 0 0,0-1 0,0 1 0,0 0 0,1 0 0,-1-1 0,0 1 0,0-1 0,0 1 0,0-1 0,1-1 0,7-3 0,-1 0 0,1-1 0,10-11 0,-1 3 0,-7 6 0,0 0 0,0 1 0,1 0 0,0 1 0,0 0 0,0 1 0,1 1 0,0 0 0,0 0 0,0 2 0,19-3 0,-6 5-1365,-3 0-5461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8T17:17:55.983"/>
    </inkml:context>
    <inkml:brush xml:id="br0">
      <inkml:brushProperty name="width" value="0.05" units="cm"/>
      <inkml:brushProperty name="height" value="0.05" units="cm"/>
      <inkml:brushProperty name="color" value="#E71224"/>
    </inkml:brush>
  </inkml:definitions>
  <inkml:trace contextRef="#ctx0" brushRef="#br0">386 0 24575,'13'158'0,"-1"-28"0,-8 541 0,-6-375 0,2-292 0,1 3 0,-1-1 0,-1 1 0,1-1 0,-1 1 0,-3 9 0,4-16 0,-1 0 0,1 1 0,-1-1 0,0 1 0,1-1 0,-1 0 0,0 1 0,1-1 0,-1 0 0,0 0 0,1 1 0,-1-1 0,0 0 0,0 0 0,1 0 0,-1 0 0,0 0 0,0 0 0,1 0 0,-1 0 0,0-1 0,0 1 0,1 0 0,-1 0 0,0 0 0,1-1 0,-1 1 0,0 0 0,1-1 0,-1 1 0,0-1 0,1 1 0,-1-1 0,1 1 0,-1-1 0,0 0 0,-25-19 0,-81-96 0,38 44 0,52 52 0,0 2 0,-1 0 0,-28-21 0,15 12 0,25 21 0,1 1 0,-1 0 0,0 0 0,-1 1 0,1-1 0,-9-3 0,20 12 0,0 0 0,-1 0 0,1 1 0,-1 0 0,0-1 0,0 1 0,-1 1 0,0-1 0,0 0 0,5 12 0,4 5 0,1-2 0,0 0 0,33 36 0,-38-48 0,0 0 0,1 0 0,0 0 0,0-1 0,1-1 0,0 0 0,0 0 0,13 5 0,-13-7 0,1 1 0,-1 1 0,0 0 0,10 8 0,19 12 0,-37-25 0,0 0 0,-1-1 0,1 1 0,0-1 0,0 1 0,0-1 0,0 1 0,0-1 0,0 0 0,0 0 0,0 0 0,0 0 0,0 0 0,0-1 0,-1 1 0,1 0 0,0-1 0,0 0 0,0 1 0,0-1 0,-1 0 0,1 0 0,0 0 0,0 0 0,-1 0 0,1 0 0,-1-1 0,1 1 0,-1 0 0,0-1 0,0 1 0,2-3 0,5-7 0,-1 0 0,0 0 0,10-23 0,-7 14 0,-4 10 0,1 0 0,0 0 0,0 0 0,1 1 0,0 0 0,0 1 0,1-1 0,0 2 0,1-1 0,13-7 0,-15 9 0,0-1 0,-1-1 0,0 0 0,0 0 0,12-17 0,10-14 0,-17 24-1365,-2 2-5461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B655A-46AA-44F5-9EC3-C06F61BBCBFF}" type="datetimeFigureOut">
              <a:rPr lang="en-US" smtClean="0"/>
              <a:t>8/24/2025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7350-5235-4471-83CB-C566E33F8B14}" type="slidenum">
              <a:rPr lang="en-US" smtClean="0"/>
              <a:t>‹#›</a:t>
            </a:fld>
            <a:endParaRPr lang="en-US"/>
          </a:p>
        </p:txBody>
      </p:sp>
    </p:spTree>
    <p:extLst>
      <p:ext uri="{BB962C8B-B14F-4D97-AF65-F5344CB8AC3E}">
        <p14:creationId xmlns:p14="http://schemas.microsoft.com/office/powerpoint/2010/main" val="280779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a:t>
            </a:fld>
            <a:endParaRPr lang="en-US"/>
          </a:p>
        </p:txBody>
      </p:sp>
    </p:spTree>
    <p:extLst>
      <p:ext uri="{BB962C8B-B14F-4D97-AF65-F5344CB8AC3E}">
        <p14:creationId xmlns:p14="http://schemas.microsoft.com/office/powerpoint/2010/main" val="1329810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3CAC-D400-D8C1-D34B-57CE730553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49C5C-45C0-12E0-3A69-D5F4A043D5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2F5248-EEE8-FB32-047B-8DF9F20C64B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C9D30BE-52C8-BC22-6F01-81BFFB5B05E4}"/>
              </a:ext>
            </a:extLst>
          </p:cNvPr>
          <p:cNvSpPr>
            <a:spLocks noGrp="1"/>
          </p:cNvSpPr>
          <p:nvPr>
            <p:ph type="sldNum" sz="quarter" idx="5"/>
          </p:nvPr>
        </p:nvSpPr>
        <p:spPr/>
        <p:txBody>
          <a:bodyPr/>
          <a:lstStyle/>
          <a:p>
            <a:fld id="{303A7350-5235-4471-83CB-C566E33F8B14}" type="slidenum">
              <a:rPr lang="en-US" smtClean="0"/>
              <a:t>10</a:t>
            </a:fld>
            <a:endParaRPr lang="en-US"/>
          </a:p>
        </p:txBody>
      </p:sp>
    </p:spTree>
    <p:extLst>
      <p:ext uri="{BB962C8B-B14F-4D97-AF65-F5344CB8AC3E}">
        <p14:creationId xmlns:p14="http://schemas.microsoft.com/office/powerpoint/2010/main" val="5505857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119</a:t>
            </a:fld>
            <a:endParaRPr lang="en-US"/>
          </a:p>
        </p:txBody>
      </p:sp>
    </p:spTree>
    <p:extLst>
      <p:ext uri="{BB962C8B-B14F-4D97-AF65-F5344CB8AC3E}">
        <p14:creationId xmlns:p14="http://schemas.microsoft.com/office/powerpoint/2010/main" val="19288003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120</a:t>
            </a:fld>
            <a:endParaRPr lang="en-US"/>
          </a:p>
        </p:txBody>
      </p:sp>
    </p:spTree>
    <p:extLst>
      <p:ext uri="{BB962C8B-B14F-4D97-AF65-F5344CB8AC3E}">
        <p14:creationId xmlns:p14="http://schemas.microsoft.com/office/powerpoint/2010/main" val="16782982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121</a:t>
            </a:fld>
            <a:endParaRPr lang="en-US"/>
          </a:p>
        </p:txBody>
      </p:sp>
    </p:spTree>
    <p:extLst>
      <p:ext uri="{BB962C8B-B14F-4D97-AF65-F5344CB8AC3E}">
        <p14:creationId xmlns:p14="http://schemas.microsoft.com/office/powerpoint/2010/main" val="37205987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122</a:t>
            </a:fld>
            <a:endParaRPr lang="en-US"/>
          </a:p>
        </p:txBody>
      </p:sp>
    </p:spTree>
    <p:extLst>
      <p:ext uri="{BB962C8B-B14F-4D97-AF65-F5344CB8AC3E}">
        <p14:creationId xmlns:p14="http://schemas.microsoft.com/office/powerpoint/2010/main" val="323564041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123</a:t>
            </a:fld>
            <a:endParaRPr lang="en-US"/>
          </a:p>
        </p:txBody>
      </p:sp>
    </p:spTree>
    <p:extLst>
      <p:ext uri="{BB962C8B-B14F-4D97-AF65-F5344CB8AC3E}">
        <p14:creationId xmlns:p14="http://schemas.microsoft.com/office/powerpoint/2010/main" val="263528702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124</a:t>
            </a:fld>
            <a:endParaRPr lang="en-US"/>
          </a:p>
        </p:txBody>
      </p:sp>
    </p:spTree>
    <p:extLst>
      <p:ext uri="{BB962C8B-B14F-4D97-AF65-F5344CB8AC3E}">
        <p14:creationId xmlns:p14="http://schemas.microsoft.com/office/powerpoint/2010/main" val="129807543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125</a:t>
            </a:fld>
            <a:endParaRPr lang="en-US"/>
          </a:p>
        </p:txBody>
      </p:sp>
    </p:spTree>
    <p:extLst>
      <p:ext uri="{BB962C8B-B14F-4D97-AF65-F5344CB8AC3E}">
        <p14:creationId xmlns:p14="http://schemas.microsoft.com/office/powerpoint/2010/main" val="26651074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126</a:t>
            </a:fld>
            <a:endParaRPr lang="en-US"/>
          </a:p>
        </p:txBody>
      </p:sp>
    </p:spTree>
    <p:extLst>
      <p:ext uri="{BB962C8B-B14F-4D97-AF65-F5344CB8AC3E}">
        <p14:creationId xmlns:p14="http://schemas.microsoft.com/office/powerpoint/2010/main" val="8940825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127</a:t>
            </a:fld>
            <a:endParaRPr lang="en-US"/>
          </a:p>
        </p:txBody>
      </p:sp>
    </p:spTree>
    <p:extLst>
      <p:ext uri="{BB962C8B-B14F-4D97-AF65-F5344CB8AC3E}">
        <p14:creationId xmlns:p14="http://schemas.microsoft.com/office/powerpoint/2010/main" val="8192057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128</a:t>
            </a:fld>
            <a:endParaRPr lang="en-US"/>
          </a:p>
        </p:txBody>
      </p:sp>
    </p:spTree>
    <p:extLst>
      <p:ext uri="{BB962C8B-B14F-4D97-AF65-F5344CB8AC3E}">
        <p14:creationId xmlns:p14="http://schemas.microsoft.com/office/powerpoint/2010/main" val="2127704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a:t>
            </a:fld>
            <a:endParaRPr lang="en-US"/>
          </a:p>
        </p:txBody>
      </p:sp>
    </p:spTree>
    <p:extLst>
      <p:ext uri="{BB962C8B-B14F-4D97-AF65-F5344CB8AC3E}">
        <p14:creationId xmlns:p14="http://schemas.microsoft.com/office/powerpoint/2010/main" val="35327930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18A53-EFA7-7250-568C-FB089CC677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DA81F-2FC4-B2BE-E609-ADF320E9F9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06FB3A-C6F7-97E2-3656-C31A3278447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3764619-9AA4-3899-E91D-AF30636A29C1}"/>
              </a:ext>
            </a:extLst>
          </p:cNvPr>
          <p:cNvSpPr>
            <a:spLocks noGrp="1"/>
          </p:cNvSpPr>
          <p:nvPr>
            <p:ph type="sldNum" sz="quarter" idx="5"/>
          </p:nvPr>
        </p:nvSpPr>
        <p:spPr/>
        <p:txBody>
          <a:bodyPr/>
          <a:lstStyle/>
          <a:p>
            <a:fld id="{303A7350-5235-4471-83CB-C566E33F8B14}" type="slidenum">
              <a:rPr lang="en-US" smtClean="0"/>
              <a:t>129</a:t>
            </a:fld>
            <a:endParaRPr lang="en-US"/>
          </a:p>
        </p:txBody>
      </p:sp>
    </p:spTree>
    <p:extLst>
      <p:ext uri="{BB962C8B-B14F-4D97-AF65-F5344CB8AC3E}">
        <p14:creationId xmlns:p14="http://schemas.microsoft.com/office/powerpoint/2010/main" val="385762775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9F060-4DDA-E85A-9592-A54625A4BF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322C5B-C3BF-1BD3-BC9B-BBFE48C6FC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CD733-E62F-3DB5-F60F-EA99283F1B6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F93434-0392-0D08-D2DF-B0302ABBAE29}"/>
              </a:ext>
            </a:extLst>
          </p:cNvPr>
          <p:cNvSpPr>
            <a:spLocks noGrp="1"/>
          </p:cNvSpPr>
          <p:nvPr>
            <p:ph type="sldNum" sz="quarter" idx="5"/>
          </p:nvPr>
        </p:nvSpPr>
        <p:spPr/>
        <p:txBody>
          <a:bodyPr/>
          <a:lstStyle/>
          <a:p>
            <a:fld id="{303A7350-5235-4471-83CB-C566E33F8B14}" type="slidenum">
              <a:rPr lang="en-US" smtClean="0"/>
              <a:t>130</a:t>
            </a:fld>
            <a:endParaRPr lang="en-US"/>
          </a:p>
        </p:txBody>
      </p:sp>
    </p:spTree>
    <p:extLst>
      <p:ext uri="{BB962C8B-B14F-4D97-AF65-F5344CB8AC3E}">
        <p14:creationId xmlns:p14="http://schemas.microsoft.com/office/powerpoint/2010/main" val="8440707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131</a:t>
            </a:fld>
            <a:endParaRPr lang="en-US"/>
          </a:p>
        </p:txBody>
      </p:sp>
    </p:spTree>
    <p:extLst>
      <p:ext uri="{BB962C8B-B14F-4D97-AF65-F5344CB8AC3E}">
        <p14:creationId xmlns:p14="http://schemas.microsoft.com/office/powerpoint/2010/main" val="56680278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132</a:t>
            </a:fld>
            <a:endParaRPr lang="en-US"/>
          </a:p>
        </p:txBody>
      </p:sp>
    </p:spTree>
    <p:extLst>
      <p:ext uri="{BB962C8B-B14F-4D97-AF65-F5344CB8AC3E}">
        <p14:creationId xmlns:p14="http://schemas.microsoft.com/office/powerpoint/2010/main" val="427387821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133</a:t>
            </a:fld>
            <a:endParaRPr lang="en-US"/>
          </a:p>
        </p:txBody>
      </p:sp>
    </p:spTree>
    <p:extLst>
      <p:ext uri="{BB962C8B-B14F-4D97-AF65-F5344CB8AC3E}">
        <p14:creationId xmlns:p14="http://schemas.microsoft.com/office/powerpoint/2010/main" val="403176884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134</a:t>
            </a:fld>
            <a:endParaRPr lang="en-US"/>
          </a:p>
        </p:txBody>
      </p:sp>
    </p:spTree>
    <p:extLst>
      <p:ext uri="{BB962C8B-B14F-4D97-AF65-F5344CB8AC3E}">
        <p14:creationId xmlns:p14="http://schemas.microsoft.com/office/powerpoint/2010/main" val="248533626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135</a:t>
            </a:fld>
            <a:endParaRPr lang="en-US"/>
          </a:p>
        </p:txBody>
      </p:sp>
    </p:spTree>
    <p:extLst>
      <p:ext uri="{BB962C8B-B14F-4D97-AF65-F5344CB8AC3E}">
        <p14:creationId xmlns:p14="http://schemas.microsoft.com/office/powerpoint/2010/main" val="74501246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136</a:t>
            </a:fld>
            <a:endParaRPr lang="en-US"/>
          </a:p>
        </p:txBody>
      </p:sp>
    </p:spTree>
    <p:extLst>
      <p:ext uri="{BB962C8B-B14F-4D97-AF65-F5344CB8AC3E}">
        <p14:creationId xmlns:p14="http://schemas.microsoft.com/office/powerpoint/2010/main" val="149975560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137</a:t>
            </a:fld>
            <a:endParaRPr lang="en-US"/>
          </a:p>
        </p:txBody>
      </p:sp>
    </p:spTree>
    <p:extLst>
      <p:ext uri="{BB962C8B-B14F-4D97-AF65-F5344CB8AC3E}">
        <p14:creationId xmlns:p14="http://schemas.microsoft.com/office/powerpoint/2010/main" val="147744058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138</a:t>
            </a:fld>
            <a:endParaRPr lang="en-US"/>
          </a:p>
        </p:txBody>
      </p:sp>
    </p:spTree>
    <p:extLst>
      <p:ext uri="{BB962C8B-B14F-4D97-AF65-F5344CB8AC3E}">
        <p14:creationId xmlns:p14="http://schemas.microsoft.com/office/powerpoint/2010/main" val="2618211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82DEA-1245-F68D-2999-76696D5FF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BCD2B-B7EA-3E2A-21A7-C0DC7D15F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AEAE9F-EFCB-F2C1-77F1-14FECE72B5D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87F6D1-1DDB-4EF9-7031-70F1A442F92E}"/>
              </a:ext>
            </a:extLst>
          </p:cNvPr>
          <p:cNvSpPr>
            <a:spLocks noGrp="1"/>
          </p:cNvSpPr>
          <p:nvPr>
            <p:ph type="sldNum" sz="quarter" idx="5"/>
          </p:nvPr>
        </p:nvSpPr>
        <p:spPr/>
        <p:txBody>
          <a:bodyPr/>
          <a:lstStyle/>
          <a:p>
            <a:fld id="{303A7350-5235-4471-83CB-C566E33F8B14}" type="slidenum">
              <a:rPr lang="en-US" smtClean="0"/>
              <a:t>12</a:t>
            </a:fld>
            <a:endParaRPr lang="en-US"/>
          </a:p>
        </p:txBody>
      </p:sp>
    </p:spTree>
    <p:extLst>
      <p:ext uri="{BB962C8B-B14F-4D97-AF65-F5344CB8AC3E}">
        <p14:creationId xmlns:p14="http://schemas.microsoft.com/office/powerpoint/2010/main" val="179333630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139</a:t>
            </a:fld>
            <a:endParaRPr lang="en-US"/>
          </a:p>
        </p:txBody>
      </p:sp>
    </p:spTree>
    <p:extLst>
      <p:ext uri="{BB962C8B-B14F-4D97-AF65-F5344CB8AC3E}">
        <p14:creationId xmlns:p14="http://schemas.microsoft.com/office/powerpoint/2010/main" val="179152292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140</a:t>
            </a:fld>
            <a:endParaRPr lang="en-US"/>
          </a:p>
        </p:txBody>
      </p:sp>
    </p:spTree>
    <p:extLst>
      <p:ext uri="{BB962C8B-B14F-4D97-AF65-F5344CB8AC3E}">
        <p14:creationId xmlns:p14="http://schemas.microsoft.com/office/powerpoint/2010/main" val="285852720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141</a:t>
            </a:fld>
            <a:endParaRPr lang="en-US"/>
          </a:p>
        </p:txBody>
      </p:sp>
    </p:spTree>
    <p:extLst>
      <p:ext uri="{BB962C8B-B14F-4D97-AF65-F5344CB8AC3E}">
        <p14:creationId xmlns:p14="http://schemas.microsoft.com/office/powerpoint/2010/main" val="396289925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142</a:t>
            </a:fld>
            <a:endParaRPr lang="en-US"/>
          </a:p>
        </p:txBody>
      </p:sp>
    </p:spTree>
    <p:extLst>
      <p:ext uri="{BB962C8B-B14F-4D97-AF65-F5344CB8AC3E}">
        <p14:creationId xmlns:p14="http://schemas.microsoft.com/office/powerpoint/2010/main" val="304444873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143</a:t>
            </a:fld>
            <a:endParaRPr lang="en-US"/>
          </a:p>
        </p:txBody>
      </p:sp>
    </p:spTree>
    <p:extLst>
      <p:ext uri="{BB962C8B-B14F-4D97-AF65-F5344CB8AC3E}">
        <p14:creationId xmlns:p14="http://schemas.microsoft.com/office/powerpoint/2010/main" val="9241188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144</a:t>
            </a:fld>
            <a:endParaRPr lang="en-US"/>
          </a:p>
        </p:txBody>
      </p:sp>
    </p:spTree>
    <p:extLst>
      <p:ext uri="{BB962C8B-B14F-4D97-AF65-F5344CB8AC3E}">
        <p14:creationId xmlns:p14="http://schemas.microsoft.com/office/powerpoint/2010/main" val="317152988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4763F-BDD7-112E-3505-26B22A566F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30C29-A3EF-8FEF-5C7D-9B90298D19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75B2CF-2E90-AC18-7DA0-2D7BA3714F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0EB656-CA63-C614-6D56-1246766B9B67}"/>
              </a:ext>
            </a:extLst>
          </p:cNvPr>
          <p:cNvSpPr>
            <a:spLocks noGrp="1"/>
          </p:cNvSpPr>
          <p:nvPr>
            <p:ph type="sldNum" sz="quarter" idx="5"/>
          </p:nvPr>
        </p:nvSpPr>
        <p:spPr/>
        <p:txBody>
          <a:bodyPr/>
          <a:lstStyle/>
          <a:p>
            <a:fld id="{303A7350-5235-4471-83CB-C566E33F8B14}" type="slidenum">
              <a:rPr lang="en-US" smtClean="0"/>
              <a:t>145</a:t>
            </a:fld>
            <a:endParaRPr lang="en-US"/>
          </a:p>
        </p:txBody>
      </p:sp>
    </p:spTree>
    <p:extLst>
      <p:ext uri="{BB962C8B-B14F-4D97-AF65-F5344CB8AC3E}">
        <p14:creationId xmlns:p14="http://schemas.microsoft.com/office/powerpoint/2010/main" val="37506695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146</a:t>
            </a:fld>
            <a:endParaRPr lang="en-US"/>
          </a:p>
        </p:txBody>
      </p:sp>
    </p:spTree>
    <p:extLst>
      <p:ext uri="{BB962C8B-B14F-4D97-AF65-F5344CB8AC3E}">
        <p14:creationId xmlns:p14="http://schemas.microsoft.com/office/powerpoint/2010/main" val="220869028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148</a:t>
            </a:fld>
            <a:endParaRPr lang="en-US"/>
          </a:p>
        </p:txBody>
      </p:sp>
    </p:spTree>
    <p:extLst>
      <p:ext uri="{BB962C8B-B14F-4D97-AF65-F5344CB8AC3E}">
        <p14:creationId xmlns:p14="http://schemas.microsoft.com/office/powerpoint/2010/main" val="232576783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149</a:t>
            </a:fld>
            <a:endParaRPr lang="en-US"/>
          </a:p>
        </p:txBody>
      </p:sp>
    </p:spTree>
    <p:extLst>
      <p:ext uri="{BB962C8B-B14F-4D97-AF65-F5344CB8AC3E}">
        <p14:creationId xmlns:p14="http://schemas.microsoft.com/office/powerpoint/2010/main" val="433390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a:t>
            </a:fld>
            <a:endParaRPr lang="en-US"/>
          </a:p>
        </p:txBody>
      </p:sp>
    </p:spTree>
    <p:extLst>
      <p:ext uri="{BB962C8B-B14F-4D97-AF65-F5344CB8AC3E}">
        <p14:creationId xmlns:p14="http://schemas.microsoft.com/office/powerpoint/2010/main" val="102096253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150</a:t>
            </a:fld>
            <a:endParaRPr lang="en-US"/>
          </a:p>
        </p:txBody>
      </p:sp>
    </p:spTree>
    <p:extLst>
      <p:ext uri="{BB962C8B-B14F-4D97-AF65-F5344CB8AC3E}">
        <p14:creationId xmlns:p14="http://schemas.microsoft.com/office/powerpoint/2010/main" val="2250028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151</a:t>
            </a:fld>
            <a:endParaRPr lang="en-US"/>
          </a:p>
        </p:txBody>
      </p:sp>
    </p:spTree>
    <p:extLst>
      <p:ext uri="{BB962C8B-B14F-4D97-AF65-F5344CB8AC3E}">
        <p14:creationId xmlns:p14="http://schemas.microsoft.com/office/powerpoint/2010/main" val="93791164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152</a:t>
            </a:fld>
            <a:endParaRPr lang="en-US"/>
          </a:p>
        </p:txBody>
      </p:sp>
    </p:spTree>
    <p:extLst>
      <p:ext uri="{BB962C8B-B14F-4D97-AF65-F5344CB8AC3E}">
        <p14:creationId xmlns:p14="http://schemas.microsoft.com/office/powerpoint/2010/main" val="86364739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153</a:t>
            </a:fld>
            <a:endParaRPr lang="en-US"/>
          </a:p>
        </p:txBody>
      </p:sp>
    </p:spTree>
    <p:extLst>
      <p:ext uri="{BB962C8B-B14F-4D97-AF65-F5344CB8AC3E}">
        <p14:creationId xmlns:p14="http://schemas.microsoft.com/office/powerpoint/2010/main" val="36873258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154</a:t>
            </a:fld>
            <a:endParaRPr lang="en-US"/>
          </a:p>
        </p:txBody>
      </p:sp>
    </p:spTree>
    <p:extLst>
      <p:ext uri="{BB962C8B-B14F-4D97-AF65-F5344CB8AC3E}">
        <p14:creationId xmlns:p14="http://schemas.microsoft.com/office/powerpoint/2010/main" val="18258494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155</a:t>
            </a:fld>
            <a:endParaRPr lang="en-US"/>
          </a:p>
        </p:txBody>
      </p:sp>
    </p:spTree>
    <p:extLst>
      <p:ext uri="{BB962C8B-B14F-4D97-AF65-F5344CB8AC3E}">
        <p14:creationId xmlns:p14="http://schemas.microsoft.com/office/powerpoint/2010/main" val="36483342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157</a:t>
            </a:fld>
            <a:endParaRPr lang="en-US"/>
          </a:p>
        </p:txBody>
      </p:sp>
    </p:spTree>
    <p:extLst>
      <p:ext uri="{BB962C8B-B14F-4D97-AF65-F5344CB8AC3E}">
        <p14:creationId xmlns:p14="http://schemas.microsoft.com/office/powerpoint/2010/main" val="29359145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158</a:t>
            </a:fld>
            <a:endParaRPr lang="en-US"/>
          </a:p>
        </p:txBody>
      </p:sp>
    </p:spTree>
    <p:extLst>
      <p:ext uri="{BB962C8B-B14F-4D97-AF65-F5344CB8AC3E}">
        <p14:creationId xmlns:p14="http://schemas.microsoft.com/office/powerpoint/2010/main" val="195462307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159</a:t>
            </a:fld>
            <a:endParaRPr lang="en-US"/>
          </a:p>
        </p:txBody>
      </p:sp>
    </p:spTree>
    <p:extLst>
      <p:ext uri="{BB962C8B-B14F-4D97-AF65-F5344CB8AC3E}">
        <p14:creationId xmlns:p14="http://schemas.microsoft.com/office/powerpoint/2010/main" val="5579727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160</a:t>
            </a:fld>
            <a:endParaRPr lang="en-US"/>
          </a:p>
        </p:txBody>
      </p:sp>
    </p:spTree>
    <p:extLst>
      <p:ext uri="{BB962C8B-B14F-4D97-AF65-F5344CB8AC3E}">
        <p14:creationId xmlns:p14="http://schemas.microsoft.com/office/powerpoint/2010/main" val="3595531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a:t>
            </a:fld>
            <a:endParaRPr lang="en-US"/>
          </a:p>
        </p:txBody>
      </p:sp>
    </p:spTree>
    <p:extLst>
      <p:ext uri="{BB962C8B-B14F-4D97-AF65-F5344CB8AC3E}">
        <p14:creationId xmlns:p14="http://schemas.microsoft.com/office/powerpoint/2010/main" val="149249132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161</a:t>
            </a:fld>
            <a:endParaRPr lang="en-US"/>
          </a:p>
        </p:txBody>
      </p:sp>
    </p:spTree>
    <p:extLst>
      <p:ext uri="{BB962C8B-B14F-4D97-AF65-F5344CB8AC3E}">
        <p14:creationId xmlns:p14="http://schemas.microsoft.com/office/powerpoint/2010/main" val="59875212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162</a:t>
            </a:fld>
            <a:endParaRPr lang="en-US"/>
          </a:p>
        </p:txBody>
      </p:sp>
    </p:spTree>
    <p:extLst>
      <p:ext uri="{BB962C8B-B14F-4D97-AF65-F5344CB8AC3E}">
        <p14:creationId xmlns:p14="http://schemas.microsoft.com/office/powerpoint/2010/main" val="75592994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163</a:t>
            </a:fld>
            <a:endParaRPr lang="en-US"/>
          </a:p>
        </p:txBody>
      </p:sp>
    </p:spTree>
    <p:extLst>
      <p:ext uri="{BB962C8B-B14F-4D97-AF65-F5344CB8AC3E}">
        <p14:creationId xmlns:p14="http://schemas.microsoft.com/office/powerpoint/2010/main" val="185361197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164</a:t>
            </a:fld>
            <a:endParaRPr lang="en-US"/>
          </a:p>
        </p:txBody>
      </p:sp>
    </p:spTree>
    <p:extLst>
      <p:ext uri="{BB962C8B-B14F-4D97-AF65-F5344CB8AC3E}">
        <p14:creationId xmlns:p14="http://schemas.microsoft.com/office/powerpoint/2010/main" val="73116923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165</a:t>
            </a:fld>
            <a:endParaRPr lang="en-US"/>
          </a:p>
        </p:txBody>
      </p:sp>
    </p:spTree>
    <p:extLst>
      <p:ext uri="{BB962C8B-B14F-4D97-AF65-F5344CB8AC3E}">
        <p14:creationId xmlns:p14="http://schemas.microsoft.com/office/powerpoint/2010/main" val="311988880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166</a:t>
            </a:fld>
            <a:endParaRPr lang="en-US"/>
          </a:p>
        </p:txBody>
      </p:sp>
    </p:spTree>
    <p:extLst>
      <p:ext uri="{BB962C8B-B14F-4D97-AF65-F5344CB8AC3E}">
        <p14:creationId xmlns:p14="http://schemas.microsoft.com/office/powerpoint/2010/main" val="284757145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167</a:t>
            </a:fld>
            <a:endParaRPr lang="en-US"/>
          </a:p>
        </p:txBody>
      </p:sp>
    </p:spTree>
    <p:extLst>
      <p:ext uri="{BB962C8B-B14F-4D97-AF65-F5344CB8AC3E}">
        <p14:creationId xmlns:p14="http://schemas.microsoft.com/office/powerpoint/2010/main" val="260108085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923EC-6176-2ED0-D895-5436847E2B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11E7D-DEB7-2F42-E764-F17BB8C4A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1607F9-3A10-CA23-47F8-E6ACD8F3B1C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FC26A64-43F4-189F-6DAD-DB150DB1D5E7}"/>
              </a:ext>
            </a:extLst>
          </p:cNvPr>
          <p:cNvSpPr>
            <a:spLocks noGrp="1"/>
          </p:cNvSpPr>
          <p:nvPr>
            <p:ph type="sldNum" sz="quarter" idx="5"/>
          </p:nvPr>
        </p:nvSpPr>
        <p:spPr/>
        <p:txBody>
          <a:bodyPr/>
          <a:lstStyle/>
          <a:p>
            <a:fld id="{303A7350-5235-4471-83CB-C566E33F8B14}" type="slidenum">
              <a:rPr lang="en-US" smtClean="0"/>
              <a:t>168</a:t>
            </a:fld>
            <a:endParaRPr lang="en-US"/>
          </a:p>
        </p:txBody>
      </p:sp>
    </p:spTree>
    <p:extLst>
      <p:ext uri="{BB962C8B-B14F-4D97-AF65-F5344CB8AC3E}">
        <p14:creationId xmlns:p14="http://schemas.microsoft.com/office/powerpoint/2010/main" val="181499486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169</a:t>
            </a:fld>
            <a:endParaRPr lang="en-US"/>
          </a:p>
        </p:txBody>
      </p:sp>
    </p:spTree>
    <p:extLst>
      <p:ext uri="{BB962C8B-B14F-4D97-AF65-F5344CB8AC3E}">
        <p14:creationId xmlns:p14="http://schemas.microsoft.com/office/powerpoint/2010/main" val="275195421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170</a:t>
            </a:fld>
            <a:endParaRPr lang="en-US"/>
          </a:p>
        </p:txBody>
      </p:sp>
    </p:spTree>
    <p:extLst>
      <p:ext uri="{BB962C8B-B14F-4D97-AF65-F5344CB8AC3E}">
        <p14:creationId xmlns:p14="http://schemas.microsoft.com/office/powerpoint/2010/main" val="612115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F9498-D77A-89E6-91CA-1E2954FE62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1221F7-2AD5-97F8-49B1-B42042BC0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3DBF55-2C72-C0E8-6823-E5E9A3E60B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2A135B0-3F36-389B-AEA1-FED32AF31D70}"/>
              </a:ext>
            </a:extLst>
          </p:cNvPr>
          <p:cNvSpPr>
            <a:spLocks noGrp="1"/>
          </p:cNvSpPr>
          <p:nvPr>
            <p:ph type="sldNum" sz="quarter" idx="5"/>
          </p:nvPr>
        </p:nvSpPr>
        <p:spPr/>
        <p:txBody>
          <a:bodyPr/>
          <a:lstStyle/>
          <a:p>
            <a:fld id="{303A7350-5235-4471-83CB-C566E33F8B14}" type="slidenum">
              <a:rPr lang="en-US" smtClean="0"/>
              <a:t>15</a:t>
            </a:fld>
            <a:endParaRPr lang="en-US"/>
          </a:p>
        </p:txBody>
      </p:sp>
    </p:spTree>
    <p:extLst>
      <p:ext uri="{BB962C8B-B14F-4D97-AF65-F5344CB8AC3E}">
        <p14:creationId xmlns:p14="http://schemas.microsoft.com/office/powerpoint/2010/main" val="348584215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171</a:t>
            </a:fld>
            <a:endParaRPr lang="en-US"/>
          </a:p>
        </p:txBody>
      </p:sp>
    </p:spTree>
    <p:extLst>
      <p:ext uri="{BB962C8B-B14F-4D97-AF65-F5344CB8AC3E}">
        <p14:creationId xmlns:p14="http://schemas.microsoft.com/office/powerpoint/2010/main" val="414463771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172</a:t>
            </a:fld>
            <a:endParaRPr lang="en-US"/>
          </a:p>
        </p:txBody>
      </p:sp>
    </p:spTree>
    <p:extLst>
      <p:ext uri="{BB962C8B-B14F-4D97-AF65-F5344CB8AC3E}">
        <p14:creationId xmlns:p14="http://schemas.microsoft.com/office/powerpoint/2010/main" val="12154575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173</a:t>
            </a:fld>
            <a:endParaRPr lang="en-US"/>
          </a:p>
        </p:txBody>
      </p:sp>
    </p:spTree>
    <p:extLst>
      <p:ext uri="{BB962C8B-B14F-4D97-AF65-F5344CB8AC3E}">
        <p14:creationId xmlns:p14="http://schemas.microsoft.com/office/powerpoint/2010/main" val="393044577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8B53B-8571-18F0-BED9-B3D30FDAD7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BB1DC0-8A4A-0DF2-6C09-1FE2706F28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1FD175-537A-F4B6-BC39-8B3AA8AD08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8993A0-DFA3-F9D3-9BBF-72ADE552A0A6}"/>
              </a:ext>
            </a:extLst>
          </p:cNvPr>
          <p:cNvSpPr>
            <a:spLocks noGrp="1"/>
          </p:cNvSpPr>
          <p:nvPr>
            <p:ph type="sldNum" sz="quarter" idx="5"/>
          </p:nvPr>
        </p:nvSpPr>
        <p:spPr/>
        <p:txBody>
          <a:bodyPr/>
          <a:lstStyle/>
          <a:p>
            <a:fld id="{303A7350-5235-4471-83CB-C566E33F8B14}" type="slidenum">
              <a:rPr lang="en-US" smtClean="0"/>
              <a:t>174</a:t>
            </a:fld>
            <a:endParaRPr lang="en-US"/>
          </a:p>
        </p:txBody>
      </p:sp>
    </p:spTree>
    <p:extLst>
      <p:ext uri="{BB962C8B-B14F-4D97-AF65-F5344CB8AC3E}">
        <p14:creationId xmlns:p14="http://schemas.microsoft.com/office/powerpoint/2010/main" val="328590781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175</a:t>
            </a:fld>
            <a:endParaRPr lang="en-US"/>
          </a:p>
        </p:txBody>
      </p:sp>
    </p:spTree>
    <p:extLst>
      <p:ext uri="{BB962C8B-B14F-4D97-AF65-F5344CB8AC3E}">
        <p14:creationId xmlns:p14="http://schemas.microsoft.com/office/powerpoint/2010/main" val="231707581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176</a:t>
            </a:fld>
            <a:endParaRPr lang="en-US"/>
          </a:p>
        </p:txBody>
      </p:sp>
    </p:spTree>
    <p:extLst>
      <p:ext uri="{BB962C8B-B14F-4D97-AF65-F5344CB8AC3E}">
        <p14:creationId xmlns:p14="http://schemas.microsoft.com/office/powerpoint/2010/main" val="57944882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177</a:t>
            </a:fld>
            <a:endParaRPr lang="en-US"/>
          </a:p>
        </p:txBody>
      </p:sp>
    </p:spTree>
    <p:extLst>
      <p:ext uri="{BB962C8B-B14F-4D97-AF65-F5344CB8AC3E}">
        <p14:creationId xmlns:p14="http://schemas.microsoft.com/office/powerpoint/2010/main" val="394060260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178</a:t>
            </a:fld>
            <a:endParaRPr lang="en-US"/>
          </a:p>
        </p:txBody>
      </p:sp>
    </p:spTree>
    <p:extLst>
      <p:ext uri="{BB962C8B-B14F-4D97-AF65-F5344CB8AC3E}">
        <p14:creationId xmlns:p14="http://schemas.microsoft.com/office/powerpoint/2010/main" val="118525466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179</a:t>
            </a:fld>
            <a:endParaRPr lang="en-US"/>
          </a:p>
        </p:txBody>
      </p:sp>
    </p:spTree>
    <p:extLst>
      <p:ext uri="{BB962C8B-B14F-4D97-AF65-F5344CB8AC3E}">
        <p14:creationId xmlns:p14="http://schemas.microsoft.com/office/powerpoint/2010/main" val="40533259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180</a:t>
            </a:fld>
            <a:endParaRPr lang="en-US"/>
          </a:p>
        </p:txBody>
      </p:sp>
    </p:spTree>
    <p:extLst>
      <p:ext uri="{BB962C8B-B14F-4D97-AF65-F5344CB8AC3E}">
        <p14:creationId xmlns:p14="http://schemas.microsoft.com/office/powerpoint/2010/main" val="3874804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a:t>
            </a:fld>
            <a:endParaRPr lang="en-US"/>
          </a:p>
        </p:txBody>
      </p:sp>
    </p:spTree>
    <p:extLst>
      <p:ext uri="{BB962C8B-B14F-4D97-AF65-F5344CB8AC3E}">
        <p14:creationId xmlns:p14="http://schemas.microsoft.com/office/powerpoint/2010/main" val="3914634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181</a:t>
            </a:fld>
            <a:endParaRPr lang="en-US"/>
          </a:p>
        </p:txBody>
      </p:sp>
    </p:spTree>
    <p:extLst>
      <p:ext uri="{BB962C8B-B14F-4D97-AF65-F5344CB8AC3E}">
        <p14:creationId xmlns:p14="http://schemas.microsoft.com/office/powerpoint/2010/main" val="199129022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182</a:t>
            </a:fld>
            <a:endParaRPr lang="en-US"/>
          </a:p>
        </p:txBody>
      </p:sp>
    </p:spTree>
    <p:extLst>
      <p:ext uri="{BB962C8B-B14F-4D97-AF65-F5344CB8AC3E}">
        <p14:creationId xmlns:p14="http://schemas.microsoft.com/office/powerpoint/2010/main" val="65658714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183</a:t>
            </a:fld>
            <a:endParaRPr lang="en-US"/>
          </a:p>
        </p:txBody>
      </p:sp>
    </p:spTree>
    <p:extLst>
      <p:ext uri="{BB962C8B-B14F-4D97-AF65-F5344CB8AC3E}">
        <p14:creationId xmlns:p14="http://schemas.microsoft.com/office/powerpoint/2010/main" val="346830281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184</a:t>
            </a:fld>
            <a:endParaRPr lang="en-US"/>
          </a:p>
        </p:txBody>
      </p:sp>
    </p:spTree>
    <p:extLst>
      <p:ext uri="{BB962C8B-B14F-4D97-AF65-F5344CB8AC3E}">
        <p14:creationId xmlns:p14="http://schemas.microsoft.com/office/powerpoint/2010/main" val="2862870577"/>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185</a:t>
            </a:fld>
            <a:endParaRPr lang="en-US"/>
          </a:p>
        </p:txBody>
      </p:sp>
    </p:spTree>
    <p:extLst>
      <p:ext uri="{BB962C8B-B14F-4D97-AF65-F5344CB8AC3E}">
        <p14:creationId xmlns:p14="http://schemas.microsoft.com/office/powerpoint/2010/main" val="13029669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186</a:t>
            </a:fld>
            <a:endParaRPr lang="en-US"/>
          </a:p>
        </p:txBody>
      </p:sp>
    </p:spTree>
    <p:extLst>
      <p:ext uri="{BB962C8B-B14F-4D97-AF65-F5344CB8AC3E}">
        <p14:creationId xmlns:p14="http://schemas.microsoft.com/office/powerpoint/2010/main" val="363239444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187</a:t>
            </a:fld>
            <a:endParaRPr lang="en-US"/>
          </a:p>
        </p:txBody>
      </p:sp>
    </p:spTree>
    <p:extLst>
      <p:ext uri="{BB962C8B-B14F-4D97-AF65-F5344CB8AC3E}">
        <p14:creationId xmlns:p14="http://schemas.microsoft.com/office/powerpoint/2010/main" val="409291088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188</a:t>
            </a:fld>
            <a:endParaRPr lang="en-US"/>
          </a:p>
        </p:txBody>
      </p:sp>
    </p:spTree>
    <p:extLst>
      <p:ext uri="{BB962C8B-B14F-4D97-AF65-F5344CB8AC3E}">
        <p14:creationId xmlns:p14="http://schemas.microsoft.com/office/powerpoint/2010/main" val="234412594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189</a:t>
            </a:fld>
            <a:endParaRPr lang="en-US"/>
          </a:p>
        </p:txBody>
      </p:sp>
    </p:spTree>
    <p:extLst>
      <p:ext uri="{BB962C8B-B14F-4D97-AF65-F5344CB8AC3E}">
        <p14:creationId xmlns:p14="http://schemas.microsoft.com/office/powerpoint/2010/main" val="2954975038"/>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190</a:t>
            </a:fld>
            <a:endParaRPr lang="en-US"/>
          </a:p>
        </p:txBody>
      </p:sp>
    </p:spTree>
    <p:extLst>
      <p:ext uri="{BB962C8B-B14F-4D97-AF65-F5344CB8AC3E}">
        <p14:creationId xmlns:p14="http://schemas.microsoft.com/office/powerpoint/2010/main" val="4091869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a:t>
            </a:fld>
            <a:endParaRPr lang="en-US"/>
          </a:p>
        </p:txBody>
      </p:sp>
    </p:spTree>
    <p:extLst>
      <p:ext uri="{BB962C8B-B14F-4D97-AF65-F5344CB8AC3E}">
        <p14:creationId xmlns:p14="http://schemas.microsoft.com/office/powerpoint/2010/main" val="34531544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191</a:t>
            </a:fld>
            <a:endParaRPr lang="en-US"/>
          </a:p>
        </p:txBody>
      </p:sp>
    </p:spTree>
    <p:extLst>
      <p:ext uri="{BB962C8B-B14F-4D97-AF65-F5344CB8AC3E}">
        <p14:creationId xmlns:p14="http://schemas.microsoft.com/office/powerpoint/2010/main" val="293969148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192</a:t>
            </a:fld>
            <a:endParaRPr lang="en-US"/>
          </a:p>
        </p:txBody>
      </p:sp>
    </p:spTree>
    <p:extLst>
      <p:ext uri="{BB962C8B-B14F-4D97-AF65-F5344CB8AC3E}">
        <p14:creationId xmlns:p14="http://schemas.microsoft.com/office/powerpoint/2010/main" val="150672768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193</a:t>
            </a:fld>
            <a:endParaRPr lang="en-US"/>
          </a:p>
        </p:txBody>
      </p:sp>
    </p:spTree>
    <p:extLst>
      <p:ext uri="{BB962C8B-B14F-4D97-AF65-F5344CB8AC3E}">
        <p14:creationId xmlns:p14="http://schemas.microsoft.com/office/powerpoint/2010/main" val="4035723418"/>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194</a:t>
            </a:fld>
            <a:endParaRPr lang="en-US"/>
          </a:p>
        </p:txBody>
      </p:sp>
    </p:spTree>
    <p:extLst>
      <p:ext uri="{BB962C8B-B14F-4D97-AF65-F5344CB8AC3E}">
        <p14:creationId xmlns:p14="http://schemas.microsoft.com/office/powerpoint/2010/main" val="398717507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1644E-1C6E-3609-37B6-28C22D091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6A41B-E229-7E71-CA6C-5E69884A5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6F16C-89FF-BB49-B7DB-FC2D8920A89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87380C-E683-2D89-8B69-3DF777E29052}"/>
              </a:ext>
            </a:extLst>
          </p:cNvPr>
          <p:cNvSpPr>
            <a:spLocks noGrp="1"/>
          </p:cNvSpPr>
          <p:nvPr>
            <p:ph type="sldNum" sz="quarter" idx="5"/>
          </p:nvPr>
        </p:nvSpPr>
        <p:spPr/>
        <p:txBody>
          <a:bodyPr/>
          <a:lstStyle/>
          <a:p>
            <a:fld id="{303A7350-5235-4471-83CB-C566E33F8B14}" type="slidenum">
              <a:rPr lang="en-US" smtClean="0"/>
              <a:t>199</a:t>
            </a:fld>
            <a:endParaRPr lang="en-US"/>
          </a:p>
        </p:txBody>
      </p:sp>
    </p:spTree>
    <p:extLst>
      <p:ext uri="{BB962C8B-B14F-4D97-AF65-F5344CB8AC3E}">
        <p14:creationId xmlns:p14="http://schemas.microsoft.com/office/powerpoint/2010/main" val="384311771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1644E-1C6E-3609-37B6-28C22D091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6A41B-E229-7E71-CA6C-5E69884A5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6F16C-89FF-BB49-B7DB-FC2D8920A89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87380C-E683-2D89-8B69-3DF777E29052}"/>
              </a:ext>
            </a:extLst>
          </p:cNvPr>
          <p:cNvSpPr>
            <a:spLocks noGrp="1"/>
          </p:cNvSpPr>
          <p:nvPr>
            <p:ph type="sldNum" sz="quarter" idx="5"/>
          </p:nvPr>
        </p:nvSpPr>
        <p:spPr/>
        <p:txBody>
          <a:bodyPr/>
          <a:lstStyle/>
          <a:p>
            <a:fld id="{303A7350-5235-4471-83CB-C566E33F8B14}" type="slidenum">
              <a:rPr lang="en-US" smtClean="0"/>
              <a:t>200</a:t>
            </a:fld>
            <a:endParaRPr lang="en-US"/>
          </a:p>
        </p:txBody>
      </p:sp>
    </p:spTree>
    <p:extLst>
      <p:ext uri="{BB962C8B-B14F-4D97-AF65-F5344CB8AC3E}">
        <p14:creationId xmlns:p14="http://schemas.microsoft.com/office/powerpoint/2010/main" val="123967236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1644E-1C6E-3609-37B6-28C22D091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6A41B-E229-7E71-CA6C-5E69884A5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6F16C-89FF-BB49-B7DB-FC2D8920A89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87380C-E683-2D89-8B69-3DF777E29052}"/>
              </a:ext>
            </a:extLst>
          </p:cNvPr>
          <p:cNvSpPr>
            <a:spLocks noGrp="1"/>
          </p:cNvSpPr>
          <p:nvPr>
            <p:ph type="sldNum" sz="quarter" idx="5"/>
          </p:nvPr>
        </p:nvSpPr>
        <p:spPr/>
        <p:txBody>
          <a:bodyPr/>
          <a:lstStyle/>
          <a:p>
            <a:fld id="{303A7350-5235-4471-83CB-C566E33F8B14}" type="slidenum">
              <a:rPr lang="en-US" smtClean="0"/>
              <a:t>201</a:t>
            </a:fld>
            <a:endParaRPr lang="en-US"/>
          </a:p>
        </p:txBody>
      </p:sp>
    </p:spTree>
    <p:extLst>
      <p:ext uri="{BB962C8B-B14F-4D97-AF65-F5344CB8AC3E}">
        <p14:creationId xmlns:p14="http://schemas.microsoft.com/office/powerpoint/2010/main" val="223079937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A5F63-7BED-5BB6-18E0-15A0E77A7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D151CD-CFA6-71D2-F2D0-F078DE4DD6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ECFF91-92FE-A1A8-A2A7-D48990F7447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03BC7E-041A-B19F-4723-28C18DD1AB1C}"/>
              </a:ext>
            </a:extLst>
          </p:cNvPr>
          <p:cNvSpPr>
            <a:spLocks noGrp="1"/>
          </p:cNvSpPr>
          <p:nvPr>
            <p:ph type="sldNum" sz="quarter" idx="5"/>
          </p:nvPr>
        </p:nvSpPr>
        <p:spPr/>
        <p:txBody>
          <a:bodyPr/>
          <a:lstStyle/>
          <a:p>
            <a:fld id="{303A7350-5235-4471-83CB-C566E33F8B14}" type="slidenum">
              <a:rPr lang="en-US" smtClean="0"/>
              <a:t>202</a:t>
            </a:fld>
            <a:endParaRPr lang="en-US"/>
          </a:p>
        </p:txBody>
      </p:sp>
    </p:spTree>
    <p:extLst>
      <p:ext uri="{BB962C8B-B14F-4D97-AF65-F5344CB8AC3E}">
        <p14:creationId xmlns:p14="http://schemas.microsoft.com/office/powerpoint/2010/main" val="3799461526"/>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0D601-2387-AE5F-7DC4-09322DE69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99827-0D01-A79C-2ED4-EACA10C9F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E6F823-BC4C-B509-2A14-04D5623A11F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FEDA327-FB58-CF8C-ABA8-38799108C384}"/>
              </a:ext>
            </a:extLst>
          </p:cNvPr>
          <p:cNvSpPr>
            <a:spLocks noGrp="1"/>
          </p:cNvSpPr>
          <p:nvPr>
            <p:ph type="sldNum" sz="quarter" idx="5"/>
          </p:nvPr>
        </p:nvSpPr>
        <p:spPr/>
        <p:txBody>
          <a:bodyPr/>
          <a:lstStyle/>
          <a:p>
            <a:fld id="{303A7350-5235-4471-83CB-C566E33F8B14}" type="slidenum">
              <a:rPr lang="en-US" smtClean="0"/>
              <a:t>203</a:t>
            </a:fld>
            <a:endParaRPr lang="en-US"/>
          </a:p>
        </p:txBody>
      </p:sp>
    </p:spTree>
    <p:extLst>
      <p:ext uri="{BB962C8B-B14F-4D97-AF65-F5344CB8AC3E}">
        <p14:creationId xmlns:p14="http://schemas.microsoft.com/office/powerpoint/2010/main" val="97827035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204</a:t>
            </a:fld>
            <a:endParaRPr lang="en-US"/>
          </a:p>
        </p:txBody>
      </p:sp>
    </p:spTree>
    <p:extLst>
      <p:ext uri="{BB962C8B-B14F-4D97-AF65-F5344CB8AC3E}">
        <p14:creationId xmlns:p14="http://schemas.microsoft.com/office/powerpoint/2010/main" val="1807263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a:t>
            </a:fld>
            <a:endParaRPr lang="en-US"/>
          </a:p>
        </p:txBody>
      </p:sp>
    </p:spTree>
    <p:extLst>
      <p:ext uri="{BB962C8B-B14F-4D97-AF65-F5344CB8AC3E}">
        <p14:creationId xmlns:p14="http://schemas.microsoft.com/office/powerpoint/2010/main" val="4004734927"/>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205</a:t>
            </a:fld>
            <a:endParaRPr lang="en-US"/>
          </a:p>
        </p:txBody>
      </p:sp>
    </p:spTree>
    <p:extLst>
      <p:ext uri="{BB962C8B-B14F-4D97-AF65-F5344CB8AC3E}">
        <p14:creationId xmlns:p14="http://schemas.microsoft.com/office/powerpoint/2010/main" val="5042823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206</a:t>
            </a:fld>
            <a:endParaRPr lang="en-US"/>
          </a:p>
        </p:txBody>
      </p:sp>
    </p:spTree>
    <p:extLst>
      <p:ext uri="{BB962C8B-B14F-4D97-AF65-F5344CB8AC3E}">
        <p14:creationId xmlns:p14="http://schemas.microsoft.com/office/powerpoint/2010/main" val="404097678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ABBA9-E6D5-443B-A7A3-CB3E970018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5EC88E-CCCB-5585-0E6C-3BDAE7244B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A610E6-66AF-B0A6-DEBE-5BA443A41B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7323385-BE54-3DD0-0BC6-5427B3684E98}"/>
              </a:ext>
            </a:extLst>
          </p:cNvPr>
          <p:cNvSpPr>
            <a:spLocks noGrp="1"/>
          </p:cNvSpPr>
          <p:nvPr>
            <p:ph type="sldNum" sz="quarter" idx="5"/>
          </p:nvPr>
        </p:nvSpPr>
        <p:spPr/>
        <p:txBody>
          <a:bodyPr/>
          <a:lstStyle/>
          <a:p>
            <a:fld id="{303A7350-5235-4471-83CB-C566E33F8B14}" type="slidenum">
              <a:rPr lang="en-US" smtClean="0"/>
              <a:t>207</a:t>
            </a:fld>
            <a:endParaRPr lang="en-US"/>
          </a:p>
        </p:txBody>
      </p:sp>
    </p:spTree>
    <p:extLst>
      <p:ext uri="{BB962C8B-B14F-4D97-AF65-F5344CB8AC3E}">
        <p14:creationId xmlns:p14="http://schemas.microsoft.com/office/powerpoint/2010/main" val="211727013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BF218-A43B-C23A-3E8F-8791C1BC5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67515A-16EA-0BFF-84BD-A707EE191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9E09C2-09F8-A935-83B1-A91F41DDA05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1E78EC6-9F86-F296-58DB-9B42BAB4BDF2}"/>
              </a:ext>
            </a:extLst>
          </p:cNvPr>
          <p:cNvSpPr>
            <a:spLocks noGrp="1"/>
          </p:cNvSpPr>
          <p:nvPr>
            <p:ph type="sldNum" sz="quarter" idx="5"/>
          </p:nvPr>
        </p:nvSpPr>
        <p:spPr/>
        <p:txBody>
          <a:bodyPr/>
          <a:lstStyle/>
          <a:p>
            <a:fld id="{303A7350-5235-4471-83CB-C566E33F8B14}" type="slidenum">
              <a:rPr lang="en-US" smtClean="0"/>
              <a:t>208</a:t>
            </a:fld>
            <a:endParaRPr lang="en-US"/>
          </a:p>
        </p:txBody>
      </p:sp>
    </p:spTree>
    <p:extLst>
      <p:ext uri="{BB962C8B-B14F-4D97-AF65-F5344CB8AC3E}">
        <p14:creationId xmlns:p14="http://schemas.microsoft.com/office/powerpoint/2010/main" val="373126669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209</a:t>
            </a:fld>
            <a:endParaRPr lang="en-US"/>
          </a:p>
        </p:txBody>
      </p:sp>
    </p:spTree>
    <p:extLst>
      <p:ext uri="{BB962C8B-B14F-4D97-AF65-F5344CB8AC3E}">
        <p14:creationId xmlns:p14="http://schemas.microsoft.com/office/powerpoint/2010/main" val="20852268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210</a:t>
            </a:fld>
            <a:endParaRPr lang="en-US"/>
          </a:p>
        </p:txBody>
      </p:sp>
    </p:spTree>
    <p:extLst>
      <p:ext uri="{BB962C8B-B14F-4D97-AF65-F5344CB8AC3E}">
        <p14:creationId xmlns:p14="http://schemas.microsoft.com/office/powerpoint/2010/main" val="221997652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211</a:t>
            </a:fld>
            <a:endParaRPr lang="en-US"/>
          </a:p>
        </p:txBody>
      </p:sp>
    </p:spTree>
    <p:extLst>
      <p:ext uri="{BB962C8B-B14F-4D97-AF65-F5344CB8AC3E}">
        <p14:creationId xmlns:p14="http://schemas.microsoft.com/office/powerpoint/2010/main" val="266608196"/>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212</a:t>
            </a:fld>
            <a:endParaRPr lang="en-US"/>
          </a:p>
        </p:txBody>
      </p:sp>
    </p:spTree>
    <p:extLst>
      <p:ext uri="{BB962C8B-B14F-4D97-AF65-F5344CB8AC3E}">
        <p14:creationId xmlns:p14="http://schemas.microsoft.com/office/powerpoint/2010/main" val="120241835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213</a:t>
            </a:fld>
            <a:endParaRPr lang="en-US"/>
          </a:p>
        </p:txBody>
      </p:sp>
    </p:spTree>
    <p:extLst>
      <p:ext uri="{BB962C8B-B14F-4D97-AF65-F5344CB8AC3E}">
        <p14:creationId xmlns:p14="http://schemas.microsoft.com/office/powerpoint/2010/main" val="3618001794"/>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214</a:t>
            </a:fld>
            <a:endParaRPr lang="en-US"/>
          </a:p>
        </p:txBody>
      </p:sp>
    </p:spTree>
    <p:extLst>
      <p:ext uri="{BB962C8B-B14F-4D97-AF65-F5344CB8AC3E}">
        <p14:creationId xmlns:p14="http://schemas.microsoft.com/office/powerpoint/2010/main" val="36456683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a:t>
            </a:fld>
            <a:endParaRPr lang="en-US"/>
          </a:p>
        </p:txBody>
      </p:sp>
    </p:spTree>
    <p:extLst>
      <p:ext uri="{BB962C8B-B14F-4D97-AF65-F5344CB8AC3E}">
        <p14:creationId xmlns:p14="http://schemas.microsoft.com/office/powerpoint/2010/main" val="335808389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215</a:t>
            </a:fld>
            <a:endParaRPr lang="en-US"/>
          </a:p>
        </p:txBody>
      </p:sp>
    </p:spTree>
    <p:extLst>
      <p:ext uri="{BB962C8B-B14F-4D97-AF65-F5344CB8AC3E}">
        <p14:creationId xmlns:p14="http://schemas.microsoft.com/office/powerpoint/2010/main" val="4233020003"/>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89DFE-1530-072D-DC3A-6C3F6FE0B1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E64316-B3A9-39ED-6065-A0752A0F6D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F2A7E7-7867-B6C9-A361-4318095406C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C0E6C07-72C6-EEF6-D9A3-56A147265A90}"/>
              </a:ext>
            </a:extLst>
          </p:cNvPr>
          <p:cNvSpPr>
            <a:spLocks noGrp="1"/>
          </p:cNvSpPr>
          <p:nvPr>
            <p:ph type="sldNum" sz="quarter" idx="5"/>
          </p:nvPr>
        </p:nvSpPr>
        <p:spPr/>
        <p:txBody>
          <a:bodyPr/>
          <a:lstStyle/>
          <a:p>
            <a:fld id="{303A7350-5235-4471-83CB-C566E33F8B14}" type="slidenum">
              <a:rPr lang="en-US" smtClean="0"/>
              <a:t>216</a:t>
            </a:fld>
            <a:endParaRPr lang="en-US"/>
          </a:p>
        </p:txBody>
      </p:sp>
    </p:spTree>
    <p:extLst>
      <p:ext uri="{BB962C8B-B14F-4D97-AF65-F5344CB8AC3E}">
        <p14:creationId xmlns:p14="http://schemas.microsoft.com/office/powerpoint/2010/main" val="137851132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A2B14-A7B8-929F-6F62-4E59634618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27041F-ADE5-70F3-F388-847AFAB48A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5E5B58-3C78-7FAB-C622-62DFDCC2A57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AD9DB9-7ECC-3122-058B-4F4F89039462}"/>
              </a:ext>
            </a:extLst>
          </p:cNvPr>
          <p:cNvSpPr>
            <a:spLocks noGrp="1"/>
          </p:cNvSpPr>
          <p:nvPr>
            <p:ph type="sldNum" sz="quarter" idx="5"/>
          </p:nvPr>
        </p:nvSpPr>
        <p:spPr/>
        <p:txBody>
          <a:bodyPr/>
          <a:lstStyle/>
          <a:p>
            <a:fld id="{303A7350-5235-4471-83CB-C566E33F8B14}" type="slidenum">
              <a:rPr lang="en-US" smtClean="0"/>
              <a:t>217</a:t>
            </a:fld>
            <a:endParaRPr lang="en-US"/>
          </a:p>
        </p:txBody>
      </p:sp>
    </p:spTree>
    <p:extLst>
      <p:ext uri="{BB962C8B-B14F-4D97-AF65-F5344CB8AC3E}">
        <p14:creationId xmlns:p14="http://schemas.microsoft.com/office/powerpoint/2010/main" val="307670342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192B8-C438-B7F6-C1D6-26B7A33E0B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07F22-8D9C-EA3A-BABE-08A6A68C6C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4749FC-453A-EC09-4E7D-2F5BDCD0CDF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8E2D0D-5C4C-9D1C-EAD5-9634DEF692AF}"/>
              </a:ext>
            </a:extLst>
          </p:cNvPr>
          <p:cNvSpPr>
            <a:spLocks noGrp="1"/>
          </p:cNvSpPr>
          <p:nvPr>
            <p:ph type="sldNum" sz="quarter" idx="5"/>
          </p:nvPr>
        </p:nvSpPr>
        <p:spPr/>
        <p:txBody>
          <a:bodyPr/>
          <a:lstStyle/>
          <a:p>
            <a:fld id="{303A7350-5235-4471-83CB-C566E33F8B14}" type="slidenum">
              <a:rPr lang="en-US" smtClean="0"/>
              <a:t>218</a:t>
            </a:fld>
            <a:endParaRPr lang="en-US"/>
          </a:p>
        </p:txBody>
      </p:sp>
    </p:spTree>
    <p:extLst>
      <p:ext uri="{BB962C8B-B14F-4D97-AF65-F5344CB8AC3E}">
        <p14:creationId xmlns:p14="http://schemas.microsoft.com/office/powerpoint/2010/main" val="274882927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219</a:t>
            </a:fld>
            <a:endParaRPr lang="en-US"/>
          </a:p>
        </p:txBody>
      </p:sp>
    </p:spTree>
    <p:extLst>
      <p:ext uri="{BB962C8B-B14F-4D97-AF65-F5344CB8AC3E}">
        <p14:creationId xmlns:p14="http://schemas.microsoft.com/office/powerpoint/2010/main" val="216812809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220</a:t>
            </a:fld>
            <a:endParaRPr lang="en-US"/>
          </a:p>
        </p:txBody>
      </p:sp>
    </p:spTree>
    <p:extLst>
      <p:ext uri="{BB962C8B-B14F-4D97-AF65-F5344CB8AC3E}">
        <p14:creationId xmlns:p14="http://schemas.microsoft.com/office/powerpoint/2010/main" val="397606064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221</a:t>
            </a:fld>
            <a:endParaRPr lang="en-US"/>
          </a:p>
        </p:txBody>
      </p:sp>
    </p:spTree>
    <p:extLst>
      <p:ext uri="{BB962C8B-B14F-4D97-AF65-F5344CB8AC3E}">
        <p14:creationId xmlns:p14="http://schemas.microsoft.com/office/powerpoint/2010/main" val="1737421786"/>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222</a:t>
            </a:fld>
            <a:endParaRPr lang="en-US"/>
          </a:p>
        </p:txBody>
      </p:sp>
    </p:spTree>
    <p:extLst>
      <p:ext uri="{BB962C8B-B14F-4D97-AF65-F5344CB8AC3E}">
        <p14:creationId xmlns:p14="http://schemas.microsoft.com/office/powerpoint/2010/main" val="397439324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223</a:t>
            </a:fld>
            <a:endParaRPr lang="en-US"/>
          </a:p>
        </p:txBody>
      </p:sp>
    </p:spTree>
    <p:extLst>
      <p:ext uri="{BB962C8B-B14F-4D97-AF65-F5344CB8AC3E}">
        <p14:creationId xmlns:p14="http://schemas.microsoft.com/office/powerpoint/2010/main" val="360067052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224</a:t>
            </a:fld>
            <a:endParaRPr lang="en-US"/>
          </a:p>
        </p:txBody>
      </p:sp>
    </p:spTree>
    <p:extLst>
      <p:ext uri="{BB962C8B-B14F-4D97-AF65-F5344CB8AC3E}">
        <p14:creationId xmlns:p14="http://schemas.microsoft.com/office/powerpoint/2010/main" val="1280106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C891E-FFDC-BB72-FD85-2E2D70B1F6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2CD62A-EEBC-6358-17D0-50DCD41FF0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37E0DD-F698-09B1-2B75-9DC0F7EC3E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E9B029-0FBB-924F-E69E-6F520B273345}"/>
              </a:ext>
            </a:extLst>
          </p:cNvPr>
          <p:cNvSpPr>
            <a:spLocks noGrp="1"/>
          </p:cNvSpPr>
          <p:nvPr>
            <p:ph type="sldNum" sz="quarter" idx="5"/>
          </p:nvPr>
        </p:nvSpPr>
        <p:spPr/>
        <p:txBody>
          <a:bodyPr/>
          <a:lstStyle/>
          <a:p>
            <a:fld id="{303A7350-5235-4471-83CB-C566E33F8B14}" type="slidenum">
              <a:rPr lang="en-US" smtClean="0"/>
              <a:t>2</a:t>
            </a:fld>
            <a:endParaRPr lang="en-US"/>
          </a:p>
        </p:txBody>
      </p:sp>
    </p:spTree>
    <p:extLst>
      <p:ext uri="{BB962C8B-B14F-4D97-AF65-F5344CB8AC3E}">
        <p14:creationId xmlns:p14="http://schemas.microsoft.com/office/powerpoint/2010/main" val="1548262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a:t>
            </a:fld>
            <a:endParaRPr lang="en-US"/>
          </a:p>
        </p:txBody>
      </p:sp>
    </p:spTree>
    <p:extLst>
      <p:ext uri="{BB962C8B-B14F-4D97-AF65-F5344CB8AC3E}">
        <p14:creationId xmlns:p14="http://schemas.microsoft.com/office/powerpoint/2010/main" val="408967295"/>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225</a:t>
            </a:fld>
            <a:endParaRPr lang="en-US"/>
          </a:p>
        </p:txBody>
      </p:sp>
    </p:spTree>
    <p:extLst>
      <p:ext uri="{BB962C8B-B14F-4D97-AF65-F5344CB8AC3E}">
        <p14:creationId xmlns:p14="http://schemas.microsoft.com/office/powerpoint/2010/main" val="480073250"/>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226</a:t>
            </a:fld>
            <a:endParaRPr lang="en-US"/>
          </a:p>
        </p:txBody>
      </p:sp>
    </p:spTree>
    <p:extLst>
      <p:ext uri="{BB962C8B-B14F-4D97-AF65-F5344CB8AC3E}">
        <p14:creationId xmlns:p14="http://schemas.microsoft.com/office/powerpoint/2010/main" val="811853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a:t>
            </a:fld>
            <a:endParaRPr lang="en-US"/>
          </a:p>
        </p:txBody>
      </p:sp>
    </p:spTree>
    <p:extLst>
      <p:ext uri="{BB962C8B-B14F-4D97-AF65-F5344CB8AC3E}">
        <p14:creationId xmlns:p14="http://schemas.microsoft.com/office/powerpoint/2010/main" val="5504415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a:t>
            </a:fld>
            <a:endParaRPr lang="en-US"/>
          </a:p>
        </p:txBody>
      </p:sp>
    </p:spTree>
    <p:extLst>
      <p:ext uri="{BB962C8B-B14F-4D97-AF65-F5344CB8AC3E}">
        <p14:creationId xmlns:p14="http://schemas.microsoft.com/office/powerpoint/2010/main" val="4104372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23</a:t>
            </a:fld>
            <a:endParaRPr lang="en-US"/>
          </a:p>
        </p:txBody>
      </p:sp>
    </p:spTree>
    <p:extLst>
      <p:ext uri="{BB962C8B-B14F-4D97-AF65-F5344CB8AC3E}">
        <p14:creationId xmlns:p14="http://schemas.microsoft.com/office/powerpoint/2010/main" val="151156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24</a:t>
            </a:fld>
            <a:endParaRPr lang="en-US"/>
          </a:p>
        </p:txBody>
      </p:sp>
    </p:spTree>
    <p:extLst>
      <p:ext uri="{BB962C8B-B14F-4D97-AF65-F5344CB8AC3E}">
        <p14:creationId xmlns:p14="http://schemas.microsoft.com/office/powerpoint/2010/main" val="823041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25</a:t>
            </a:fld>
            <a:endParaRPr lang="en-US"/>
          </a:p>
        </p:txBody>
      </p:sp>
    </p:spTree>
    <p:extLst>
      <p:ext uri="{BB962C8B-B14F-4D97-AF65-F5344CB8AC3E}">
        <p14:creationId xmlns:p14="http://schemas.microsoft.com/office/powerpoint/2010/main" val="644407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26</a:t>
            </a:fld>
            <a:endParaRPr lang="en-US"/>
          </a:p>
        </p:txBody>
      </p:sp>
    </p:spTree>
    <p:extLst>
      <p:ext uri="{BB962C8B-B14F-4D97-AF65-F5344CB8AC3E}">
        <p14:creationId xmlns:p14="http://schemas.microsoft.com/office/powerpoint/2010/main" val="504895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27</a:t>
            </a:fld>
            <a:endParaRPr lang="en-US"/>
          </a:p>
        </p:txBody>
      </p:sp>
    </p:spTree>
    <p:extLst>
      <p:ext uri="{BB962C8B-B14F-4D97-AF65-F5344CB8AC3E}">
        <p14:creationId xmlns:p14="http://schemas.microsoft.com/office/powerpoint/2010/main" val="4180378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28</a:t>
            </a:fld>
            <a:endParaRPr lang="en-US"/>
          </a:p>
        </p:txBody>
      </p:sp>
    </p:spTree>
    <p:extLst>
      <p:ext uri="{BB962C8B-B14F-4D97-AF65-F5344CB8AC3E}">
        <p14:creationId xmlns:p14="http://schemas.microsoft.com/office/powerpoint/2010/main" val="3518739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29</a:t>
            </a:fld>
            <a:endParaRPr lang="en-US"/>
          </a:p>
        </p:txBody>
      </p:sp>
    </p:spTree>
    <p:extLst>
      <p:ext uri="{BB962C8B-B14F-4D97-AF65-F5344CB8AC3E}">
        <p14:creationId xmlns:p14="http://schemas.microsoft.com/office/powerpoint/2010/main" val="3377417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a:t>
            </a:fld>
            <a:endParaRPr lang="en-US"/>
          </a:p>
        </p:txBody>
      </p:sp>
    </p:spTree>
    <p:extLst>
      <p:ext uri="{BB962C8B-B14F-4D97-AF65-F5344CB8AC3E}">
        <p14:creationId xmlns:p14="http://schemas.microsoft.com/office/powerpoint/2010/main" val="3163770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30</a:t>
            </a:fld>
            <a:endParaRPr lang="en-US"/>
          </a:p>
        </p:txBody>
      </p:sp>
    </p:spTree>
    <p:extLst>
      <p:ext uri="{BB962C8B-B14F-4D97-AF65-F5344CB8AC3E}">
        <p14:creationId xmlns:p14="http://schemas.microsoft.com/office/powerpoint/2010/main" val="1387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31</a:t>
            </a:fld>
            <a:endParaRPr lang="en-US"/>
          </a:p>
        </p:txBody>
      </p:sp>
    </p:spTree>
    <p:extLst>
      <p:ext uri="{BB962C8B-B14F-4D97-AF65-F5344CB8AC3E}">
        <p14:creationId xmlns:p14="http://schemas.microsoft.com/office/powerpoint/2010/main" val="26186536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32</a:t>
            </a:fld>
            <a:endParaRPr lang="en-US"/>
          </a:p>
        </p:txBody>
      </p:sp>
    </p:spTree>
    <p:extLst>
      <p:ext uri="{BB962C8B-B14F-4D97-AF65-F5344CB8AC3E}">
        <p14:creationId xmlns:p14="http://schemas.microsoft.com/office/powerpoint/2010/main" val="1172054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0A428-BE25-F94C-3DC4-9F07A00129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B54DCB-38D6-54AF-B59B-D32FD0D938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A0C7CE-6281-71B5-6AE9-F22C68A233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B432A76-D26D-DD2F-CE75-5209F21E9F68}"/>
              </a:ext>
            </a:extLst>
          </p:cNvPr>
          <p:cNvSpPr>
            <a:spLocks noGrp="1"/>
          </p:cNvSpPr>
          <p:nvPr>
            <p:ph type="sldNum" sz="quarter" idx="5"/>
          </p:nvPr>
        </p:nvSpPr>
        <p:spPr/>
        <p:txBody>
          <a:bodyPr/>
          <a:lstStyle/>
          <a:p>
            <a:fld id="{303A7350-5235-4471-83CB-C566E33F8B14}" type="slidenum">
              <a:rPr lang="en-US" smtClean="0"/>
              <a:t>33</a:t>
            </a:fld>
            <a:endParaRPr lang="en-US"/>
          </a:p>
        </p:txBody>
      </p:sp>
    </p:spTree>
    <p:extLst>
      <p:ext uri="{BB962C8B-B14F-4D97-AF65-F5344CB8AC3E}">
        <p14:creationId xmlns:p14="http://schemas.microsoft.com/office/powerpoint/2010/main" val="12669218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34</a:t>
            </a:fld>
            <a:endParaRPr lang="en-US"/>
          </a:p>
        </p:txBody>
      </p:sp>
    </p:spTree>
    <p:extLst>
      <p:ext uri="{BB962C8B-B14F-4D97-AF65-F5344CB8AC3E}">
        <p14:creationId xmlns:p14="http://schemas.microsoft.com/office/powerpoint/2010/main" val="1268195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35</a:t>
            </a:fld>
            <a:endParaRPr lang="en-US"/>
          </a:p>
        </p:txBody>
      </p:sp>
    </p:spTree>
    <p:extLst>
      <p:ext uri="{BB962C8B-B14F-4D97-AF65-F5344CB8AC3E}">
        <p14:creationId xmlns:p14="http://schemas.microsoft.com/office/powerpoint/2010/main" val="2345670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36</a:t>
            </a:fld>
            <a:endParaRPr lang="en-US"/>
          </a:p>
        </p:txBody>
      </p:sp>
    </p:spTree>
    <p:extLst>
      <p:ext uri="{BB962C8B-B14F-4D97-AF65-F5344CB8AC3E}">
        <p14:creationId xmlns:p14="http://schemas.microsoft.com/office/powerpoint/2010/main" val="35090442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37</a:t>
            </a:fld>
            <a:endParaRPr lang="en-US"/>
          </a:p>
        </p:txBody>
      </p:sp>
    </p:spTree>
    <p:extLst>
      <p:ext uri="{BB962C8B-B14F-4D97-AF65-F5344CB8AC3E}">
        <p14:creationId xmlns:p14="http://schemas.microsoft.com/office/powerpoint/2010/main" val="38769691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38</a:t>
            </a:fld>
            <a:endParaRPr lang="en-US"/>
          </a:p>
        </p:txBody>
      </p:sp>
    </p:spTree>
    <p:extLst>
      <p:ext uri="{BB962C8B-B14F-4D97-AF65-F5344CB8AC3E}">
        <p14:creationId xmlns:p14="http://schemas.microsoft.com/office/powerpoint/2010/main" val="38505156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39</a:t>
            </a:fld>
            <a:endParaRPr lang="en-US"/>
          </a:p>
        </p:txBody>
      </p:sp>
    </p:spTree>
    <p:extLst>
      <p:ext uri="{BB962C8B-B14F-4D97-AF65-F5344CB8AC3E}">
        <p14:creationId xmlns:p14="http://schemas.microsoft.com/office/powerpoint/2010/main" val="2345561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BFBC5-D1DC-9F70-E065-EAF6EB13F3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A1A530-9FFB-BBCB-92CA-D8A75271FE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3C4183-F34B-8782-C1A4-0C3C05A5E37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0DE86CD-1F09-2BC9-D05A-63E7A14CF05E}"/>
              </a:ext>
            </a:extLst>
          </p:cNvPr>
          <p:cNvSpPr>
            <a:spLocks noGrp="1"/>
          </p:cNvSpPr>
          <p:nvPr>
            <p:ph type="sldNum" sz="quarter" idx="5"/>
          </p:nvPr>
        </p:nvSpPr>
        <p:spPr/>
        <p:txBody>
          <a:bodyPr/>
          <a:lstStyle/>
          <a:p>
            <a:fld id="{303A7350-5235-4471-83CB-C566E33F8B14}" type="slidenum">
              <a:rPr lang="en-US" smtClean="0"/>
              <a:t>4</a:t>
            </a:fld>
            <a:endParaRPr lang="en-US"/>
          </a:p>
        </p:txBody>
      </p:sp>
    </p:spTree>
    <p:extLst>
      <p:ext uri="{BB962C8B-B14F-4D97-AF65-F5344CB8AC3E}">
        <p14:creationId xmlns:p14="http://schemas.microsoft.com/office/powerpoint/2010/main" val="13157540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40</a:t>
            </a:fld>
            <a:endParaRPr lang="en-US"/>
          </a:p>
        </p:txBody>
      </p:sp>
    </p:spTree>
    <p:extLst>
      <p:ext uri="{BB962C8B-B14F-4D97-AF65-F5344CB8AC3E}">
        <p14:creationId xmlns:p14="http://schemas.microsoft.com/office/powerpoint/2010/main" val="31057765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41</a:t>
            </a:fld>
            <a:endParaRPr lang="en-US"/>
          </a:p>
        </p:txBody>
      </p:sp>
    </p:spTree>
    <p:extLst>
      <p:ext uri="{BB962C8B-B14F-4D97-AF65-F5344CB8AC3E}">
        <p14:creationId xmlns:p14="http://schemas.microsoft.com/office/powerpoint/2010/main" val="10307968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42</a:t>
            </a:fld>
            <a:endParaRPr lang="en-US"/>
          </a:p>
        </p:txBody>
      </p:sp>
    </p:spTree>
    <p:extLst>
      <p:ext uri="{BB962C8B-B14F-4D97-AF65-F5344CB8AC3E}">
        <p14:creationId xmlns:p14="http://schemas.microsoft.com/office/powerpoint/2010/main" val="229766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43</a:t>
            </a:fld>
            <a:endParaRPr lang="en-US"/>
          </a:p>
        </p:txBody>
      </p:sp>
    </p:spTree>
    <p:extLst>
      <p:ext uri="{BB962C8B-B14F-4D97-AF65-F5344CB8AC3E}">
        <p14:creationId xmlns:p14="http://schemas.microsoft.com/office/powerpoint/2010/main" val="28399355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44</a:t>
            </a:fld>
            <a:endParaRPr lang="en-US"/>
          </a:p>
        </p:txBody>
      </p:sp>
    </p:spTree>
    <p:extLst>
      <p:ext uri="{BB962C8B-B14F-4D97-AF65-F5344CB8AC3E}">
        <p14:creationId xmlns:p14="http://schemas.microsoft.com/office/powerpoint/2010/main" val="20953495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45</a:t>
            </a:fld>
            <a:endParaRPr lang="en-US"/>
          </a:p>
        </p:txBody>
      </p:sp>
    </p:spTree>
    <p:extLst>
      <p:ext uri="{BB962C8B-B14F-4D97-AF65-F5344CB8AC3E}">
        <p14:creationId xmlns:p14="http://schemas.microsoft.com/office/powerpoint/2010/main" val="25356141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46</a:t>
            </a:fld>
            <a:endParaRPr lang="en-US"/>
          </a:p>
        </p:txBody>
      </p:sp>
    </p:spTree>
    <p:extLst>
      <p:ext uri="{BB962C8B-B14F-4D97-AF65-F5344CB8AC3E}">
        <p14:creationId xmlns:p14="http://schemas.microsoft.com/office/powerpoint/2010/main" val="1100745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47</a:t>
            </a:fld>
            <a:endParaRPr lang="en-US"/>
          </a:p>
        </p:txBody>
      </p:sp>
    </p:spTree>
    <p:extLst>
      <p:ext uri="{BB962C8B-B14F-4D97-AF65-F5344CB8AC3E}">
        <p14:creationId xmlns:p14="http://schemas.microsoft.com/office/powerpoint/2010/main" val="11018729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48</a:t>
            </a:fld>
            <a:endParaRPr lang="en-US"/>
          </a:p>
        </p:txBody>
      </p:sp>
    </p:spTree>
    <p:extLst>
      <p:ext uri="{BB962C8B-B14F-4D97-AF65-F5344CB8AC3E}">
        <p14:creationId xmlns:p14="http://schemas.microsoft.com/office/powerpoint/2010/main" val="25261833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E4907-AFC6-B5B7-A4E0-67D60A4C7C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2D3D04-A812-B76B-E1FD-E4E7799401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19C239-56D9-B30E-AF5A-DAFCA254F2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AF91C0C-C296-53CC-972C-D0D54F652F48}"/>
              </a:ext>
            </a:extLst>
          </p:cNvPr>
          <p:cNvSpPr>
            <a:spLocks noGrp="1"/>
          </p:cNvSpPr>
          <p:nvPr>
            <p:ph type="sldNum" sz="quarter" idx="5"/>
          </p:nvPr>
        </p:nvSpPr>
        <p:spPr/>
        <p:txBody>
          <a:bodyPr/>
          <a:lstStyle/>
          <a:p>
            <a:fld id="{303A7350-5235-4471-83CB-C566E33F8B14}" type="slidenum">
              <a:rPr lang="en-US" smtClean="0"/>
              <a:t>53</a:t>
            </a:fld>
            <a:endParaRPr lang="en-US"/>
          </a:p>
        </p:txBody>
      </p:sp>
    </p:spTree>
    <p:extLst>
      <p:ext uri="{BB962C8B-B14F-4D97-AF65-F5344CB8AC3E}">
        <p14:creationId xmlns:p14="http://schemas.microsoft.com/office/powerpoint/2010/main" val="726557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a:t>
            </a:fld>
            <a:endParaRPr lang="en-US"/>
          </a:p>
        </p:txBody>
      </p:sp>
    </p:spTree>
    <p:extLst>
      <p:ext uri="{BB962C8B-B14F-4D97-AF65-F5344CB8AC3E}">
        <p14:creationId xmlns:p14="http://schemas.microsoft.com/office/powerpoint/2010/main" val="7521502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54</a:t>
            </a:fld>
            <a:endParaRPr lang="en-US"/>
          </a:p>
        </p:txBody>
      </p:sp>
    </p:spTree>
    <p:extLst>
      <p:ext uri="{BB962C8B-B14F-4D97-AF65-F5344CB8AC3E}">
        <p14:creationId xmlns:p14="http://schemas.microsoft.com/office/powerpoint/2010/main" val="17070274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8280F-C5C4-D9F6-D8BB-1EC47B942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D670E-CE54-1D91-D9C6-47A9E1C3B4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AEB6BA-E7F0-99EB-234E-1481EBB9444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2274F3-15A0-8B74-CCAA-D96EBD236069}"/>
              </a:ext>
            </a:extLst>
          </p:cNvPr>
          <p:cNvSpPr>
            <a:spLocks noGrp="1"/>
          </p:cNvSpPr>
          <p:nvPr>
            <p:ph type="sldNum" sz="quarter" idx="5"/>
          </p:nvPr>
        </p:nvSpPr>
        <p:spPr/>
        <p:txBody>
          <a:bodyPr/>
          <a:lstStyle/>
          <a:p>
            <a:fld id="{303A7350-5235-4471-83CB-C566E33F8B14}" type="slidenum">
              <a:rPr lang="en-US" smtClean="0"/>
              <a:t>55</a:t>
            </a:fld>
            <a:endParaRPr lang="en-US"/>
          </a:p>
        </p:txBody>
      </p:sp>
    </p:spTree>
    <p:extLst>
      <p:ext uri="{BB962C8B-B14F-4D97-AF65-F5344CB8AC3E}">
        <p14:creationId xmlns:p14="http://schemas.microsoft.com/office/powerpoint/2010/main" val="22804311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024B-2B00-E330-F8E7-C7D43F93D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62A9EE-5B72-B7AE-1F3F-00ACAEC2D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AF65C-4961-6C6D-BA51-7C12E50A3E3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A11C2B5-D649-3A59-9DB9-B03040688D29}"/>
              </a:ext>
            </a:extLst>
          </p:cNvPr>
          <p:cNvSpPr>
            <a:spLocks noGrp="1"/>
          </p:cNvSpPr>
          <p:nvPr>
            <p:ph type="sldNum" sz="quarter" idx="5"/>
          </p:nvPr>
        </p:nvSpPr>
        <p:spPr/>
        <p:txBody>
          <a:bodyPr/>
          <a:lstStyle/>
          <a:p>
            <a:fld id="{303A7350-5235-4471-83CB-C566E33F8B14}" type="slidenum">
              <a:rPr lang="en-US" smtClean="0"/>
              <a:t>56</a:t>
            </a:fld>
            <a:endParaRPr lang="en-US"/>
          </a:p>
        </p:txBody>
      </p:sp>
    </p:spTree>
    <p:extLst>
      <p:ext uri="{BB962C8B-B14F-4D97-AF65-F5344CB8AC3E}">
        <p14:creationId xmlns:p14="http://schemas.microsoft.com/office/powerpoint/2010/main" val="41878626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E60A5-1817-C461-00DF-E032C173EB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F73E8-2840-EE6B-8C5A-A9A28BDF79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C14009-A1F0-1229-6002-982FAAC3815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A0DE99-BCCF-AC73-3B73-7F0E017E19CA}"/>
              </a:ext>
            </a:extLst>
          </p:cNvPr>
          <p:cNvSpPr>
            <a:spLocks noGrp="1"/>
          </p:cNvSpPr>
          <p:nvPr>
            <p:ph type="sldNum" sz="quarter" idx="5"/>
          </p:nvPr>
        </p:nvSpPr>
        <p:spPr/>
        <p:txBody>
          <a:bodyPr/>
          <a:lstStyle/>
          <a:p>
            <a:fld id="{303A7350-5235-4471-83CB-C566E33F8B14}" type="slidenum">
              <a:rPr lang="en-US" smtClean="0"/>
              <a:t>57</a:t>
            </a:fld>
            <a:endParaRPr lang="en-US"/>
          </a:p>
        </p:txBody>
      </p:sp>
    </p:spTree>
    <p:extLst>
      <p:ext uri="{BB962C8B-B14F-4D97-AF65-F5344CB8AC3E}">
        <p14:creationId xmlns:p14="http://schemas.microsoft.com/office/powerpoint/2010/main" val="15243177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58</a:t>
            </a:fld>
            <a:endParaRPr lang="en-US"/>
          </a:p>
        </p:txBody>
      </p:sp>
    </p:spTree>
    <p:extLst>
      <p:ext uri="{BB962C8B-B14F-4D97-AF65-F5344CB8AC3E}">
        <p14:creationId xmlns:p14="http://schemas.microsoft.com/office/powerpoint/2010/main" val="4584036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59</a:t>
            </a:fld>
            <a:endParaRPr lang="en-US"/>
          </a:p>
        </p:txBody>
      </p:sp>
    </p:spTree>
    <p:extLst>
      <p:ext uri="{BB962C8B-B14F-4D97-AF65-F5344CB8AC3E}">
        <p14:creationId xmlns:p14="http://schemas.microsoft.com/office/powerpoint/2010/main" val="22922367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60</a:t>
            </a:fld>
            <a:endParaRPr lang="en-US"/>
          </a:p>
        </p:txBody>
      </p:sp>
    </p:spTree>
    <p:extLst>
      <p:ext uri="{BB962C8B-B14F-4D97-AF65-F5344CB8AC3E}">
        <p14:creationId xmlns:p14="http://schemas.microsoft.com/office/powerpoint/2010/main" val="19267160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61</a:t>
            </a:fld>
            <a:endParaRPr lang="en-US"/>
          </a:p>
        </p:txBody>
      </p:sp>
    </p:spTree>
    <p:extLst>
      <p:ext uri="{BB962C8B-B14F-4D97-AF65-F5344CB8AC3E}">
        <p14:creationId xmlns:p14="http://schemas.microsoft.com/office/powerpoint/2010/main" val="15922891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62</a:t>
            </a:fld>
            <a:endParaRPr lang="en-US"/>
          </a:p>
        </p:txBody>
      </p:sp>
    </p:spTree>
    <p:extLst>
      <p:ext uri="{BB962C8B-B14F-4D97-AF65-F5344CB8AC3E}">
        <p14:creationId xmlns:p14="http://schemas.microsoft.com/office/powerpoint/2010/main" val="15436464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63</a:t>
            </a:fld>
            <a:endParaRPr lang="en-US"/>
          </a:p>
        </p:txBody>
      </p:sp>
    </p:spTree>
    <p:extLst>
      <p:ext uri="{BB962C8B-B14F-4D97-AF65-F5344CB8AC3E}">
        <p14:creationId xmlns:p14="http://schemas.microsoft.com/office/powerpoint/2010/main" val="2873770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a:t>
            </a:fld>
            <a:endParaRPr lang="en-US"/>
          </a:p>
        </p:txBody>
      </p:sp>
    </p:spTree>
    <p:extLst>
      <p:ext uri="{BB962C8B-B14F-4D97-AF65-F5344CB8AC3E}">
        <p14:creationId xmlns:p14="http://schemas.microsoft.com/office/powerpoint/2010/main" val="37180507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64</a:t>
            </a:fld>
            <a:endParaRPr lang="en-US"/>
          </a:p>
        </p:txBody>
      </p:sp>
    </p:spTree>
    <p:extLst>
      <p:ext uri="{BB962C8B-B14F-4D97-AF65-F5344CB8AC3E}">
        <p14:creationId xmlns:p14="http://schemas.microsoft.com/office/powerpoint/2010/main" val="16827116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65</a:t>
            </a:fld>
            <a:endParaRPr lang="en-US"/>
          </a:p>
        </p:txBody>
      </p:sp>
    </p:spTree>
    <p:extLst>
      <p:ext uri="{BB962C8B-B14F-4D97-AF65-F5344CB8AC3E}">
        <p14:creationId xmlns:p14="http://schemas.microsoft.com/office/powerpoint/2010/main" val="15572442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66</a:t>
            </a:fld>
            <a:endParaRPr lang="en-US"/>
          </a:p>
        </p:txBody>
      </p:sp>
    </p:spTree>
    <p:extLst>
      <p:ext uri="{BB962C8B-B14F-4D97-AF65-F5344CB8AC3E}">
        <p14:creationId xmlns:p14="http://schemas.microsoft.com/office/powerpoint/2010/main" val="14377973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67</a:t>
            </a:fld>
            <a:endParaRPr lang="en-US"/>
          </a:p>
        </p:txBody>
      </p:sp>
    </p:spTree>
    <p:extLst>
      <p:ext uri="{BB962C8B-B14F-4D97-AF65-F5344CB8AC3E}">
        <p14:creationId xmlns:p14="http://schemas.microsoft.com/office/powerpoint/2010/main" val="38875278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68</a:t>
            </a:fld>
            <a:endParaRPr lang="en-US"/>
          </a:p>
        </p:txBody>
      </p:sp>
    </p:spTree>
    <p:extLst>
      <p:ext uri="{BB962C8B-B14F-4D97-AF65-F5344CB8AC3E}">
        <p14:creationId xmlns:p14="http://schemas.microsoft.com/office/powerpoint/2010/main" val="22628783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69</a:t>
            </a:fld>
            <a:endParaRPr lang="en-US"/>
          </a:p>
        </p:txBody>
      </p:sp>
    </p:spTree>
    <p:extLst>
      <p:ext uri="{BB962C8B-B14F-4D97-AF65-F5344CB8AC3E}">
        <p14:creationId xmlns:p14="http://schemas.microsoft.com/office/powerpoint/2010/main" val="26720721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70</a:t>
            </a:fld>
            <a:endParaRPr lang="en-US"/>
          </a:p>
        </p:txBody>
      </p:sp>
    </p:spTree>
    <p:extLst>
      <p:ext uri="{BB962C8B-B14F-4D97-AF65-F5344CB8AC3E}">
        <p14:creationId xmlns:p14="http://schemas.microsoft.com/office/powerpoint/2010/main" val="1539150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71</a:t>
            </a:fld>
            <a:endParaRPr lang="en-US"/>
          </a:p>
        </p:txBody>
      </p:sp>
    </p:spTree>
    <p:extLst>
      <p:ext uri="{BB962C8B-B14F-4D97-AF65-F5344CB8AC3E}">
        <p14:creationId xmlns:p14="http://schemas.microsoft.com/office/powerpoint/2010/main" val="3348084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72</a:t>
            </a:fld>
            <a:endParaRPr lang="en-US"/>
          </a:p>
        </p:txBody>
      </p:sp>
    </p:spTree>
    <p:extLst>
      <p:ext uri="{BB962C8B-B14F-4D97-AF65-F5344CB8AC3E}">
        <p14:creationId xmlns:p14="http://schemas.microsoft.com/office/powerpoint/2010/main" val="35384182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73</a:t>
            </a:fld>
            <a:endParaRPr lang="en-US"/>
          </a:p>
        </p:txBody>
      </p:sp>
    </p:spTree>
    <p:extLst>
      <p:ext uri="{BB962C8B-B14F-4D97-AF65-F5344CB8AC3E}">
        <p14:creationId xmlns:p14="http://schemas.microsoft.com/office/powerpoint/2010/main" val="314433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a:t>
            </a:fld>
            <a:endParaRPr lang="en-US"/>
          </a:p>
        </p:txBody>
      </p:sp>
    </p:spTree>
    <p:extLst>
      <p:ext uri="{BB962C8B-B14F-4D97-AF65-F5344CB8AC3E}">
        <p14:creationId xmlns:p14="http://schemas.microsoft.com/office/powerpoint/2010/main" val="17235739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74</a:t>
            </a:fld>
            <a:endParaRPr lang="en-US"/>
          </a:p>
        </p:txBody>
      </p:sp>
    </p:spTree>
    <p:extLst>
      <p:ext uri="{BB962C8B-B14F-4D97-AF65-F5344CB8AC3E}">
        <p14:creationId xmlns:p14="http://schemas.microsoft.com/office/powerpoint/2010/main" val="27284791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75</a:t>
            </a:fld>
            <a:endParaRPr lang="en-US"/>
          </a:p>
        </p:txBody>
      </p:sp>
    </p:spTree>
    <p:extLst>
      <p:ext uri="{BB962C8B-B14F-4D97-AF65-F5344CB8AC3E}">
        <p14:creationId xmlns:p14="http://schemas.microsoft.com/office/powerpoint/2010/main" val="35205974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76</a:t>
            </a:fld>
            <a:endParaRPr lang="en-US"/>
          </a:p>
        </p:txBody>
      </p:sp>
    </p:spTree>
    <p:extLst>
      <p:ext uri="{BB962C8B-B14F-4D97-AF65-F5344CB8AC3E}">
        <p14:creationId xmlns:p14="http://schemas.microsoft.com/office/powerpoint/2010/main" val="31351329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83</a:t>
            </a:fld>
            <a:endParaRPr lang="en-US"/>
          </a:p>
        </p:txBody>
      </p:sp>
    </p:spTree>
    <p:extLst>
      <p:ext uri="{BB962C8B-B14F-4D97-AF65-F5344CB8AC3E}">
        <p14:creationId xmlns:p14="http://schemas.microsoft.com/office/powerpoint/2010/main" val="42772057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84</a:t>
            </a:fld>
            <a:endParaRPr lang="en-US"/>
          </a:p>
        </p:txBody>
      </p:sp>
    </p:spTree>
    <p:extLst>
      <p:ext uri="{BB962C8B-B14F-4D97-AF65-F5344CB8AC3E}">
        <p14:creationId xmlns:p14="http://schemas.microsoft.com/office/powerpoint/2010/main" val="7433236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85</a:t>
            </a:fld>
            <a:endParaRPr lang="en-US"/>
          </a:p>
        </p:txBody>
      </p:sp>
    </p:spTree>
    <p:extLst>
      <p:ext uri="{BB962C8B-B14F-4D97-AF65-F5344CB8AC3E}">
        <p14:creationId xmlns:p14="http://schemas.microsoft.com/office/powerpoint/2010/main" val="47575366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86</a:t>
            </a:fld>
            <a:endParaRPr lang="en-US"/>
          </a:p>
        </p:txBody>
      </p:sp>
    </p:spTree>
    <p:extLst>
      <p:ext uri="{BB962C8B-B14F-4D97-AF65-F5344CB8AC3E}">
        <p14:creationId xmlns:p14="http://schemas.microsoft.com/office/powerpoint/2010/main" val="35899410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0D16-4582-EAA1-AF53-8595A9445C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1B459-1B01-9CE4-F661-7EE983F42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AF8B83-27CA-FF14-8294-48200F3F69B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5C9D12-3918-E5E1-0C97-BBC65C780FFC}"/>
              </a:ext>
            </a:extLst>
          </p:cNvPr>
          <p:cNvSpPr>
            <a:spLocks noGrp="1"/>
          </p:cNvSpPr>
          <p:nvPr>
            <p:ph type="sldNum" sz="quarter" idx="5"/>
          </p:nvPr>
        </p:nvSpPr>
        <p:spPr/>
        <p:txBody>
          <a:bodyPr/>
          <a:lstStyle/>
          <a:p>
            <a:fld id="{303A7350-5235-4471-83CB-C566E33F8B14}" type="slidenum">
              <a:rPr lang="en-US" smtClean="0"/>
              <a:t>87</a:t>
            </a:fld>
            <a:endParaRPr lang="en-US"/>
          </a:p>
        </p:txBody>
      </p:sp>
    </p:spTree>
    <p:extLst>
      <p:ext uri="{BB962C8B-B14F-4D97-AF65-F5344CB8AC3E}">
        <p14:creationId xmlns:p14="http://schemas.microsoft.com/office/powerpoint/2010/main" val="22481207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5645-D90F-D423-1F86-261693A4D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C4C29E-CD47-A762-E8F5-80816DFFE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DA2B7E-ACAA-97DD-B53C-7EEC25BBBF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374608-E46E-4D55-94F2-756B8A077745}"/>
              </a:ext>
            </a:extLst>
          </p:cNvPr>
          <p:cNvSpPr>
            <a:spLocks noGrp="1"/>
          </p:cNvSpPr>
          <p:nvPr>
            <p:ph type="sldNum" sz="quarter" idx="5"/>
          </p:nvPr>
        </p:nvSpPr>
        <p:spPr/>
        <p:txBody>
          <a:bodyPr/>
          <a:lstStyle/>
          <a:p>
            <a:fld id="{303A7350-5235-4471-83CB-C566E33F8B14}" type="slidenum">
              <a:rPr lang="en-US" smtClean="0"/>
              <a:t>89</a:t>
            </a:fld>
            <a:endParaRPr lang="en-US"/>
          </a:p>
        </p:txBody>
      </p:sp>
    </p:spTree>
    <p:extLst>
      <p:ext uri="{BB962C8B-B14F-4D97-AF65-F5344CB8AC3E}">
        <p14:creationId xmlns:p14="http://schemas.microsoft.com/office/powerpoint/2010/main" val="36264069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5645-D90F-D423-1F86-261693A4D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C4C29E-CD47-A762-E8F5-80816DFFE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DA2B7E-ACAA-97DD-B53C-7EEC25BBBF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374608-E46E-4D55-94F2-756B8A077745}"/>
              </a:ext>
            </a:extLst>
          </p:cNvPr>
          <p:cNvSpPr>
            <a:spLocks noGrp="1"/>
          </p:cNvSpPr>
          <p:nvPr>
            <p:ph type="sldNum" sz="quarter" idx="5"/>
          </p:nvPr>
        </p:nvSpPr>
        <p:spPr/>
        <p:txBody>
          <a:bodyPr/>
          <a:lstStyle/>
          <a:p>
            <a:fld id="{303A7350-5235-4471-83CB-C566E33F8B14}" type="slidenum">
              <a:rPr lang="en-US" smtClean="0"/>
              <a:t>90</a:t>
            </a:fld>
            <a:endParaRPr lang="en-US"/>
          </a:p>
        </p:txBody>
      </p:sp>
    </p:spTree>
    <p:extLst>
      <p:ext uri="{BB962C8B-B14F-4D97-AF65-F5344CB8AC3E}">
        <p14:creationId xmlns:p14="http://schemas.microsoft.com/office/powerpoint/2010/main" val="2759104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a:t>
            </a:fld>
            <a:endParaRPr lang="en-US"/>
          </a:p>
        </p:txBody>
      </p:sp>
    </p:spTree>
    <p:extLst>
      <p:ext uri="{BB962C8B-B14F-4D97-AF65-F5344CB8AC3E}">
        <p14:creationId xmlns:p14="http://schemas.microsoft.com/office/powerpoint/2010/main" val="30951983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212A9-3D7C-A720-4536-BAAD9B33C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DFAFC-89D5-3C8A-EC44-BC1C80B1DA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EE9AE8-710D-70D4-BDA1-65B7B6DE20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F94C88-04E7-1B31-4655-D53CA0FAD9DD}"/>
              </a:ext>
            </a:extLst>
          </p:cNvPr>
          <p:cNvSpPr>
            <a:spLocks noGrp="1"/>
          </p:cNvSpPr>
          <p:nvPr>
            <p:ph type="sldNum" sz="quarter" idx="5"/>
          </p:nvPr>
        </p:nvSpPr>
        <p:spPr/>
        <p:txBody>
          <a:bodyPr/>
          <a:lstStyle/>
          <a:p>
            <a:fld id="{303A7350-5235-4471-83CB-C566E33F8B14}" type="slidenum">
              <a:rPr lang="en-US" smtClean="0"/>
              <a:t>91</a:t>
            </a:fld>
            <a:endParaRPr lang="en-US"/>
          </a:p>
        </p:txBody>
      </p:sp>
    </p:spTree>
    <p:extLst>
      <p:ext uri="{BB962C8B-B14F-4D97-AF65-F5344CB8AC3E}">
        <p14:creationId xmlns:p14="http://schemas.microsoft.com/office/powerpoint/2010/main" val="38299922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93</a:t>
            </a:fld>
            <a:endParaRPr lang="en-US"/>
          </a:p>
        </p:txBody>
      </p:sp>
    </p:spTree>
    <p:extLst>
      <p:ext uri="{BB962C8B-B14F-4D97-AF65-F5344CB8AC3E}">
        <p14:creationId xmlns:p14="http://schemas.microsoft.com/office/powerpoint/2010/main" val="19828130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94</a:t>
            </a:fld>
            <a:endParaRPr lang="en-US"/>
          </a:p>
        </p:txBody>
      </p:sp>
    </p:spTree>
    <p:extLst>
      <p:ext uri="{BB962C8B-B14F-4D97-AF65-F5344CB8AC3E}">
        <p14:creationId xmlns:p14="http://schemas.microsoft.com/office/powerpoint/2010/main" val="14171110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96</a:t>
            </a:fld>
            <a:endParaRPr lang="en-US"/>
          </a:p>
        </p:txBody>
      </p:sp>
    </p:spTree>
    <p:extLst>
      <p:ext uri="{BB962C8B-B14F-4D97-AF65-F5344CB8AC3E}">
        <p14:creationId xmlns:p14="http://schemas.microsoft.com/office/powerpoint/2010/main" val="23989132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97</a:t>
            </a:fld>
            <a:endParaRPr lang="en-US"/>
          </a:p>
        </p:txBody>
      </p:sp>
    </p:spTree>
    <p:extLst>
      <p:ext uri="{BB962C8B-B14F-4D97-AF65-F5344CB8AC3E}">
        <p14:creationId xmlns:p14="http://schemas.microsoft.com/office/powerpoint/2010/main" val="241445156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98</a:t>
            </a:fld>
            <a:endParaRPr lang="en-US"/>
          </a:p>
        </p:txBody>
      </p:sp>
    </p:spTree>
    <p:extLst>
      <p:ext uri="{BB962C8B-B14F-4D97-AF65-F5344CB8AC3E}">
        <p14:creationId xmlns:p14="http://schemas.microsoft.com/office/powerpoint/2010/main" val="1538476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99</a:t>
            </a:fld>
            <a:endParaRPr lang="en-US"/>
          </a:p>
        </p:txBody>
      </p:sp>
    </p:spTree>
    <p:extLst>
      <p:ext uri="{BB962C8B-B14F-4D97-AF65-F5344CB8AC3E}">
        <p14:creationId xmlns:p14="http://schemas.microsoft.com/office/powerpoint/2010/main" val="28459494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100</a:t>
            </a:fld>
            <a:endParaRPr lang="en-US"/>
          </a:p>
        </p:txBody>
      </p:sp>
    </p:spTree>
    <p:extLst>
      <p:ext uri="{BB962C8B-B14F-4D97-AF65-F5344CB8AC3E}">
        <p14:creationId xmlns:p14="http://schemas.microsoft.com/office/powerpoint/2010/main" val="19221295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101</a:t>
            </a:fld>
            <a:endParaRPr lang="en-US"/>
          </a:p>
        </p:txBody>
      </p:sp>
    </p:spTree>
    <p:extLst>
      <p:ext uri="{BB962C8B-B14F-4D97-AF65-F5344CB8AC3E}">
        <p14:creationId xmlns:p14="http://schemas.microsoft.com/office/powerpoint/2010/main" val="257152077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103</a:t>
            </a:fld>
            <a:endParaRPr lang="en-US"/>
          </a:p>
        </p:txBody>
      </p:sp>
    </p:spTree>
    <p:extLst>
      <p:ext uri="{BB962C8B-B14F-4D97-AF65-F5344CB8AC3E}">
        <p14:creationId xmlns:p14="http://schemas.microsoft.com/office/powerpoint/2010/main" val="2056182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a:t>
            </a:fld>
            <a:endParaRPr lang="en-US"/>
          </a:p>
        </p:txBody>
      </p:sp>
    </p:spTree>
    <p:extLst>
      <p:ext uri="{BB962C8B-B14F-4D97-AF65-F5344CB8AC3E}">
        <p14:creationId xmlns:p14="http://schemas.microsoft.com/office/powerpoint/2010/main" val="6754520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104</a:t>
            </a:fld>
            <a:endParaRPr lang="en-US"/>
          </a:p>
        </p:txBody>
      </p:sp>
    </p:spTree>
    <p:extLst>
      <p:ext uri="{BB962C8B-B14F-4D97-AF65-F5344CB8AC3E}">
        <p14:creationId xmlns:p14="http://schemas.microsoft.com/office/powerpoint/2010/main" val="77218149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108</a:t>
            </a:fld>
            <a:endParaRPr lang="en-US"/>
          </a:p>
        </p:txBody>
      </p:sp>
    </p:spTree>
    <p:extLst>
      <p:ext uri="{BB962C8B-B14F-4D97-AF65-F5344CB8AC3E}">
        <p14:creationId xmlns:p14="http://schemas.microsoft.com/office/powerpoint/2010/main" val="12690587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109</a:t>
            </a:fld>
            <a:endParaRPr lang="en-US"/>
          </a:p>
        </p:txBody>
      </p:sp>
    </p:spTree>
    <p:extLst>
      <p:ext uri="{BB962C8B-B14F-4D97-AF65-F5344CB8AC3E}">
        <p14:creationId xmlns:p14="http://schemas.microsoft.com/office/powerpoint/2010/main" val="369261665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110</a:t>
            </a:fld>
            <a:endParaRPr lang="en-US"/>
          </a:p>
        </p:txBody>
      </p:sp>
    </p:spTree>
    <p:extLst>
      <p:ext uri="{BB962C8B-B14F-4D97-AF65-F5344CB8AC3E}">
        <p14:creationId xmlns:p14="http://schemas.microsoft.com/office/powerpoint/2010/main" val="360243473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BDA76-B0FC-F496-9B12-1FD313FDDB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0B3FB3-E407-E4D2-EEF3-75DE9E4CD4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4EB868-3FAD-22AB-01C3-0DEEE3BF3C0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5722CA-5FF2-0D11-DE85-9F69E77C6C93}"/>
              </a:ext>
            </a:extLst>
          </p:cNvPr>
          <p:cNvSpPr>
            <a:spLocks noGrp="1"/>
          </p:cNvSpPr>
          <p:nvPr>
            <p:ph type="sldNum" sz="quarter" idx="5"/>
          </p:nvPr>
        </p:nvSpPr>
        <p:spPr/>
        <p:txBody>
          <a:bodyPr/>
          <a:lstStyle/>
          <a:p>
            <a:fld id="{303A7350-5235-4471-83CB-C566E33F8B14}" type="slidenum">
              <a:rPr lang="en-US" smtClean="0"/>
              <a:t>111</a:t>
            </a:fld>
            <a:endParaRPr lang="en-US"/>
          </a:p>
        </p:txBody>
      </p:sp>
    </p:spTree>
    <p:extLst>
      <p:ext uri="{BB962C8B-B14F-4D97-AF65-F5344CB8AC3E}">
        <p14:creationId xmlns:p14="http://schemas.microsoft.com/office/powerpoint/2010/main" val="6792949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46391-2A2C-E1F9-8EEE-A3A5CBCA5E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13E7F-CB01-F186-0EFA-1A5FC9C791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8DF8B5-63A7-37D5-1AC1-A8CDD2C81E8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40BBEB-8F5B-FD91-3A78-11522C910833}"/>
              </a:ext>
            </a:extLst>
          </p:cNvPr>
          <p:cNvSpPr>
            <a:spLocks noGrp="1"/>
          </p:cNvSpPr>
          <p:nvPr>
            <p:ph type="sldNum" sz="quarter" idx="5"/>
          </p:nvPr>
        </p:nvSpPr>
        <p:spPr/>
        <p:txBody>
          <a:bodyPr/>
          <a:lstStyle/>
          <a:p>
            <a:fld id="{303A7350-5235-4471-83CB-C566E33F8B14}" type="slidenum">
              <a:rPr lang="en-US" smtClean="0"/>
              <a:t>112</a:t>
            </a:fld>
            <a:endParaRPr lang="en-US"/>
          </a:p>
        </p:txBody>
      </p:sp>
    </p:spTree>
    <p:extLst>
      <p:ext uri="{BB962C8B-B14F-4D97-AF65-F5344CB8AC3E}">
        <p14:creationId xmlns:p14="http://schemas.microsoft.com/office/powerpoint/2010/main" val="170409769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113</a:t>
            </a:fld>
            <a:endParaRPr lang="en-US"/>
          </a:p>
        </p:txBody>
      </p:sp>
    </p:spTree>
    <p:extLst>
      <p:ext uri="{BB962C8B-B14F-4D97-AF65-F5344CB8AC3E}">
        <p14:creationId xmlns:p14="http://schemas.microsoft.com/office/powerpoint/2010/main" val="30187702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114</a:t>
            </a:fld>
            <a:endParaRPr lang="en-US"/>
          </a:p>
        </p:txBody>
      </p:sp>
    </p:spTree>
    <p:extLst>
      <p:ext uri="{BB962C8B-B14F-4D97-AF65-F5344CB8AC3E}">
        <p14:creationId xmlns:p14="http://schemas.microsoft.com/office/powerpoint/2010/main" val="27965552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115</a:t>
            </a:fld>
            <a:endParaRPr lang="en-US"/>
          </a:p>
        </p:txBody>
      </p:sp>
    </p:spTree>
    <p:extLst>
      <p:ext uri="{BB962C8B-B14F-4D97-AF65-F5344CB8AC3E}">
        <p14:creationId xmlns:p14="http://schemas.microsoft.com/office/powerpoint/2010/main" val="321651666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116</a:t>
            </a:fld>
            <a:endParaRPr lang="en-US"/>
          </a:p>
        </p:txBody>
      </p:sp>
    </p:spTree>
    <p:extLst>
      <p:ext uri="{BB962C8B-B14F-4D97-AF65-F5344CB8AC3E}">
        <p14:creationId xmlns:p14="http://schemas.microsoft.com/office/powerpoint/2010/main" val="1071646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EFB-247F-4FEA-AF59-A4C644C3C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D3C705-D80E-4E38-B3F2-27C65BABB3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7E5FBF-A054-4AFA-BB84-6B026DE4DAB6}"/>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D5916EF4-544A-4B78-860D-93E700053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31172-3573-45C8-88CC-A5682553682B}"/>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82098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EC60-6539-4463-9AF2-EEDB3BE72B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6EC29A-C12B-41C4-AC9B-C85C063A6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A8F37-9BE7-4730-AF15-3F6280FDEAC7}"/>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55745C73-128A-4A44-B3B9-949F0E4B6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55777-1BFA-4D07-AA69-B4D21C163C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60752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193ABA-0609-4F87-BB9A-1493D6A60F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4AB7F-B220-4CFC-B957-9B966B87FD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56EE45-AC1F-4632-89F8-75F47F91F549}"/>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DF24D3D2-E21D-41B1-9272-E51DBE09F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3F86E-C55E-4DF0-894B-CD256C2AC5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8956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0D495-97CD-4025-96DC-0C7D38B36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36BD7-30FC-4729-BEDC-D92B45B064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39AD6-7898-485F-95F1-77E2DBD9CD8F}"/>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A9242F38-F26D-4B26-ACE5-D139795928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789299-5FFB-4FC9-B6FA-52C2C17682B7}"/>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40004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1EE93-FB6A-424F-B9E4-0036A665E7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0343D-90AD-4353-B7FD-6178B619D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90F56-6376-4D1E-BFB0-4BFC7D96EB78}"/>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87921F6E-B17B-4F37-9BFD-392396DAF4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DF437-EE36-4992-B533-A62D1DB2BCF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91303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1CA1-32AB-4316-9885-BE67A15DA2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6CBC17-6D53-4CA4-987E-54BD27EDDF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F6EDAC-28E7-49EE-B59D-DAF5181777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4DE826-49E1-4688-B998-B2F7BD49CD81}"/>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6" name="Footer Placeholder 5">
            <a:extLst>
              <a:ext uri="{FF2B5EF4-FFF2-40B4-BE49-F238E27FC236}">
                <a16:creationId xmlns:a16="http://schemas.microsoft.com/office/drawing/2014/main" id="{5EE1D6BB-CBEA-4A14-B4CF-FF5D8FC46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2E714-BAE0-4C2F-9EA5-115B6F704EC1}"/>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7154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1EA4-8F9D-4201-B0F8-A9BF4EAB9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D6BB62-458C-4429-A8ED-11C9948A0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69D709-2454-4BD3-BC05-2CED3D14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038C10-4BF9-4105-9DB8-B9214CE9C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C24426-877A-4B01-95DA-71AEBD976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13F1-A00C-4EA0-A2FD-955AA885E616}"/>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8" name="Footer Placeholder 7">
            <a:extLst>
              <a:ext uri="{FF2B5EF4-FFF2-40B4-BE49-F238E27FC236}">
                <a16:creationId xmlns:a16="http://schemas.microsoft.com/office/drawing/2014/main" id="{F5F9AD41-74F8-4314-974E-F0FC101CCB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B4241-6642-466F-9641-01074328E37F}"/>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8634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9E4E-0278-48CD-B563-BFA2004746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1B0676-9A0E-41E9-8046-BCD586625062}"/>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4" name="Footer Placeholder 3">
            <a:extLst>
              <a:ext uri="{FF2B5EF4-FFF2-40B4-BE49-F238E27FC236}">
                <a16:creationId xmlns:a16="http://schemas.microsoft.com/office/drawing/2014/main" id="{A67BE729-FF47-46AC-8B63-A038D817AF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4C8415-6A43-488F-B274-23A24CAEC96C}"/>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78678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8CEAC-3258-449A-B569-4197056B8300}"/>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3" name="Footer Placeholder 2">
            <a:extLst>
              <a:ext uri="{FF2B5EF4-FFF2-40B4-BE49-F238E27FC236}">
                <a16:creationId xmlns:a16="http://schemas.microsoft.com/office/drawing/2014/main" id="{9AC195A0-46F4-4AE8-985D-A1D75F6AC4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5289DE-679B-454E-AD4B-E31E16F0CB2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74900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62C8B-10AF-477F-AC9E-5A720DCF1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6D80CB-B621-4E69-8CEB-850B3A8D20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3EF743-CF52-4359-8D46-E9866B399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47F7F-F509-412E-B92A-894F4442D9A3}"/>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6" name="Footer Placeholder 5">
            <a:extLst>
              <a:ext uri="{FF2B5EF4-FFF2-40B4-BE49-F238E27FC236}">
                <a16:creationId xmlns:a16="http://schemas.microsoft.com/office/drawing/2014/main" id="{4EF35D43-F8A5-433F-86FB-219E39018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B0799-086A-4315-AC03-EBD8AAACF7B0}"/>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214486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D85F-9E6A-4CF3-ADF6-FA9AF41090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3C4463-9D85-4D86-A12C-47BCC0266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A0E32-5909-48BD-ACB1-4DF459584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64CF84-980C-45FF-9BAF-BE10D21F384F}"/>
              </a:ext>
            </a:extLst>
          </p:cNvPr>
          <p:cNvSpPr>
            <a:spLocks noGrp="1"/>
          </p:cNvSpPr>
          <p:nvPr>
            <p:ph type="dt" sz="half" idx="10"/>
          </p:nvPr>
        </p:nvSpPr>
        <p:spPr/>
        <p:txBody>
          <a:bodyPr/>
          <a:lstStyle/>
          <a:p>
            <a:fld id="{43B4C23C-8E10-4EC1-BE78-AEC21A409AE6}" type="datetimeFigureOut">
              <a:rPr lang="en-US" smtClean="0"/>
              <a:t>8/24/2025</a:t>
            </a:fld>
            <a:endParaRPr lang="en-US"/>
          </a:p>
        </p:txBody>
      </p:sp>
      <p:sp>
        <p:nvSpPr>
          <p:cNvPr id="6" name="Footer Placeholder 5">
            <a:extLst>
              <a:ext uri="{FF2B5EF4-FFF2-40B4-BE49-F238E27FC236}">
                <a16:creationId xmlns:a16="http://schemas.microsoft.com/office/drawing/2014/main" id="{79BE92BD-1612-453A-A2C7-D63E698C3F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B4525-37D7-4144-87C4-0D329812A5BA}"/>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405838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61F0D8-5659-4CF1-89E0-88B2F1252A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73EE59-E633-494B-8564-26ED8C8D1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B41C5-C028-4611-936B-030F5B093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4C23C-8E10-4EC1-BE78-AEC21A409AE6}" type="datetimeFigureOut">
              <a:rPr lang="en-US" smtClean="0"/>
              <a:t>8/24/2025</a:t>
            </a:fld>
            <a:endParaRPr lang="en-US"/>
          </a:p>
        </p:txBody>
      </p:sp>
      <p:sp>
        <p:nvSpPr>
          <p:cNvPr id="5" name="Footer Placeholder 4">
            <a:extLst>
              <a:ext uri="{FF2B5EF4-FFF2-40B4-BE49-F238E27FC236}">
                <a16:creationId xmlns:a16="http://schemas.microsoft.com/office/drawing/2014/main" id="{69AEB8E7-CD4C-4ECE-97E3-80D83E6BA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4A56DA-38FE-4EFB-95DD-3DC697CEE1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778D45-874B-4AF7-BDEA-914DF75D1577}" type="slidenum">
              <a:rPr lang="en-US" smtClean="0"/>
              <a:t>‹#›</a:t>
            </a:fld>
            <a:endParaRPr lang="en-US"/>
          </a:p>
        </p:txBody>
      </p:sp>
    </p:spTree>
    <p:extLst>
      <p:ext uri="{BB962C8B-B14F-4D97-AF65-F5344CB8AC3E}">
        <p14:creationId xmlns:p14="http://schemas.microsoft.com/office/powerpoint/2010/main" val="6812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customXml" Target="../ink/ink2.xml"/><Relationship Id="rId10" Type="http://schemas.openxmlformats.org/officeDocument/2006/relationships/image" Target="../media/image3100.png"/><Relationship Id="rId4" Type="http://schemas.openxmlformats.org/officeDocument/2006/relationships/image" Target="../media/image1.png"/><Relationship Id="rId9" Type="http://schemas.openxmlformats.org/officeDocument/2006/relationships/customXml" Target="../ink/ink4.xml"/></Relationships>
</file>

<file path=ppt/slides/_rels/slide10.xml.rels><?xml version="1.0" encoding="UTF-8" standalone="yes"?>
<Relationships xmlns="http://schemas.openxmlformats.org/package/2006/relationships"><Relationship Id="rId3" Type="http://schemas.openxmlformats.org/officeDocument/2006/relationships/customXml" Target="../ink/ink22.xml"/><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customXml" Target="../ink/ink23.xml"/><Relationship Id="rId4" Type="http://schemas.openxmlformats.org/officeDocument/2006/relationships/image" Target="../media/image33.png"/></Relationships>
</file>

<file path=ppt/slides/_rels/slide100.xml.rels><?xml version="1.0" encoding="UTF-8" standalone="yes"?>
<Relationships xmlns="http://schemas.openxmlformats.org/package/2006/relationships"><Relationship Id="rId8" Type="http://schemas.openxmlformats.org/officeDocument/2006/relationships/customXml" Target="../ink/ink167.xml"/><Relationship Id="rId3" Type="http://schemas.openxmlformats.org/officeDocument/2006/relationships/customXml" Target="../ink/ink164.xml"/><Relationship Id="rId7" Type="http://schemas.openxmlformats.org/officeDocument/2006/relationships/customXml" Target="../ink/ink166.xml"/><Relationship Id="rId2" Type="http://schemas.openxmlformats.org/officeDocument/2006/relationships/notesSlide" Target="../notesSlides/notesSlide87.xml"/><Relationship Id="rId1" Type="http://schemas.openxmlformats.org/officeDocument/2006/relationships/slideLayout" Target="../slideLayouts/slideLayout7.xml"/><Relationship Id="rId6" Type="http://schemas.openxmlformats.org/officeDocument/2006/relationships/image" Target="../media/image2440.png"/><Relationship Id="rId5" Type="http://schemas.openxmlformats.org/officeDocument/2006/relationships/customXml" Target="../ink/ink165.xml"/><Relationship Id="rId4" Type="http://schemas.openxmlformats.org/officeDocument/2006/relationships/image" Target="../media/image1422.png"/><Relationship Id="rId9" Type="http://schemas.openxmlformats.org/officeDocument/2006/relationships/image" Target="../media/image940.png"/></Relationships>
</file>

<file path=ppt/slides/_rels/slide101.xml.rels><?xml version="1.0" encoding="UTF-8" standalone="yes"?>
<Relationships xmlns="http://schemas.openxmlformats.org/package/2006/relationships"><Relationship Id="rId3" Type="http://schemas.openxmlformats.org/officeDocument/2006/relationships/customXml" Target="../ink/ink168.xml"/><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249.png"/><Relationship Id="rId4" Type="http://schemas.openxmlformats.org/officeDocument/2006/relationships/image" Target="../media/image390.png"/></Relationships>
</file>

<file path=ppt/slides/_rels/slide102.xml.rels><?xml version="1.0" encoding="UTF-8" standalone="yes"?>
<Relationships xmlns="http://schemas.openxmlformats.org/package/2006/relationships"><Relationship Id="rId3" Type="http://schemas.openxmlformats.org/officeDocument/2006/relationships/customXml" Target="../ink/ink169.xml"/><Relationship Id="rId2" Type="http://schemas.openxmlformats.org/officeDocument/2006/relationships/image" Target="../media/image251.png"/><Relationship Id="rId1" Type="http://schemas.openxmlformats.org/officeDocument/2006/relationships/slideLayout" Target="../slideLayouts/slideLayout7.xml"/><Relationship Id="rId5" Type="http://schemas.openxmlformats.org/officeDocument/2006/relationships/image" Target="../media/image252.png"/><Relationship Id="rId4" Type="http://schemas.openxmlformats.org/officeDocument/2006/relationships/image" Target="../media/image1350.png"/></Relationships>
</file>

<file path=ppt/slides/_rels/slide103.xml.rels><?xml version="1.0" encoding="UTF-8" standalone="yes"?>
<Relationships xmlns="http://schemas.openxmlformats.org/package/2006/relationships"><Relationship Id="rId3" Type="http://schemas.openxmlformats.org/officeDocument/2006/relationships/customXml" Target="../ink/ink170.xml"/><Relationship Id="rId2" Type="http://schemas.openxmlformats.org/officeDocument/2006/relationships/notesSlide" Target="../notesSlides/notesSlide89.xml"/><Relationship Id="rId1" Type="http://schemas.openxmlformats.org/officeDocument/2006/relationships/slideLayout" Target="../slideLayouts/slideLayout7.xml"/><Relationship Id="rId6" Type="http://schemas.openxmlformats.org/officeDocument/2006/relationships/image" Target="../media/image254.png"/><Relationship Id="rId5" Type="http://schemas.openxmlformats.org/officeDocument/2006/relationships/image" Target="../media/image253.png"/><Relationship Id="rId4" Type="http://schemas.openxmlformats.org/officeDocument/2006/relationships/image" Target="../media/image732.png"/></Relationships>
</file>

<file path=ppt/slides/_rels/slide104.xml.rels><?xml version="1.0" encoding="UTF-8" standalone="yes"?>
<Relationships xmlns="http://schemas.openxmlformats.org/package/2006/relationships"><Relationship Id="rId13" Type="http://schemas.openxmlformats.org/officeDocument/2006/relationships/image" Target="../media/image258.png"/><Relationship Id="rId3" Type="http://schemas.openxmlformats.org/officeDocument/2006/relationships/image" Target="../media/image255.png"/><Relationship Id="rId12" Type="http://schemas.openxmlformats.org/officeDocument/2006/relationships/image" Target="../media/image700.png"/><Relationship Id="rId2" Type="http://schemas.openxmlformats.org/officeDocument/2006/relationships/notesSlide" Target="../notesSlides/notesSlide90.xml"/><Relationship Id="rId1" Type="http://schemas.openxmlformats.org/officeDocument/2006/relationships/slideLayout" Target="../slideLayouts/slideLayout7.xml"/><Relationship Id="rId6" Type="http://schemas.openxmlformats.org/officeDocument/2006/relationships/customXml" Target="../ink/ink171.xml"/><Relationship Id="rId5" Type="http://schemas.openxmlformats.org/officeDocument/2006/relationships/image" Target="../media/image257.png"/><Relationship Id="rId15" Type="http://schemas.openxmlformats.org/officeDocument/2006/relationships/image" Target="../media/image1511.png"/><Relationship Id="rId4" Type="http://schemas.openxmlformats.org/officeDocument/2006/relationships/image" Target="../media/image256.png"/><Relationship Id="rId14" Type="http://schemas.openxmlformats.org/officeDocument/2006/relationships/customXml" Target="../ink/ink172.xml"/></Relationships>
</file>

<file path=ppt/slides/_rels/slide105.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image" Target="../media/image259.png"/><Relationship Id="rId1" Type="http://schemas.openxmlformats.org/officeDocument/2006/relationships/slideLayout" Target="../slideLayouts/slideLayout7.xml"/><Relationship Id="rId6" Type="http://schemas.openxmlformats.org/officeDocument/2006/relationships/image" Target="../media/image261.png"/><Relationship Id="rId5" Type="http://schemas.openxmlformats.org/officeDocument/2006/relationships/image" Target="../media/image1412.png"/><Relationship Id="rId4" Type="http://schemas.openxmlformats.org/officeDocument/2006/relationships/customXml" Target="../ink/ink173.xml"/></Relationships>
</file>

<file path=ppt/slides/_rels/slide106.xml.rels><?xml version="1.0" encoding="UTF-8" standalone="yes"?>
<Relationships xmlns="http://schemas.openxmlformats.org/package/2006/relationships"><Relationship Id="rId3" Type="http://schemas.openxmlformats.org/officeDocument/2006/relationships/customXml" Target="../ink/ink174.xml"/><Relationship Id="rId2" Type="http://schemas.openxmlformats.org/officeDocument/2006/relationships/image" Target="../media/image262.png"/><Relationship Id="rId1" Type="http://schemas.openxmlformats.org/officeDocument/2006/relationships/slideLayout" Target="../slideLayouts/slideLayout7.xml"/><Relationship Id="rId5" Type="http://schemas.openxmlformats.org/officeDocument/2006/relationships/image" Target="../media/image263.png"/><Relationship Id="rId4" Type="http://schemas.openxmlformats.org/officeDocument/2006/relationships/image" Target="../media/image1442.png"/></Relationships>
</file>

<file path=ppt/slides/_rels/slide107.xml.rels><?xml version="1.0" encoding="UTF-8" standalone="yes"?>
<Relationships xmlns="http://schemas.openxmlformats.org/package/2006/relationships"><Relationship Id="rId8" Type="http://schemas.openxmlformats.org/officeDocument/2006/relationships/image" Target="../media/image1500.png"/><Relationship Id="rId13" Type="http://schemas.openxmlformats.org/officeDocument/2006/relationships/customXml" Target="../ink/ink178.xml"/><Relationship Id="rId3" Type="http://schemas.openxmlformats.org/officeDocument/2006/relationships/image" Target="../media/image265.png"/><Relationship Id="rId7" Type="http://schemas.openxmlformats.org/officeDocument/2006/relationships/customXml" Target="../ink/ink176.xml"/><Relationship Id="rId12" Type="http://schemas.openxmlformats.org/officeDocument/2006/relationships/image" Target="../media/image268.png"/><Relationship Id="rId2" Type="http://schemas.openxmlformats.org/officeDocument/2006/relationships/image" Target="../media/image264.png"/><Relationship Id="rId1" Type="http://schemas.openxmlformats.org/officeDocument/2006/relationships/slideLayout" Target="../slideLayouts/slideLayout7.xml"/><Relationship Id="rId6" Type="http://schemas.openxmlformats.org/officeDocument/2006/relationships/image" Target="../media/image266.png"/><Relationship Id="rId11" Type="http://schemas.openxmlformats.org/officeDocument/2006/relationships/image" Target="../media/image267.png"/><Relationship Id="rId5" Type="http://schemas.openxmlformats.org/officeDocument/2006/relationships/image" Target="../media/image1480.png"/><Relationship Id="rId15" Type="http://schemas.openxmlformats.org/officeDocument/2006/relationships/image" Target="../media/image269.png"/><Relationship Id="rId10" Type="http://schemas.openxmlformats.org/officeDocument/2006/relationships/image" Target="../media/image1510.png"/><Relationship Id="rId4" Type="http://schemas.openxmlformats.org/officeDocument/2006/relationships/customXml" Target="../ink/ink175.xml"/><Relationship Id="rId9" Type="http://schemas.openxmlformats.org/officeDocument/2006/relationships/customXml" Target="../ink/ink177.xml"/><Relationship Id="rId14" Type="http://schemas.openxmlformats.org/officeDocument/2006/relationships/image" Target="../media/image2341.png"/></Relationships>
</file>

<file path=ppt/slides/_rels/slide108.xml.rels><?xml version="1.0" encoding="UTF-8" standalone="yes"?>
<Relationships xmlns="http://schemas.openxmlformats.org/package/2006/relationships"><Relationship Id="rId8" Type="http://schemas.openxmlformats.org/officeDocument/2006/relationships/customXml" Target="../ink/ink182.xml"/><Relationship Id="rId3" Type="http://schemas.openxmlformats.org/officeDocument/2006/relationships/customXml" Target="../ink/ink179.xml"/><Relationship Id="rId7" Type="http://schemas.openxmlformats.org/officeDocument/2006/relationships/customXml" Target="../ink/ink181.xml"/><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image" Target="../media/image2621.png"/><Relationship Id="rId11" Type="http://schemas.openxmlformats.org/officeDocument/2006/relationships/image" Target="../media/image270.png"/><Relationship Id="rId5" Type="http://schemas.openxmlformats.org/officeDocument/2006/relationships/customXml" Target="../ink/ink180.xml"/><Relationship Id="rId10" Type="http://schemas.openxmlformats.org/officeDocument/2006/relationships/customXml" Target="../ink/ink183.xml"/><Relationship Id="rId4" Type="http://schemas.openxmlformats.org/officeDocument/2006/relationships/image" Target="../media/image2610.png"/><Relationship Id="rId9" Type="http://schemas.openxmlformats.org/officeDocument/2006/relationships/image" Target="../media/image2631.png"/></Relationships>
</file>

<file path=ppt/slides/_rels/slide109.xml.rels><?xml version="1.0" encoding="UTF-8" standalone="yes"?>
<Relationships xmlns="http://schemas.openxmlformats.org/package/2006/relationships"><Relationship Id="rId8" Type="http://schemas.openxmlformats.org/officeDocument/2006/relationships/customXml" Target="../ink/ink187.xml"/><Relationship Id="rId3" Type="http://schemas.openxmlformats.org/officeDocument/2006/relationships/customXml" Target="../ink/ink184.xml"/><Relationship Id="rId7" Type="http://schemas.openxmlformats.org/officeDocument/2006/relationships/customXml" Target="../ink/ink186.xml"/><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2631.png"/><Relationship Id="rId5" Type="http://schemas.openxmlformats.org/officeDocument/2006/relationships/customXml" Target="../ink/ink185.xml"/><Relationship Id="rId4" Type="http://schemas.openxmlformats.org/officeDocument/2006/relationships/image" Target="../media/image2610.png"/></Relationships>
</file>

<file path=ppt/slides/_rels/slide11.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410.png"/></Relationships>
</file>

<file path=ppt/slides/_rels/slide110.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93.xml"/><Relationship Id="rId1" Type="http://schemas.openxmlformats.org/officeDocument/2006/relationships/slideLayout" Target="../slideLayouts/slideLayout7.xml"/><Relationship Id="rId6" Type="http://schemas.openxmlformats.org/officeDocument/2006/relationships/image" Target="../media/image274.png"/><Relationship Id="rId5" Type="http://schemas.openxmlformats.org/officeDocument/2006/relationships/image" Target="../media/image273.png"/><Relationship Id="rId4" Type="http://schemas.openxmlformats.org/officeDocument/2006/relationships/image" Target="../media/image272.png"/></Relationships>
</file>

<file path=ppt/slides/_rels/slide111.xml.rels><?xml version="1.0" encoding="UTF-8" standalone="yes"?>
<Relationships xmlns="http://schemas.openxmlformats.org/package/2006/relationships"><Relationship Id="rId8" Type="http://schemas.openxmlformats.org/officeDocument/2006/relationships/image" Target="../media/image2740.png"/><Relationship Id="rId13" Type="http://schemas.openxmlformats.org/officeDocument/2006/relationships/customXml" Target="../ink/ink191.xml"/><Relationship Id="rId3" Type="http://schemas.openxmlformats.org/officeDocument/2006/relationships/image" Target="../media/image275.png"/><Relationship Id="rId7" Type="http://schemas.openxmlformats.org/officeDocument/2006/relationships/customXml" Target="../ink/ink189.xml"/><Relationship Id="rId12" Type="http://schemas.openxmlformats.org/officeDocument/2006/relationships/image" Target="../media/image2770.png"/><Relationship Id="rId2" Type="http://schemas.openxmlformats.org/officeDocument/2006/relationships/notesSlide" Target="../notesSlides/notesSlide94.xml"/><Relationship Id="rId16" Type="http://schemas.openxmlformats.org/officeDocument/2006/relationships/image" Target="../media/image280.png"/><Relationship Id="rId1" Type="http://schemas.openxmlformats.org/officeDocument/2006/relationships/slideLayout" Target="../slideLayouts/slideLayout7.xml"/><Relationship Id="rId6" Type="http://schemas.openxmlformats.org/officeDocument/2006/relationships/image" Target="../media/image2731.png"/><Relationship Id="rId11" Type="http://schemas.openxmlformats.org/officeDocument/2006/relationships/customXml" Target="../ink/ink190.xml"/><Relationship Id="rId5" Type="http://schemas.openxmlformats.org/officeDocument/2006/relationships/customXml" Target="../ink/ink188.xml"/><Relationship Id="rId15" Type="http://schemas.openxmlformats.org/officeDocument/2006/relationships/image" Target="../media/image279.png"/><Relationship Id="rId10" Type="http://schemas.openxmlformats.org/officeDocument/2006/relationships/image" Target="../media/image278.png"/><Relationship Id="rId4" Type="http://schemas.openxmlformats.org/officeDocument/2006/relationships/image" Target="../media/image276.png"/><Relationship Id="rId9" Type="http://schemas.openxmlformats.org/officeDocument/2006/relationships/image" Target="../media/image277.png"/><Relationship Id="rId14" Type="http://schemas.openxmlformats.org/officeDocument/2006/relationships/image" Target="../media/image2782.png"/></Relationships>
</file>

<file path=ppt/slides/_rels/slide112.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195.png"/><Relationship Id="rId7" Type="http://schemas.openxmlformats.org/officeDocument/2006/relationships/image" Target="../media/image281.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2430.png"/><Relationship Id="rId5" Type="http://schemas.openxmlformats.org/officeDocument/2006/relationships/customXml" Target="../ink/ink192.xml"/><Relationship Id="rId4" Type="http://schemas.openxmlformats.org/officeDocument/2006/relationships/image" Target="../media/image196.png"/></Relationships>
</file>

<file path=ppt/slides/_rels/slide113.xml.rels><?xml version="1.0" encoding="UTF-8" standalone="yes"?>
<Relationships xmlns="http://schemas.openxmlformats.org/package/2006/relationships"><Relationship Id="rId3" Type="http://schemas.openxmlformats.org/officeDocument/2006/relationships/customXml" Target="../ink/ink193.xml"/><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customXml" Target="../ink/ink194.xml"/><Relationship Id="rId4" Type="http://schemas.openxmlformats.org/officeDocument/2006/relationships/image" Target="../media/image1150.png"/></Relationships>
</file>

<file path=ppt/slides/_rels/slide114.xml.rels><?xml version="1.0" encoding="UTF-8" standalone="yes"?>
<Relationships xmlns="http://schemas.openxmlformats.org/package/2006/relationships"><Relationship Id="rId8" Type="http://schemas.openxmlformats.org/officeDocument/2006/relationships/image" Target="../media/image285.png"/><Relationship Id="rId13" Type="http://schemas.openxmlformats.org/officeDocument/2006/relationships/image" Target="../media/image286.png"/><Relationship Id="rId3" Type="http://schemas.openxmlformats.org/officeDocument/2006/relationships/customXml" Target="../ink/ink195.xml"/><Relationship Id="rId7" Type="http://schemas.openxmlformats.org/officeDocument/2006/relationships/customXml" Target="../ink/ink196.xml"/><Relationship Id="rId12" Type="http://schemas.openxmlformats.org/officeDocument/2006/relationships/image" Target="../media/image2750.png"/><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image" Target="../media/image284.png"/><Relationship Id="rId11" Type="http://schemas.openxmlformats.org/officeDocument/2006/relationships/customXml" Target="../ink/ink198.xml"/><Relationship Id="rId5" Type="http://schemas.openxmlformats.org/officeDocument/2006/relationships/image" Target="../media/image283.png"/><Relationship Id="rId10" Type="http://schemas.openxmlformats.org/officeDocument/2006/relationships/image" Target="../media/image2440.png"/><Relationship Id="rId4" Type="http://schemas.openxmlformats.org/officeDocument/2006/relationships/image" Target="../media/image360.png"/><Relationship Id="rId9" Type="http://schemas.openxmlformats.org/officeDocument/2006/relationships/customXml" Target="../ink/ink197.xml"/><Relationship Id="rId14" Type="http://schemas.openxmlformats.org/officeDocument/2006/relationships/image" Target="../media/image287.png"/></Relationships>
</file>

<file path=ppt/slides/_rels/slide115.xml.rels><?xml version="1.0" encoding="UTF-8" standalone="yes"?>
<Relationships xmlns="http://schemas.openxmlformats.org/package/2006/relationships"><Relationship Id="rId8" Type="http://schemas.openxmlformats.org/officeDocument/2006/relationships/customXml" Target="../ink/ink200.xml"/><Relationship Id="rId13" Type="http://schemas.openxmlformats.org/officeDocument/2006/relationships/image" Target="../media/image1231.png"/><Relationship Id="rId3" Type="http://schemas.openxmlformats.org/officeDocument/2006/relationships/image" Target="../media/image288.png"/><Relationship Id="rId7" Type="http://schemas.openxmlformats.org/officeDocument/2006/relationships/image" Target="../media/image1320.png"/><Relationship Id="rId12" Type="http://schemas.openxmlformats.org/officeDocument/2006/relationships/customXml" Target="../ink/ink202.xml"/><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customXml" Target="../ink/ink199.xml"/><Relationship Id="rId11" Type="http://schemas.openxmlformats.org/officeDocument/2006/relationships/image" Target="../media/image1220.png"/><Relationship Id="rId5" Type="http://schemas.openxmlformats.org/officeDocument/2006/relationships/image" Target="../media/image290.png"/><Relationship Id="rId10" Type="http://schemas.openxmlformats.org/officeDocument/2006/relationships/customXml" Target="../ink/ink201.xml"/><Relationship Id="rId4" Type="http://schemas.openxmlformats.org/officeDocument/2006/relationships/image" Target="../media/image289.png"/><Relationship Id="rId9" Type="http://schemas.openxmlformats.org/officeDocument/2006/relationships/image" Target="../media/image1210.png"/></Relationships>
</file>

<file path=ppt/slides/_rels/slide116.xml.rels><?xml version="1.0" encoding="UTF-8" standalone="yes"?>
<Relationships xmlns="http://schemas.openxmlformats.org/package/2006/relationships"><Relationship Id="rId8" Type="http://schemas.openxmlformats.org/officeDocument/2006/relationships/customXml" Target="../ink/ink204.xml"/><Relationship Id="rId3" Type="http://schemas.openxmlformats.org/officeDocument/2006/relationships/image" Target="../media/image291.png"/><Relationship Id="rId7" Type="http://schemas.openxmlformats.org/officeDocument/2006/relationships/image" Target="../media/image293.png"/><Relationship Id="rId2" Type="http://schemas.openxmlformats.org/officeDocument/2006/relationships/notesSlide" Target="../notesSlides/notesSlide99.xml"/><Relationship Id="rId1" Type="http://schemas.openxmlformats.org/officeDocument/2006/relationships/slideLayout" Target="../slideLayouts/slideLayout7.xml"/><Relationship Id="rId6" Type="http://schemas.openxmlformats.org/officeDocument/2006/relationships/image" Target="../media/image292.png"/><Relationship Id="rId5" Type="http://schemas.openxmlformats.org/officeDocument/2006/relationships/customXml" Target="../ink/ink203.xml"/><Relationship Id="rId4" Type="http://schemas.openxmlformats.org/officeDocument/2006/relationships/image" Target="../media/image255.png"/><Relationship Id="rId9" Type="http://schemas.openxmlformats.org/officeDocument/2006/relationships/image" Target="../media/image294.png"/></Relationships>
</file>

<file path=ppt/slides/_rels/slide117.xml.rels><?xml version="1.0" encoding="UTF-8" standalone="yes"?>
<Relationships xmlns="http://schemas.openxmlformats.org/package/2006/relationships"><Relationship Id="rId3" Type="http://schemas.openxmlformats.org/officeDocument/2006/relationships/image" Target="../media/image590.png"/><Relationship Id="rId7" Type="http://schemas.openxmlformats.org/officeDocument/2006/relationships/image" Target="../media/image296.png"/><Relationship Id="rId2" Type="http://schemas.openxmlformats.org/officeDocument/2006/relationships/customXml" Target="../ink/ink205.xml"/><Relationship Id="rId1" Type="http://schemas.openxmlformats.org/officeDocument/2006/relationships/slideLayout" Target="../slideLayouts/slideLayout7.xml"/><Relationship Id="rId6" Type="http://schemas.openxmlformats.org/officeDocument/2006/relationships/image" Target="../media/image2140.png"/><Relationship Id="rId5" Type="http://schemas.openxmlformats.org/officeDocument/2006/relationships/customXml" Target="../ink/ink206.xml"/><Relationship Id="rId4" Type="http://schemas.openxmlformats.org/officeDocument/2006/relationships/image" Target="../media/image295.png"/></Relationships>
</file>

<file path=ppt/slides/_rels/slide118.xml.rels><?xml version="1.0" encoding="UTF-8" standalone="yes"?>
<Relationships xmlns="http://schemas.openxmlformats.org/package/2006/relationships"><Relationship Id="rId3" Type="http://schemas.openxmlformats.org/officeDocument/2006/relationships/image" Target="../media/image1260.png"/><Relationship Id="rId2" Type="http://schemas.openxmlformats.org/officeDocument/2006/relationships/customXml" Target="../ink/ink207.xml"/><Relationship Id="rId1" Type="http://schemas.openxmlformats.org/officeDocument/2006/relationships/slideLayout" Target="../slideLayouts/slideLayout7.xml"/><Relationship Id="rId5" Type="http://schemas.openxmlformats.org/officeDocument/2006/relationships/image" Target="../media/image298.png"/><Relationship Id="rId4" Type="http://schemas.openxmlformats.org/officeDocument/2006/relationships/image" Target="../media/image297.png"/></Relationships>
</file>

<file path=ppt/slides/_rels/slide119.xml.rels><?xml version="1.0" encoding="UTF-8" standalone="yes"?>
<Relationships xmlns="http://schemas.openxmlformats.org/package/2006/relationships"><Relationship Id="rId3" Type="http://schemas.openxmlformats.org/officeDocument/2006/relationships/customXml" Target="../ink/ink208.xml"/><Relationship Id="rId2" Type="http://schemas.openxmlformats.org/officeDocument/2006/relationships/notesSlide" Target="../notesSlides/notesSlide100.xml"/><Relationship Id="rId1" Type="http://schemas.openxmlformats.org/officeDocument/2006/relationships/slideLayout" Target="../slideLayouts/slideLayout7.xml"/><Relationship Id="rId5" Type="http://schemas.openxmlformats.org/officeDocument/2006/relationships/image" Target="../media/image299.png"/><Relationship Id="rId4" Type="http://schemas.openxmlformats.org/officeDocument/2006/relationships/image" Target="../media/image1880.png"/></Relationships>
</file>

<file path=ppt/slides/_rels/slide12.xml.rels><?xml version="1.0" encoding="UTF-8" standalone="yes"?>
<Relationships xmlns="http://schemas.openxmlformats.org/package/2006/relationships"><Relationship Id="rId8" Type="http://schemas.openxmlformats.org/officeDocument/2006/relationships/image" Target="../media/image3310.png"/><Relationship Id="rId13" Type="http://schemas.openxmlformats.org/officeDocument/2006/relationships/customXml" Target="../ink/ink27.xml"/><Relationship Id="rId3" Type="http://schemas.openxmlformats.org/officeDocument/2006/relationships/image" Target="../media/image38.png"/><Relationship Id="rId7" Type="http://schemas.openxmlformats.org/officeDocument/2006/relationships/customXml" Target="../ink/ink25.xml"/><Relationship Id="rId12"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2.png"/><Relationship Id="rId5" Type="http://schemas.openxmlformats.org/officeDocument/2006/relationships/image" Target="../media/image40.png"/><Relationship Id="rId10" Type="http://schemas.openxmlformats.org/officeDocument/2006/relationships/image" Target="../media/image3412.png"/><Relationship Id="rId4" Type="http://schemas.openxmlformats.org/officeDocument/2006/relationships/image" Target="../media/image39.png"/><Relationship Id="rId9" Type="http://schemas.openxmlformats.org/officeDocument/2006/relationships/customXml" Target="../ink/ink26.xml"/></Relationships>
</file>

<file path=ppt/slides/_rels/slide120.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customXml" Target="../ink/ink209.xml"/><Relationship Id="rId7" Type="http://schemas.openxmlformats.org/officeDocument/2006/relationships/customXml" Target="../ink/ink211.xml"/><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2791.png"/><Relationship Id="rId11" Type="http://schemas.openxmlformats.org/officeDocument/2006/relationships/customXml" Target="../ink/ink213.xml"/><Relationship Id="rId5" Type="http://schemas.openxmlformats.org/officeDocument/2006/relationships/customXml" Target="../ink/ink210.xml"/><Relationship Id="rId10" Type="http://schemas.openxmlformats.org/officeDocument/2006/relationships/image" Target="../media/image206.png"/><Relationship Id="rId4" Type="http://schemas.openxmlformats.org/officeDocument/2006/relationships/image" Target="../media/image2781.png"/><Relationship Id="rId9" Type="http://schemas.openxmlformats.org/officeDocument/2006/relationships/customXml" Target="../ink/ink212.xml"/></Relationships>
</file>

<file path=ppt/slides/_rels/slide121.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customXml" Target="../ink/ink214.xml"/><Relationship Id="rId7" Type="http://schemas.openxmlformats.org/officeDocument/2006/relationships/customXml" Target="../ink/ink216.xml"/><Relationship Id="rId2" Type="http://schemas.openxmlformats.org/officeDocument/2006/relationships/notesSlide" Target="../notesSlides/notesSlide102.xml"/><Relationship Id="rId1" Type="http://schemas.openxmlformats.org/officeDocument/2006/relationships/slideLayout" Target="../slideLayouts/slideLayout7.xml"/><Relationship Id="rId6" Type="http://schemas.openxmlformats.org/officeDocument/2006/relationships/image" Target="../media/image2791.png"/><Relationship Id="rId5" Type="http://schemas.openxmlformats.org/officeDocument/2006/relationships/customXml" Target="../ink/ink215.xml"/><Relationship Id="rId4" Type="http://schemas.openxmlformats.org/officeDocument/2006/relationships/image" Target="../media/image2781.png"/></Relationships>
</file>

<file path=ppt/slides/_rels/slide122.xml.rels><?xml version="1.0" encoding="UTF-8" standalone="yes"?>
<Relationships xmlns="http://schemas.openxmlformats.org/package/2006/relationships"><Relationship Id="rId8" Type="http://schemas.openxmlformats.org/officeDocument/2006/relationships/image" Target="../media/image302.png"/><Relationship Id="rId3" Type="http://schemas.openxmlformats.org/officeDocument/2006/relationships/customXml" Target="../ink/ink217.xml"/><Relationship Id="rId7" Type="http://schemas.openxmlformats.org/officeDocument/2006/relationships/image" Target="../media/image301.png"/><Relationship Id="rId2" Type="http://schemas.openxmlformats.org/officeDocument/2006/relationships/notesSlide" Target="../notesSlides/notesSlide103.xml"/><Relationship Id="rId1" Type="http://schemas.openxmlformats.org/officeDocument/2006/relationships/slideLayout" Target="../slideLayouts/slideLayout7.xml"/><Relationship Id="rId6" Type="http://schemas.openxmlformats.org/officeDocument/2006/relationships/customXml" Target="../ink/ink218.xml"/><Relationship Id="rId5" Type="http://schemas.openxmlformats.org/officeDocument/2006/relationships/image" Target="../media/image206.png"/><Relationship Id="rId4" Type="http://schemas.openxmlformats.org/officeDocument/2006/relationships/image" Target="../media/image2781.png"/><Relationship Id="rId9" Type="http://schemas.openxmlformats.org/officeDocument/2006/relationships/image" Target="../media/image303.png"/></Relationships>
</file>

<file path=ppt/slides/_rels/slide123.xml.rels><?xml version="1.0" encoding="UTF-8" standalone="yes"?>
<Relationships xmlns="http://schemas.openxmlformats.org/package/2006/relationships"><Relationship Id="rId8" Type="http://schemas.openxmlformats.org/officeDocument/2006/relationships/image" Target="../media/image306.png"/><Relationship Id="rId3" Type="http://schemas.openxmlformats.org/officeDocument/2006/relationships/image" Target="../media/image304.png"/><Relationship Id="rId7" Type="http://schemas.openxmlformats.org/officeDocument/2006/relationships/image" Target="../media/image2540.png"/><Relationship Id="rId2" Type="http://schemas.openxmlformats.org/officeDocument/2006/relationships/notesSlide" Target="../notesSlides/notesSlide104.xml"/><Relationship Id="rId1" Type="http://schemas.openxmlformats.org/officeDocument/2006/relationships/slideLayout" Target="../slideLayouts/slideLayout7.xml"/><Relationship Id="rId6" Type="http://schemas.openxmlformats.org/officeDocument/2006/relationships/customXml" Target="../ink/ink220.xml"/><Relationship Id="rId5" Type="http://schemas.openxmlformats.org/officeDocument/2006/relationships/image" Target="../media/image2560.png"/><Relationship Id="rId4" Type="http://schemas.openxmlformats.org/officeDocument/2006/relationships/customXml" Target="../ink/ink219.xml"/><Relationship Id="rId9" Type="http://schemas.openxmlformats.org/officeDocument/2006/relationships/customXml" Target="../ink/ink221.xml"/></Relationships>
</file>

<file path=ppt/slides/_rels/slide124.xml.rels><?xml version="1.0" encoding="UTF-8" standalone="yes"?>
<Relationships xmlns="http://schemas.openxmlformats.org/package/2006/relationships"><Relationship Id="rId3" Type="http://schemas.openxmlformats.org/officeDocument/2006/relationships/customXml" Target="../ink/ink222.xml"/><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image" Target="../media/image2590.png"/><Relationship Id="rId5" Type="http://schemas.openxmlformats.org/officeDocument/2006/relationships/customXml" Target="../ink/ink223.xml"/><Relationship Id="rId4" Type="http://schemas.openxmlformats.org/officeDocument/2006/relationships/image" Target="../media/image2580.png"/></Relationships>
</file>

<file path=ppt/slides/_rels/slide125.xml.rels><?xml version="1.0" encoding="UTF-8" standalone="yes"?>
<Relationships xmlns="http://schemas.openxmlformats.org/package/2006/relationships"><Relationship Id="rId8" Type="http://schemas.openxmlformats.org/officeDocument/2006/relationships/customXml" Target="../ink/ink226.xml"/><Relationship Id="rId3" Type="http://schemas.openxmlformats.org/officeDocument/2006/relationships/customXml" Target="../ink/ink224.xml"/><Relationship Id="rId7" Type="http://schemas.openxmlformats.org/officeDocument/2006/relationships/image" Target="../media/image309.png"/><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customXml" Target="../ink/ink225.xml"/><Relationship Id="rId11" Type="http://schemas.openxmlformats.org/officeDocument/2006/relationships/image" Target="../media/image312.png"/><Relationship Id="rId5" Type="http://schemas.openxmlformats.org/officeDocument/2006/relationships/image" Target="../media/image308.png"/><Relationship Id="rId10" Type="http://schemas.openxmlformats.org/officeDocument/2006/relationships/image" Target="../media/image311.png"/><Relationship Id="rId4" Type="http://schemas.openxmlformats.org/officeDocument/2006/relationships/image" Target="../media/image307.png"/><Relationship Id="rId9" Type="http://schemas.openxmlformats.org/officeDocument/2006/relationships/image" Target="../media/image2630.png"/></Relationships>
</file>

<file path=ppt/slides/_rels/slide126.xml.rels><?xml version="1.0" encoding="UTF-8" standalone="yes"?>
<Relationships xmlns="http://schemas.openxmlformats.org/package/2006/relationships"><Relationship Id="rId8" Type="http://schemas.openxmlformats.org/officeDocument/2006/relationships/image" Target="../media/image318.png"/><Relationship Id="rId3" Type="http://schemas.openxmlformats.org/officeDocument/2006/relationships/image" Target="../media/image313.png"/><Relationship Id="rId7" Type="http://schemas.openxmlformats.org/officeDocument/2006/relationships/image" Target="../media/image317.png"/><Relationship Id="rId12" Type="http://schemas.openxmlformats.org/officeDocument/2006/relationships/customXml" Target="../ink/ink228.xml"/><Relationship Id="rId2" Type="http://schemas.openxmlformats.org/officeDocument/2006/relationships/notesSlide" Target="../notesSlides/notesSlide107.xml"/><Relationship Id="rId1" Type="http://schemas.openxmlformats.org/officeDocument/2006/relationships/slideLayout" Target="../slideLayouts/slideLayout7.xml"/><Relationship Id="rId6" Type="http://schemas.openxmlformats.org/officeDocument/2006/relationships/image" Target="../media/image316.png"/><Relationship Id="rId11" Type="http://schemas.openxmlformats.org/officeDocument/2006/relationships/image" Target="../media/image2600.png"/><Relationship Id="rId5" Type="http://schemas.openxmlformats.org/officeDocument/2006/relationships/image" Target="../media/image315.png"/><Relationship Id="rId10" Type="http://schemas.openxmlformats.org/officeDocument/2006/relationships/customXml" Target="../ink/ink227.xml"/><Relationship Id="rId4" Type="http://schemas.openxmlformats.org/officeDocument/2006/relationships/image" Target="../media/image314.png"/><Relationship Id="rId9" Type="http://schemas.openxmlformats.org/officeDocument/2006/relationships/image" Target="../media/image319.png"/></Relationships>
</file>

<file path=ppt/slides/_rels/slide127.xml.rels><?xml version="1.0" encoding="UTF-8" standalone="yes"?>
<Relationships xmlns="http://schemas.openxmlformats.org/package/2006/relationships"><Relationship Id="rId8" Type="http://schemas.openxmlformats.org/officeDocument/2006/relationships/customXml" Target="../ink/ink230.xml"/><Relationship Id="rId13" Type="http://schemas.openxmlformats.org/officeDocument/2006/relationships/image" Target="../media/image325.png"/><Relationship Id="rId3" Type="http://schemas.openxmlformats.org/officeDocument/2006/relationships/image" Target="../media/image321.png"/><Relationship Id="rId7" Type="http://schemas.openxmlformats.org/officeDocument/2006/relationships/image" Target="../media/image1940.png"/><Relationship Id="rId12" Type="http://schemas.openxmlformats.org/officeDocument/2006/relationships/image" Target="../media/image324.pn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customXml" Target="../ink/ink229.xml"/><Relationship Id="rId11" Type="http://schemas.openxmlformats.org/officeDocument/2006/relationships/image" Target="../media/image1960.png"/><Relationship Id="rId5" Type="http://schemas.openxmlformats.org/officeDocument/2006/relationships/image" Target="../media/image323.png"/><Relationship Id="rId15" Type="http://schemas.openxmlformats.org/officeDocument/2006/relationships/image" Target="../media/image1990.png"/><Relationship Id="rId10" Type="http://schemas.openxmlformats.org/officeDocument/2006/relationships/customXml" Target="../ink/ink231.xml"/><Relationship Id="rId4" Type="http://schemas.openxmlformats.org/officeDocument/2006/relationships/image" Target="../media/image322.png"/><Relationship Id="rId9" Type="http://schemas.openxmlformats.org/officeDocument/2006/relationships/image" Target="../media/image1950.png"/><Relationship Id="rId14" Type="http://schemas.openxmlformats.org/officeDocument/2006/relationships/customXml" Target="../ink/ink232.xml"/></Relationships>
</file>

<file path=ppt/slides/_rels/slide128.xml.rels><?xml version="1.0" encoding="UTF-8" standalone="yes"?>
<Relationships xmlns="http://schemas.openxmlformats.org/package/2006/relationships"><Relationship Id="rId3" Type="http://schemas.openxmlformats.org/officeDocument/2006/relationships/image" Target="../media/image326.png"/><Relationship Id="rId7" Type="http://schemas.openxmlformats.org/officeDocument/2006/relationships/image" Target="../media/image330.png"/><Relationship Id="rId2" Type="http://schemas.openxmlformats.org/officeDocument/2006/relationships/notesSlide" Target="../notesSlides/notesSlide109.xml"/><Relationship Id="rId1" Type="http://schemas.openxmlformats.org/officeDocument/2006/relationships/slideLayout" Target="../slideLayouts/slideLayout7.xml"/><Relationship Id="rId6" Type="http://schemas.openxmlformats.org/officeDocument/2006/relationships/image" Target="../media/image329.png"/><Relationship Id="rId5" Type="http://schemas.openxmlformats.org/officeDocument/2006/relationships/image" Target="../media/image328.png"/><Relationship Id="rId4" Type="http://schemas.openxmlformats.org/officeDocument/2006/relationships/image" Target="../media/image327.png"/></Relationships>
</file>

<file path=ppt/slides/_rels/slide129.xml.rels><?xml version="1.0" encoding="UTF-8" standalone="yes"?>
<Relationships xmlns="http://schemas.openxmlformats.org/package/2006/relationships"><Relationship Id="rId8" Type="http://schemas.openxmlformats.org/officeDocument/2006/relationships/image" Target="../media/image336.png"/><Relationship Id="rId3" Type="http://schemas.openxmlformats.org/officeDocument/2006/relationships/image" Target="../media/image331.png"/><Relationship Id="rId7" Type="http://schemas.openxmlformats.org/officeDocument/2006/relationships/image" Target="../media/image335.png"/><Relationship Id="rId2" Type="http://schemas.openxmlformats.org/officeDocument/2006/relationships/notesSlide" Target="../notesSlides/notesSlide110.xml"/><Relationship Id="rId1" Type="http://schemas.openxmlformats.org/officeDocument/2006/relationships/slideLayout" Target="../slideLayouts/slideLayout7.xml"/><Relationship Id="rId6" Type="http://schemas.openxmlformats.org/officeDocument/2006/relationships/image" Target="../media/image334.png"/><Relationship Id="rId5" Type="http://schemas.openxmlformats.org/officeDocument/2006/relationships/image" Target="../media/image333.png"/><Relationship Id="rId4" Type="http://schemas.openxmlformats.org/officeDocument/2006/relationships/image" Target="../media/image332.png"/></Relationships>
</file>

<file path=ppt/slides/_rels/slide13.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710.png"/><Relationship Id="rId5" Type="http://schemas.openxmlformats.org/officeDocument/2006/relationships/customXml" Target="../ink/ink29.xml"/><Relationship Id="rId4" Type="http://schemas.openxmlformats.org/officeDocument/2006/relationships/image" Target="../media/image170.png"/></Relationships>
</file>

<file path=ppt/slides/_rels/slide130.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notesSlide" Target="../notesSlides/notesSlide111.xml"/><Relationship Id="rId1" Type="http://schemas.openxmlformats.org/officeDocument/2006/relationships/slideLayout" Target="../slideLayouts/slideLayout7.xml"/><Relationship Id="rId5" Type="http://schemas.openxmlformats.org/officeDocument/2006/relationships/image" Target="../media/image338.png"/><Relationship Id="rId4" Type="http://schemas.openxmlformats.org/officeDocument/2006/relationships/image" Target="../media/image337.png"/></Relationships>
</file>

<file path=ppt/slides/_rels/slide131.xml.rels><?xml version="1.0" encoding="UTF-8" standalone="yes"?>
<Relationships xmlns="http://schemas.openxmlformats.org/package/2006/relationships"><Relationship Id="rId8" Type="http://schemas.openxmlformats.org/officeDocument/2006/relationships/image" Target="../media/image342.png"/><Relationship Id="rId3" Type="http://schemas.openxmlformats.org/officeDocument/2006/relationships/image" Target="../media/image339.png"/><Relationship Id="rId7" Type="http://schemas.openxmlformats.org/officeDocument/2006/relationships/image" Target="../media/image2892.png"/><Relationship Id="rId2" Type="http://schemas.openxmlformats.org/officeDocument/2006/relationships/notesSlide" Target="../notesSlides/notesSlide112.xml"/><Relationship Id="rId1" Type="http://schemas.openxmlformats.org/officeDocument/2006/relationships/slideLayout" Target="../slideLayouts/slideLayout7.xml"/><Relationship Id="rId6" Type="http://schemas.openxmlformats.org/officeDocument/2006/relationships/customXml" Target="../ink/ink233.xml"/><Relationship Id="rId5" Type="http://schemas.openxmlformats.org/officeDocument/2006/relationships/image" Target="../media/image341.png"/><Relationship Id="rId10" Type="http://schemas.openxmlformats.org/officeDocument/2006/relationships/image" Target="../media/image2910.png"/><Relationship Id="rId4" Type="http://schemas.openxmlformats.org/officeDocument/2006/relationships/image" Target="../media/image340.png"/><Relationship Id="rId9" Type="http://schemas.openxmlformats.org/officeDocument/2006/relationships/customXml" Target="../ink/ink234.xml"/></Relationships>
</file>

<file path=ppt/slides/_rels/slide132.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customXml" Target="../ink/ink235.xml"/><Relationship Id="rId7" Type="http://schemas.openxmlformats.org/officeDocument/2006/relationships/image" Target="../media/image343.png"/><Relationship Id="rId2" Type="http://schemas.openxmlformats.org/officeDocument/2006/relationships/notesSlide" Target="../notesSlides/notesSlide113.xml"/><Relationship Id="rId1" Type="http://schemas.openxmlformats.org/officeDocument/2006/relationships/slideLayout" Target="../slideLayouts/slideLayout7.xml"/><Relationship Id="rId6" Type="http://schemas.openxmlformats.org/officeDocument/2006/relationships/image" Target="../media/image2920.png"/><Relationship Id="rId5" Type="http://schemas.openxmlformats.org/officeDocument/2006/relationships/customXml" Target="../ink/ink236.xml"/><Relationship Id="rId10" Type="http://schemas.openxmlformats.org/officeDocument/2006/relationships/image" Target="../media/image345.png"/><Relationship Id="rId4" Type="http://schemas.openxmlformats.org/officeDocument/2006/relationships/image" Target="../media/image1911.png"/><Relationship Id="rId9" Type="http://schemas.openxmlformats.org/officeDocument/2006/relationships/image" Target="../media/image344.png"/></Relationships>
</file>

<file path=ppt/slides/_rels/slide133.xml.rels><?xml version="1.0" encoding="UTF-8" standalone="yes"?>
<Relationships xmlns="http://schemas.openxmlformats.org/package/2006/relationships"><Relationship Id="rId3" Type="http://schemas.openxmlformats.org/officeDocument/2006/relationships/image" Target="../media/image346.png"/><Relationship Id="rId2" Type="http://schemas.openxmlformats.org/officeDocument/2006/relationships/notesSlide" Target="../notesSlides/notesSlide114.xml"/><Relationship Id="rId1" Type="http://schemas.openxmlformats.org/officeDocument/2006/relationships/slideLayout" Target="../slideLayouts/slideLayout7.xml"/><Relationship Id="rId5" Type="http://schemas.openxmlformats.org/officeDocument/2006/relationships/image" Target="../media/image348.png"/><Relationship Id="rId4" Type="http://schemas.openxmlformats.org/officeDocument/2006/relationships/image" Target="../media/image347.png"/></Relationships>
</file>

<file path=ppt/slides/_rels/slide134.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customXml" Target="../ink/ink237.xml"/><Relationship Id="rId2" Type="http://schemas.openxmlformats.org/officeDocument/2006/relationships/notesSlide" Target="../notesSlides/notesSlide117.xml"/><Relationship Id="rId1" Type="http://schemas.openxmlformats.org/officeDocument/2006/relationships/slideLayout" Target="../slideLayouts/slideLayout7.xml"/><Relationship Id="rId5" Type="http://schemas.openxmlformats.org/officeDocument/2006/relationships/image" Target="../media/image350.png"/><Relationship Id="rId4" Type="http://schemas.openxmlformats.org/officeDocument/2006/relationships/image" Target="../media/image3230.png"/></Relationships>
</file>

<file path=ppt/slides/_rels/slide137.xml.rels><?xml version="1.0" encoding="UTF-8" standalone="yes"?>
<Relationships xmlns="http://schemas.openxmlformats.org/package/2006/relationships"><Relationship Id="rId3" Type="http://schemas.openxmlformats.org/officeDocument/2006/relationships/customXml" Target="../ink/ink238.xml"/><Relationship Id="rId2" Type="http://schemas.openxmlformats.org/officeDocument/2006/relationships/notesSlide" Target="../notesSlides/notesSlide118.xml"/><Relationship Id="rId1" Type="http://schemas.openxmlformats.org/officeDocument/2006/relationships/slideLayout" Target="../slideLayouts/slideLayout7.xml"/><Relationship Id="rId4" Type="http://schemas.openxmlformats.org/officeDocument/2006/relationships/image" Target="../media/image3250.png"/></Relationships>
</file>

<file path=ppt/slides/_rels/slide138.xml.rels><?xml version="1.0" encoding="UTF-8" standalone="yes"?>
<Relationships xmlns="http://schemas.openxmlformats.org/package/2006/relationships"><Relationship Id="rId3" Type="http://schemas.openxmlformats.org/officeDocument/2006/relationships/image" Target="../media/image248.png"/><Relationship Id="rId7" Type="http://schemas.openxmlformats.org/officeDocument/2006/relationships/image" Target="../media/image1030.png"/><Relationship Id="rId2" Type="http://schemas.openxmlformats.org/officeDocument/2006/relationships/notesSlide" Target="../notesSlides/notesSlide119.xml"/><Relationship Id="rId1" Type="http://schemas.openxmlformats.org/officeDocument/2006/relationships/slideLayout" Target="../slideLayouts/slideLayout7.xml"/><Relationship Id="rId6" Type="http://schemas.openxmlformats.org/officeDocument/2006/relationships/customXml" Target="../ink/ink239.xml"/><Relationship Id="rId5" Type="http://schemas.openxmlformats.org/officeDocument/2006/relationships/image" Target="../media/image352.png"/><Relationship Id="rId4" Type="http://schemas.openxmlformats.org/officeDocument/2006/relationships/image" Target="../media/image351.png"/></Relationships>
</file>

<file path=ppt/slides/_rels/slide139.xml.rels><?xml version="1.0" encoding="UTF-8" standalone="yes"?>
<Relationships xmlns="http://schemas.openxmlformats.org/package/2006/relationships"><Relationship Id="rId3" Type="http://schemas.openxmlformats.org/officeDocument/2006/relationships/image" Target="../media/image248.png"/><Relationship Id="rId7" Type="http://schemas.openxmlformats.org/officeDocument/2006/relationships/image" Target="../media/image354.pn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image" Target="../media/image1051.png"/><Relationship Id="rId5" Type="http://schemas.openxmlformats.org/officeDocument/2006/relationships/customXml" Target="../ink/ink240.xml"/><Relationship Id="rId4" Type="http://schemas.openxmlformats.org/officeDocument/2006/relationships/image" Target="../media/image353.png"/></Relationships>
</file>

<file path=ppt/slides/_rels/slide14.xml.rels><?xml version="1.0" encoding="UTF-8" standalone="yes"?>
<Relationships xmlns="http://schemas.openxmlformats.org/package/2006/relationships"><Relationship Id="rId8" Type="http://schemas.openxmlformats.org/officeDocument/2006/relationships/image" Target="../media/image210.png"/><Relationship Id="rId13" Type="http://schemas.openxmlformats.org/officeDocument/2006/relationships/image" Target="../media/image48.png"/><Relationship Id="rId3" Type="http://schemas.openxmlformats.org/officeDocument/2006/relationships/image" Target="../media/image44.png"/><Relationship Id="rId7" Type="http://schemas.openxmlformats.org/officeDocument/2006/relationships/customXml" Target="../ink/ink30.xml"/><Relationship Id="rId12" Type="http://schemas.openxmlformats.org/officeDocument/2006/relationships/image" Target="../media/image23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customXml" Target="../ink/ink32.xml"/><Relationship Id="rId5" Type="http://schemas.openxmlformats.org/officeDocument/2006/relationships/image" Target="../media/image46.png"/><Relationship Id="rId15" Type="http://schemas.openxmlformats.org/officeDocument/2006/relationships/image" Target="../media/image250.png"/><Relationship Id="rId10" Type="http://schemas.openxmlformats.org/officeDocument/2006/relationships/image" Target="../media/image220.png"/><Relationship Id="rId4" Type="http://schemas.openxmlformats.org/officeDocument/2006/relationships/image" Target="../media/image45.png"/><Relationship Id="rId9" Type="http://schemas.openxmlformats.org/officeDocument/2006/relationships/customXml" Target="../ink/ink31.xml"/><Relationship Id="rId14" Type="http://schemas.openxmlformats.org/officeDocument/2006/relationships/customXml" Target="../ink/ink33.xml"/></Relationships>
</file>

<file path=ppt/slides/_rels/slide140.xml.rels><?xml version="1.0" encoding="UTF-8" standalone="yes"?>
<Relationships xmlns="http://schemas.openxmlformats.org/package/2006/relationships"><Relationship Id="rId3" Type="http://schemas.openxmlformats.org/officeDocument/2006/relationships/customXml" Target="../ink/ink241.xml"/><Relationship Id="rId7" Type="http://schemas.openxmlformats.org/officeDocument/2006/relationships/image" Target="../media/image357.png"/><Relationship Id="rId2" Type="http://schemas.openxmlformats.org/officeDocument/2006/relationships/notesSlide" Target="../notesSlides/notesSlide121.xml"/><Relationship Id="rId1" Type="http://schemas.openxmlformats.org/officeDocument/2006/relationships/slideLayout" Target="../slideLayouts/slideLayout7.xml"/><Relationship Id="rId6" Type="http://schemas.openxmlformats.org/officeDocument/2006/relationships/image" Target="../media/image356.png"/><Relationship Id="rId5" Type="http://schemas.openxmlformats.org/officeDocument/2006/relationships/image" Target="../media/image355.png"/><Relationship Id="rId4" Type="http://schemas.openxmlformats.org/officeDocument/2006/relationships/image" Target="../media/image3301.png"/></Relationships>
</file>

<file path=ppt/slides/_rels/slide141.xml.rels><?xml version="1.0" encoding="UTF-8" standalone="yes"?>
<Relationships xmlns="http://schemas.openxmlformats.org/package/2006/relationships"><Relationship Id="rId3" Type="http://schemas.openxmlformats.org/officeDocument/2006/relationships/customXml" Target="../ink/ink242.xml"/><Relationship Id="rId7" Type="http://schemas.openxmlformats.org/officeDocument/2006/relationships/customXml" Target="../ink/ink245.xml"/><Relationship Id="rId2" Type="http://schemas.openxmlformats.org/officeDocument/2006/relationships/notesSlide" Target="../notesSlides/notesSlide122.xml"/><Relationship Id="rId1" Type="http://schemas.openxmlformats.org/officeDocument/2006/relationships/slideLayout" Target="../slideLayouts/slideLayout7.xml"/><Relationship Id="rId6" Type="http://schemas.openxmlformats.org/officeDocument/2006/relationships/customXml" Target="../ink/ink244.xml"/><Relationship Id="rId5" Type="http://schemas.openxmlformats.org/officeDocument/2006/relationships/customXml" Target="../ink/ink243.xml"/><Relationship Id="rId4" Type="http://schemas.openxmlformats.org/officeDocument/2006/relationships/image" Target="../media/image3260.png"/></Relationships>
</file>

<file path=ppt/slides/_rels/slide142.xml.rels><?xml version="1.0" encoding="UTF-8" standalone="yes"?>
<Relationships xmlns="http://schemas.openxmlformats.org/package/2006/relationships"><Relationship Id="rId8" Type="http://schemas.openxmlformats.org/officeDocument/2006/relationships/customXml" Target="../ink/ink247.xml"/><Relationship Id="rId13" Type="http://schemas.openxmlformats.org/officeDocument/2006/relationships/image" Target="../media/image364.png"/><Relationship Id="rId3" Type="http://schemas.openxmlformats.org/officeDocument/2006/relationships/image" Target="../media/image358.png"/><Relationship Id="rId7" Type="http://schemas.openxmlformats.org/officeDocument/2006/relationships/image" Target="../media/image361.png"/><Relationship Id="rId12" Type="http://schemas.openxmlformats.org/officeDocument/2006/relationships/image" Target="../media/image2943.png"/><Relationship Id="rId2" Type="http://schemas.openxmlformats.org/officeDocument/2006/relationships/notesSlide" Target="../notesSlides/notesSlide123.xml"/><Relationship Id="rId1" Type="http://schemas.openxmlformats.org/officeDocument/2006/relationships/slideLayout" Target="../slideLayouts/slideLayout7.xml"/><Relationship Id="rId6" Type="http://schemas.openxmlformats.org/officeDocument/2006/relationships/image" Target="../media/image2902.png"/><Relationship Id="rId11" Type="http://schemas.openxmlformats.org/officeDocument/2006/relationships/customXml" Target="../ink/ink248.xml"/><Relationship Id="rId5" Type="http://schemas.openxmlformats.org/officeDocument/2006/relationships/customXml" Target="../ink/ink246.xml"/><Relationship Id="rId10" Type="http://schemas.openxmlformats.org/officeDocument/2006/relationships/image" Target="../media/image363.png"/><Relationship Id="rId4" Type="http://schemas.openxmlformats.org/officeDocument/2006/relationships/image" Target="../media/image359.png"/><Relationship Id="rId9" Type="http://schemas.openxmlformats.org/officeDocument/2006/relationships/image" Target="../media/image362.png"/><Relationship Id="rId14" Type="http://schemas.openxmlformats.org/officeDocument/2006/relationships/customXml" Target="../ink/ink249.xml"/></Relationships>
</file>

<file path=ppt/slides/_rels/slide143.xml.rels><?xml version="1.0" encoding="UTF-8" standalone="yes"?>
<Relationships xmlns="http://schemas.openxmlformats.org/package/2006/relationships"><Relationship Id="rId8" Type="http://schemas.openxmlformats.org/officeDocument/2006/relationships/image" Target="../media/image367.png"/><Relationship Id="rId3" Type="http://schemas.openxmlformats.org/officeDocument/2006/relationships/image" Target="../media/image248.png"/><Relationship Id="rId7" Type="http://schemas.openxmlformats.org/officeDocument/2006/relationships/image" Target="../media/image366.png"/><Relationship Id="rId2" Type="http://schemas.openxmlformats.org/officeDocument/2006/relationships/notesSlide" Target="../notesSlides/notesSlide124.xml"/><Relationship Id="rId1" Type="http://schemas.openxmlformats.org/officeDocument/2006/relationships/slideLayout" Target="../slideLayouts/slideLayout7.xml"/><Relationship Id="rId6" Type="http://schemas.openxmlformats.org/officeDocument/2006/relationships/image" Target="../media/image365.png"/><Relationship Id="rId11" Type="http://schemas.openxmlformats.org/officeDocument/2006/relationships/image" Target="../media/image368.png"/><Relationship Id="rId5" Type="http://schemas.openxmlformats.org/officeDocument/2006/relationships/image" Target="../media/image1051.png"/><Relationship Id="rId10" Type="http://schemas.openxmlformats.org/officeDocument/2006/relationships/image" Target="../media/image1120.png"/><Relationship Id="rId4" Type="http://schemas.openxmlformats.org/officeDocument/2006/relationships/customXml" Target="../ink/ink250.xml"/><Relationship Id="rId9" Type="http://schemas.openxmlformats.org/officeDocument/2006/relationships/customXml" Target="../ink/ink251.xml"/></Relationships>
</file>

<file path=ppt/slides/_rels/slide144.xml.rels><?xml version="1.0" encoding="UTF-8" standalone="yes"?>
<Relationships xmlns="http://schemas.openxmlformats.org/package/2006/relationships"><Relationship Id="rId3" Type="http://schemas.openxmlformats.org/officeDocument/2006/relationships/image" Target="../media/image369.png"/><Relationship Id="rId7" Type="http://schemas.openxmlformats.org/officeDocument/2006/relationships/image" Target="../media/image372.png"/><Relationship Id="rId2" Type="http://schemas.openxmlformats.org/officeDocument/2006/relationships/notesSlide" Target="../notesSlides/notesSlide125.xml"/><Relationship Id="rId1" Type="http://schemas.openxmlformats.org/officeDocument/2006/relationships/slideLayout" Target="../slideLayouts/slideLayout7.xml"/><Relationship Id="rId6" Type="http://schemas.openxmlformats.org/officeDocument/2006/relationships/image" Target="../media/image3711.png"/><Relationship Id="rId5" Type="http://schemas.openxmlformats.org/officeDocument/2006/relationships/customXml" Target="../ink/ink252.xml"/><Relationship Id="rId4" Type="http://schemas.openxmlformats.org/officeDocument/2006/relationships/image" Target="../media/image371.png"/></Relationships>
</file>

<file path=ppt/slides/_rels/slide145.xml.rels><?xml version="1.0" encoding="UTF-8" standalone="yes"?>
<Relationships xmlns="http://schemas.openxmlformats.org/package/2006/relationships"><Relationship Id="rId3" Type="http://schemas.openxmlformats.org/officeDocument/2006/relationships/image" Target="../media/image373.png"/><Relationship Id="rId2" Type="http://schemas.openxmlformats.org/officeDocument/2006/relationships/notesSlide" Target="../notesSlides/notesSlide126.xml"/><Relationship Id="rId1" Type="http://schemas.openxmlformats.org/officeDocument/2006/relationships/slideLayout" Target="../slideLayouts/slideLayout7.xml"/><Relationship Id="rId6" Type="http://schemas.openxmlformats.org/officeDocument/2006/relationships/image" Target="../media/image375.png"/><Relationship Id="rId5" Type="http://schemas.openxmlformats.org/officeDocument/2006/relationships/customXml" Target="../ink/ink253.xml"/><Relationship Id="rId4" Type="http://schemas.openxmlformats.org/officeDocument/2006/relationships/image" Target="../media/image374.png"/></Relationships>
</file>

<file path=ppt/slides/_rels/slide146.xml.rels><?xml version="1.0" encoding="UTF-8" standalone="yes"?>
<Relationships xmlns="http://schemas.openxmlformats.org/package/2006/relationships"><Relationship Id="rId8" Type="http://schemas.openxmlformats.org/officeDocument/2006/relationships/customXml" Target="../ink/ink255.xml"/><Relationship Id="rId13" Type="http://schemas.openxmlformats.org/officeDocument/2006/relationships/customXml" Target="../ink/ink257.xml"/><Relationship Id="rId3" Type="http://schemas.openxmlformats.org/officeDocument/2006/relationships/image" Target="../media/image376.png"/><Relationship Id="rId7" Type="http://schemas.openxmlformats.org/officeDocument/2006/relationships/image" Target="../media/image378.png"/><Relationship Id="rId12" Type="http://schemas.openxmlformats.org/officeDocument/2006/relationships/image" Target="../media/image3470.png"/><Relationship Id="rId2" Type="http://schemas.openxmlformats.org/officeDocument/2006/relationships/notesSlide" Target="../notesSlides/notesSlide127.xml"/><Relationship Id="rId1" Type="http://schemas.openxmlformats.org/officeDocument/2006/relationships/slideLayout" Target="../slideLayouts/slideLayout7.xml"/><Relationship Id="rId6" Type="http://schemas.openxmlformats.org/officeDocument/2006/relationships/image" Target="../media/image3430.png"/><Relationship Id="rId11" Type="http://schemas.openxmlformats.org/officeDocument/2006/relationships/customXml" Target="../ink/ink256.xml"/><Relationship Id="rId5" Type="http://schemas.openxmlformats.org/officeDocument/2006/relationships/customXml" Target="../ink/ink254.xml"/><Relationship Id="rId10" Type="http://schemas.openxmlformats.org/officeDocument/2006/relationships/image" Target="../media/image379.png"/><Relationship Id="rId4" Type="http://schemas.openxmlformats.org/officeDocument/2006/relationships/image" Target="../media/image377.png"/><Relationship Id="rId9" Type="http://schemas.openxmlformats.org/officeDocument/2006/relationships/image" Target="../media/image3450.png"/><Relationship Id="rId14" Type="http://schemas.openxmlformats.org/officeDocument/2006/relationships/image" Target="../media/image3480.png"/></Relationships>
</file>

<file path=ppt/slides/_rels/slide147.xml.rels><?xml version="1.0" encoding="UTF-8" standalone="yes"?>
<Relationships xmlns="http://schemas.openxmlformats.org/package/2006/relationships"><Relationship Id="rId3" Type="http://schemas.openxmlformats.org/officeDocument/2006/relationships/image" Target="../media/image1550.png"/><Relationship Id="rId2" Type="http://schemas.openxmlformats.org/officeDocument/2006/relationships/customXml" Target="../ink/ink258.xml"/><Relationship Id="rId1" Type="http://schemas.openxmlformats.org/officeDocument/2006/relationships/slideLayout" Target="../slideLayouts/slideLayout7.xml"/><Relationship Id="rId6" Type="http://schemas.openxmlformats.org/officeDocument/2006/relationships/image" Target="../media/image3530.png"/><Relationship Id="rId5" Type="http://schemas.openxmlformats.org/officeDocument/2006/relationships/customXml" Target="../ink/ink260.xml"/><Relationship Id="rId4" Type="http://schemas.openxmlformats.org/officeDocument/2006/relationships/customXml" Target="../ink/ink259.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50.xml.rels><?xml version="1.0" encoding="UTF-8" standalone="yes"?>
<Relationships xmlns="http://schemas.openxmlformats.org/package/2006/relationships"><Relationship Id="rId8" Type="http://schemas.openxmlformats.org/officeDocument/2006/relationships/customXml" Target="../ink/ink264.xml"/><Relationship Id="rId3" Type="http://schemas.openxmlformats.org/officeDocument/2006/relationships/customXml" Target="../ink/ink261.xml"/><Relationship Id="rId7" Type="http://schemas.openxmlformats.org/officeDocument/2006/relationships/customXml" Target="../ink/ink263.xml"/><Relationship Id="rId2" Type="http://schemas.openxmlformats.org/officeDocument/2006/relationships/notesSlide" Target="../notesSlides/notesSlide130.xml"/><Relationship Id="rId1" Type="http://schemas.openxmlformats.org/officeDocument/2006/relationships/slideLayout" Target="../slideLayouts/slideLayout7.xml"/><Relationship Id="rId6" Type="http://schemas.openxmlformats.org/officeDocument/2006/relationships/image" Target="../media/image2251.png"/><Relationship Id="rId5" Type="http://schemas.openxmlformats.org/officeDocument/2006/relationships/customXml" Target="../ink/ink262.xml"/><Relationship Id="rId10" Type="http://schemas.openxmlformats.org/officeDocument/2006/relationships/image" Target="../media/image2390.png"/><Relationship Id="rId4" Type="http://schemas.openxmlformats.org/officeDocument/2006/relationships/image" Target="../media/image2382.png"/><Relationship Id="rId9" Type="http://schemas.openxmlformats.org/officeDocument/2006/relationships/customXml" Target="../ink/ink265.xml"/></Relationships>
</file>

<file path=ppt/slides/_rels/slide151.xml.rels><?xml version="1.0" encoding="UTF-8" standalone="yes"?>
<Relationships xmlns="http://schemas.openxmlformats.org/package/2006/relationships"><Relationship Id="rId8" Type="http://schemas.openxmlformats.org/officeDocument/2006/relationships/customXml" Target="../ink/ink267.xml"/><Relationship Id="rId13" Type="http://schemas.openxmlformats.org/officeDocument/2006/relationships/image" Target="../media/image3760.png"/><Relationship Id="rId18" Type="http://schemas.openxmlformats.org/officeDocument/2006/relationships/customXml" Target="../ink/ink272.xml"/><Relationship Id="rId3" Type="http://schemas.openxmlformats.org/officeDocument/2006/relationships/image" Target="../media/image381.png"/><Relationship Id="rId21" Type="http://schemas.openxmlformats.org/officeDocument/2006/relationships/image" Target="../media/image1421.png"/><Relationship Id="rId7" Type="http://schemas.openxmlformats.org/officeDocument/2006/relationships/image" Target="../media/image3730.png"/><Relationship Id="rId12" Type="http://schemas.openxmlformats.org/officeDocument/2006/relationships/customXml" Target="../ink/ink269.xml"/><Relationship Id="rId17" Type="http://schemas.openxmlformats.org/officeDocument/2006/relationships/image" Target="../media/image1090.png"/><Relationship Id="rId2" Type="http://schemas.openxmlformats.org/officeDocument/2006/relationships/notesSlide" Target="../notesSlides/notesSlide131.xml"/><Relationship Id="rId16" Type="http://schemas.openxmlformats.org/officeDocument/2006/relationships/customXml" Target="../ink/ink271.xml"/><Relationship Id="rId20" Type="http://schemas.openxmlformats.org/officeDocument/2006/relationships/customXml" Target="../ink/ink273.xml"/><Relationship Id="rId1" Type="http://schemas.openxmlformats.org/officeDocument/2006/relationships/slideLayout" Target="../slideLayouts/slideLayout7.xml"/><Relationship Id="rId11" Type="http://schemas.openxmlformats.org/officeDocument/2006/relationships/image" Target="../media/image3750.png"/><Relationship Id="rId5" Type="http://schemas.openxmlformats.org/officeDocument/2006/relationships/customXml" Target="../ink/ink266.xml"/><Relationship Id="rId15" Type="http://schemas.openxmlformats.org/officeDocument/2006/relationships/image" Target="../media/image1080.png"/><Relationship Id="rId10" Type="http://schemas.openxmlformats.org/officeDocument/2006/relationships/customXml" Target="../ink/ink268.xml"/><Relationship Id="rId19" Type="http://schemas.openxmlformats.org/officeDocument/2006/relationships/image" Target="../media/image1411.png"/><Relationship Id="rId4" Type="http://schemas.openxmlformats.org/officeDocument/2006/relationships/image" Target="../media/image382.png"/><Relationship Id="rId9" Type="http://schemas.openxmlformats.org/officeDocument/2006/relationships/image" Target="../media/image3740.png"/><Relationship Id="rId14" Type="http://schemas.openxmlformats.org/officeDocument/2006/relationships/customXml" Target="../ink/ink270.xml"/></Relationships>
</file>

<file path=ppt/slides/_rels/slide152.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notesSlide" Target="../notesSlides/notesSlide132.xml"/><Relationship Id="rId1" Type="http://schemas.openxmlformats.org/officeDocument/2006/relationships/slideLayout" Target="../slideLayouts/slideLayout7.xml"/><Relationship Id="rId6" Type="http://schemas.openxmlformats.org/officeDocument/2006/relationships/image" Target="../media/image2470.png"/><Relationship Id="rId5" Type="http://schemas.openxmlformats.org/officeDocument/2006/relationships/customXml" Target="../ink/ink274.xml"/><Relationship Id="rId4" Type="http://schemas.openxmlformats.org/officeDocument/2006/relationships/image" Target="../media/image384.png"/></Relationships>
</file>

<file path=ppt/slides/_rels/slide153.xml.rels><?xml version="1.0" encoding="UTF-8" standalone="yes"?>
<Relationships xmlns="http://schemas.openxmlformats.org/package/2006/relationships"><Relationship Id="rId8" Type="http://schemas.openxmlformats.org/officeDocument/2006/relationships/customXml" Target="../ink/ink279.xml"/><Relationship Id="rId3" Type="http://schemas.openxmlformats.org/officeDocument/2006/relationships/customXml" Target="../ink/ink275.xml"/><Relationship Id="rId7" Type="http://schemas.openxmlformats.org/officeDocument/2006/relationships/customXml" Target="../ink/ink278.xml"/><Relationship Id="rId2" Type="http://schemas.openxmlformats.org/officeDocument/2006/relationships/notesSlide" Target="../notesSlides/notesSlide133.xml"/><Relationship Id="rId1" Type="http://schemas.openxmlformats.org/officeDocument/2006/relationships/slideLayout" Target="../slideLayouts/slideLayout7.xml"/><Relationship Id="rId6" Type="http://schemas.openxmlformats.org/officeDocument/2006/relationships/customXml" Target="../ink/ink277.xml"/><Relationship Id="rId5" Type="http://schemas.openxmlformats.org/officeDocument/2006/relationships/customXml" Target="../ink/ink276.xml"/><Relationship Id="rId4" Type="http://schemas.openxmlformats.org/officeDocument/2006/relationships/image" Target="../media/image3550.png"/></Relationships>
</file>

<file path=ppt/slides/_rels/slide154.xml.rels><?xml version="1.0" encoding="UTF-8" standalone="yes"?>
<Relationships xmlns="http://schemas.openxmlformats.org/package/2006/relationships"><Relationship Id="rId8" Type="http://schemas.openxmlformats.org/officeDocument/2006/relationships/customXml" Target="../ink/ink284.xml"/><Relationship Id="rId3" Type="http://schemas.openxmlformats.org/officeDocument/2006/relationships/customXml" Target="../ink/ink280.xml"/><Relationship Id="rId7" Type="http://schemas.openxmlformats.org/officeDocument/2006/relationships/customXml" Target="../ink/ink283.xml"/><Relationship Id="rId2" Type="http://schemas.openxmlformats.org/officeDocument/2006/relationships/notesSlide" Target="../notesSlides/notesSlide134.xml"/><Relationship Id="rId1" Type="http://schemas.openxmlformats.org/officeDocument/2006/relationships/slideLayout" Target="../slideLayouts/slideLayout7.xml"/><Relationship Id="rId6" Type="http://schemas.openxmlformats.org/officeDocument/2006/relationships/customXml" Target="../ink/ink282.xml"/><Relationship Id="rId5" Type="http://schemas.openxmlformats.org/officeDocument/2006/relationships/customXml" Target="../ink/ink281.xml"/><Relationship Id="rId4" Type="http://schemas.openxmlformats.org/officeDocument/2006/relationships/image" Target="../media/image3550.png"/></Relationships>
</file>

<file path=ppt/slides/_rels/slide155.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customXml" Target="../ink/ink285.xml"/><Relationship Id="rId7" Type="http://schemas.openxmlformats.org/officeDocument/2006/relationships/image" Target="../media/image3810.png"/><Relationship Id="rId2" Type="http://schemas.openxmlformats.org/officeDocument/2006/relationships/notesSlide" Target="../notesSlides/notesSlide135.xml"/><Relationship Id="rId1" Type="http://schemas.openxmlformats.org/officeDocument/2006/relationships/slideLayout" Target="../slideLayouts/slideLayout7.xml"/><Relationship Id="rId6" Type="http://schemas.openxmlformats.org/officeDocument/2006/relationships/customXml" Target="../ink/ink287.xml"/><Relationship Id="rId5" Type="http://schemas.openxmlformats.org/officeDocument/2006/relationships/customXml" Target="../ink/ink286.xml"/><Relationship Id="rId4" Type="http://schemas.openxmlformats.org/officeDocument/2006/relationships/image" Target="../media/image2140.png"/></Relationships>
</file>

<file path=ppt/slides/_rels/slide156.xml.rels><?xml version="1.0" encoding="UTF-8" standalone="yes"?>
<Relationships xmlns="http://schemas.openxmlformats.org/package/2006/relationships"><Relationship Id="rId3" Type="http://schemas.openxmlformats.org/officeDocument/2006/relationships/image" Target="../media/image2680.png"/><Relationship Id="rId2" Type="http://schemas.openxmlformats.org/officeDocument/2006/relationships/customXml" Target="../ink/ink288.xml"/><Relationship Id="rId1" Type="http://schemas.openxmlformats.org/officeDocument/2006/relationships/slideLayout" Target="../slideLayouts/slideLayout7.xml"/><Relationship Id="rId6" Type="http://schemas.openxmlformats.org/officeDocument/2006/relationships/image" Target="../media/image386.png"/><Relationship Id="rId5" Type="http://schemas.openxmlformats.org/officeDocument/2006/relationships/image" Target="../media/image3400.png"/><Relationship Id="rId4" Type="http://schemas.openxmlformats.org/officeDocument/2006/relationships/customXml" Target="../ink/ink289.xml"/></Relationships>
</file>

<file path=ppt/slides/_rels/slide157.xml.rels><?xml version="1.0" encoding="UTF-8" standalone="yes"?>
<Relationships xmlns="http://schemas.openxmlformats.org/package/2006/relationships"><Relationship Id="rId8" Type="http://schemas.openxmlformats.org/officeDocument/2006/relationships/image" Target="../media/image2520.png"/><Relationship Id="rId3" Type="http://schemas.openxmlformats.org/officeDocument/2006/relationships/image" Target="../media/image384.png"/><Relationship Id="rId7" Type="http://schemas.openxmlformats.org/officeDocument/2006/relationships/customXml" Target="../ink/ink290.xml"/><Relationship Id="rId2" Type="http://schemas.openxmlformats.org/officeDocument/2006/relationships/notesSlide" Target="../notesSlides/notesSlide136.xml"/><Relationship Id="rId1" Type="http://schemas.openxmlformats.org/officeDocument/2006/relationships/slideLayout" Target="../slideLayouts/slideLayout7.xml"/><Relationship Id="rId6" Type="http://schemas.openxmlformats.org/officeDocument/2006/relationships/image" Target="../media/image389.png"/><Relationship Id="rId5" Type="http://schemas.openxmlformats.org/officeDocument/2006/relationships/image" Target="../media/image388.png"/><Relationship Id="rId10" Type="http://schemas.openxmlformats.org/officeDocument/2006/relationships/image" Target="../media/image2531.png"/><Relationship Id="rId4" Type="http://schemas.openxmlformats.org/officeDocument/2006/relationships/image" Target="../media/image387.png"/><Relationship Id="rId9" Type="http://schemas.openxmlformats.org/officeDocument/2006/relationships/customXml" Target="../ink/ink291.xml"/></Relationships>
</file>

<file path=ppt/slides/_rels/slide158.xml.rels><?xml version="1.0" encoding="UTF-8" standalone="yes"?>
<Relationships xmlns="http://schemas.openxmlformats.org/package/2006/relationships"><Relationship Id="rId8" Type="http://schemas.openxmlformats.org/officeDocument/2006/relationships/image" Target="../media/image395.png"/><Relationship Id="rId3" Type="http://schemas.openxmlformats.org/officeDocument/2006/relationships/image" Target="../media/image384.png"/><Relationship Id="rId7" Type="http://schemas.openxmlformats.org/officeDocument/2006/relationships/image" Target="../media/image394.png"/><Relationship Id="rId2" Type="http://schemas.openxmlformats.org/officeDocument/2006/relationships/notesSlide" Target="../notesSlides/notesSlide137.xml"/><Relationship Id="rId1" Type="http://schemas.openxmlformats.org/officeDocument/2006/relationships/slideLayout" Target="../slideLayouts/slideLayout7.xml"/><Relationship Id="rId6" Type="http://schemas.openxmlformats.org/officeDocument/2006/relationships/image" Target="../media/image393.png"/><Relationship Id="rId11" Type="http://schemas.openxmlformats.org/officeDocument/2006/relationships/image" Target="../media/image396.png"/><Relationship Id="rId5" Type="http://schemas.openxmlformats.org/officeDocument/2006/relationships/image" Target="../media/image2530.png"/><Relationship Id="rId10" Type="http://schemas.openxmlformats.org/officeDocument/2006/relationships/image" Target="../media/image2570.png"/><Relationship Id="rId4" Type="http://schemas.openxmlformats.org/officeDocument/2006/relationships/customXml" Target="../ink/ink292.xml"/><Relationship Id="rId9" Type="http://schemas.openxmlformats.org/officeDocument/2006/relationships/customXml" Target="../ink/ink293.xml"/></Relationships>
</file>

<file path=ppt/slides/_rels/slide159.xml.rels><?xml version="1.0" encoding="UTF-8" standalone="yes"?>
<Relationships xmlns="http://schemas.openxmlformats.org/package/2006/relationships"><Relationship Id="rId3" Type="http://schemas.openxmlformats.org/officeDocument/2006/relationships/image" Target="../media/image384.png"/><Relationship Id="rId7" Type="http://schemas.openxmlformats.org/officeDocument/2006/relationships/image" Target="../media/image399.png"/><Relationship Id="rId2" Type="http://schemas.openxmlformats.org/officeDocument/2006/relationships/notesSlide" Target="../notesSlides/notesSlide138.xml"/><Relationship Id="rId1" Type="http://schemas.openxmlformats.org/officeDocument/2006/relationships/slideLayout" Target="../slideLayouts/slideLayout7.xml"/><Relationship Id="rId6" Type="http://schemas.openxmlformats.org/officeDocument/2006/relationships/image" Target="../media/image398.png"/><Relationship Id="rId5" Type="http://schemas.openxmlformats.org/officeDocument/2006/relationships/image" Target="../media/image397.png"/><Relationship Id="rId4" Type="http://schemas.openxmlformats.org/officeDocument/2006/relationships/image" Target="../media/image383.png"/></Relationships>
</file>

<file path=ppt/slides/_rels/slide16.xml.rels><?xml version="1.0" encoding="UTF-8" standalone="yes"?>
<Relationships xmlns="http://schemas.openxmlformats.org/package/2006/relationships"><Relationship Id="rId3" Type="http://schemas.openxmlformats.org/officeDocument/2006/relationships/customXml" Target="../ink/ink34.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customXml" Target="../ink/ink35.xml"/><Relationship Id="rId4" Type="http://schemas.openxmlformats.org/officeDocument/2006/relationships/image" Target="../media/image3411.png"/></Relationships>
</file>

<file path=ppt/slides/_rels/slide160.xml.rels><?xml version="1.0" encoding="UTF-8" standalone="yes"?>
<Relationships xmlns="http://schemas.openxmlformats.org/package/2006/relationships"><Relationship Id="rId3" Type="http://schemas.openxmlformats.org/officeDocument/2006/relationships/image" Target="../media/image384.png"/><Relationship Id="rId7" Type="http://schemas.openxmlformats.org/officeDocument/2006/relationships/image" Target="../media/image404.png"/><Relationship Id="rId2" Type="http://schemas.openxmlformats.org/officeDocument/2006/relationships/notesSlide" Target="../notesSlides/notesSlide139.xml"/><Relationship Id="rId1" Type="http://schemas.openxmlformats.org/officeDocument/2006/relationships/slideLayout" Target="../slideLayouts/slideLayout7.xml"/><Relationship Id="rId6" Type="http://schemas.openxmlformats.org/officeDocument/2006/relationships/image" Target="../media/image403.png"/><Relationship Id="rId5" Type="http://schemas.openxmlformats.org/officeDocument/2006/relationships/image" Target="../media/image401.png"/><Relationship Id="rId4" Type="http://schemas.openxmlformats.org/officeDocument/2006/relationships/image" Target="../media/image383.png"/></Relationships>
</file>

<file path=ppt/slides/_rels/slide161.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notesSlide" Target="../notesSlides/notesSlide140.xml"/><Relationship Id="rId1" Type="http://schemas.openxmlformats.org/officeDocument/2006/relationships/slideLayout" Target="../slideLayouts/slideLayout7.xml"/><Relationship Id="rId5" Type="http://schemas.openxmlformats.org/officeDocument/2006/relationships/image" Target="../media/image405.png"/><Relationship Id="rId4" Type="http://schemas.openxmlformats.org/officeDocument/2006/relationships/image" Target="../media/image383.png"/></Relationships>
</file>

<file path=ppt/slides/_rels/slide162.xml.rels><?xml version="1.0" encoding="UTF-8" standalone="yes"?>
<Relationships xmlns="http://schemas.openxmlformats.org/package/2006/relationships"><Relationship Id="rId3" Type="http://schemas.openxmlformats.org/officeDocument/2006/relationships/image" Target="../media/image406.png"/><Relationship Id="rId2" Type="http://schemas.openxmlformats.org/officeDocument/2006/relationships/notesSlide" Target="../notesSlides/notesSlide141.xml"/><Relationship Id="rId1" Type="http://schemas.openxmlformats.org/officeDocument/2006/relationships/slideLayout" Target="../slideLayouts/slideLayout7.xml"/><Relationship Id="rId6" Type="http://schemas.openxmlformats.org/officeDocument/2006/relationships/image" Target="../media/image1270.png"/><Relationship Id="rId5" Type="http://schemas.openxmlformats.org/officeDocument/2006/relationships/customXml" Target="../ink/ink294.xml"/><Relationship Id="rId4" Type="http://schemas.openxmlformats.org/officeDocument/2006/relationships/image" Target="../media/image407.png"/></Relationships>
</file>

<file path=ppt/slides/_rels/slide163.xml.rels><?xml version="1.0" encoding="UTF-8" standalone="yes"?>
<Relationships xmlns="http://schemas.openxmlformats.org/package/2006/relationships"><Relationship Id="rId8" Type="http://schemas.openxmlformats.org/officeDocument/2006/relationships/customXml" Target="../ink/ink295.xml"/><Relationship Id="rId3" Type="http://schemas.openxmlformats.org/officeDocument/2006/relationships/image" Target="../media/image384.png"/><Relationship Id="rId7" Type="http://schemas.openxmlformats.org/officeDocument/2006/relationships/image" Target="../media/image411.png"/><Relationship Id="rId2" Type="http://schemas.openxmlformats.org/officeDocument/2006/relationships/notesSlide" Target="../notesSlides/notesSlide142.xml"/><Relationship Id="rId1" Type="http://schemas.openxmlformats.org/officeDocument/2006/relationships/slideLayout" Target="../slideLayouts/slideLayout7.xml"/><Relationship Id="rId6" Type="http://schemas.openxmlformats.org/officeDocument/2006/relationships/image" Target="../media/image410.png"/><Relationship Id="rId11" Type="http://schemas.openxmlformats.org/officeDocument/2006/relationships/image" Target="../media/image2901.png"/><Relationship Id="rId5" Type="http://schemas.openxmlformats.org/officeDocument/2006/relationships/image" Target="../media/image409.png"/><Relationship Id="rId10" Type="http://schemas.openxmlformats.org/officeDocument/2006/relationships/customXml" Target="../ink/ink296.xml"/><Relationship Id="rId4" Type="http://schemas.openxmlformats.org/officeDocument/2006/relationships/image" Target="../media/image408.png"/><Relationship Id="rId9" Type="http://schemas.openxmlformats.org/officeDocument/2006/relationships/image" Target="../media/image2891.png"/></Relationships>
</file>

<file path=ppt/slides/_rels/slide164.xml.rels><?xml version="1.0" encoding="UTF-8" standalone="yes"?>
<Relationships xmlns="http://schemas.openxmlformats.org/package/2006/relationships"><Relationship Id="rId8" Type="http://schemas.openxmlformats.org/officeDocument/2006/relationships/image" Target="../media/image413.png"/><Relationship Id="rId3" Type="http://schemas.openxmlformats.org/officeDocument/2006/relationships/customXml" Target="../ink/ink297.xml"/><Relationship Id="rId7" Type="http://schemas.openxmlformats.org/officeDocument/2006/relationships/image" Target="../media/image2730.png"/><Relationship Id="rId2" Type="http://schemas.openxmlformats.org/officeDocument/2006/relationships/notesSlide" Target="../notesSlides/notesSlide143.xml"/><Relationship Id="rId1" Type="http://schemas.openxmlformats.org/officeDocument/2006/relationships/slideLayout" Target="../slideLayouts/slideLayout7.xml"/><Relationship Id="rId6" Type="http://schemas.openxmlformats.org/officeDocument/2006/relationships/customXml" Target="../ink/ink298.xml"/><Relationship Id="rId11" Type="http://schemas.openxmlformats.org/officeDocument/2006/relationships/image" Target="../media/image415.png"/><Relationship Id="rId5" Type="http://schemas.openxmlformats.org/officeDocument/2006/relationships/image" Target="../media/image412.png"/><Relationship Id="rId10" Type="http://schemas.openxmlformats.org/officeDocument/2006/relationships/image" Target="../media/image414.png"/><Relationship Id="rId4" Type="http://schemas.openxmlformats.org/officeDocument/2006/relationships/image" Target="../media/image2390.png"/><Relationship Id="rId9" Type="http://schemas.openxmlformats.org/officeDocument/2006/relationships/customXml" Target="../ink/ink299.xml"/></Relationships>
</file>

<file path=ppt/slides/_rels/slide165.xml.rels><?xml version="1.0" encoding="UTF-8" standalone="yes"?>
<Relationships xmlns="http://schemas.openxmlformats.org/package/2006/relationships"><Relationship Id="rId3" Type="http://schemas.openxmlformats.org/officeDocument/2006/relationships/customXml" Target="../ink/ink300.xml"/><Relationship Id="rId2" Type="http://schemas.openxmlformats.org/officeDocument/2006/relationships/notesSlide" Target="../notesSlides/notesSlide144.xml"/><Relationship Id="rId1" Type="http://schemas.openxmlformats.org/officeDocument/2006/relationships/slideLayout" Target="../slideLayouts/slideLayout7.xml"/><Relationship Id="rId6" Type="http://schemas.openxmlformats.org/officeDocument/2006/relationships/image" Target="../media/image1550.png"/><Relationship Id="rId5" Type="http://schemas.openxmlformats.org/officeDocument/2006/relationships/customXml" Target="../ink/ink301.xml"/><Relationship Id="rId4" Type="http://schemas.openxmlformats.org/officeDocument/2006/relationships/image" Target="../media/image2942.png"/></Relationships>
</file>

<file path=ppt/slides/_rels/slide166.xml.rels><?xml version="1.0" encoding="UTF-8" standalone="yes"?>
<Relationships xmlns="http://schemas.openxmlformats.org/package/2006/relationships"><Relationship Id="rId8" Type="http://schemas.openxmlformats.org/officeDocument/2006/relationships/customXml" Target="../ink/ink303.xml"/><Relationship Id="rId3" Type="http://schemas.openxmlformats.org/officeDocument/2006/relationships/image" Target="../media/image384.png"/><Relationship Id="rId7" Type="http://schemas.openxmlformats.org/officeDocument/2006/relationships/image" Target="../media/image2780.png"/><Relationship Id="rId12" Type="http://schemas.openxmlformats.org/officeDocument/2006/relationships/image" Target="../media/image418.png"/><Relationship Id="rId2" Type="http://schemas.openxmlformats.org/officeDocument/2006/relationships/notesSlide" Target="../notesSlides/notesSlide145.xml"/><Relationship Id="rId1" Type="http://schemas.openxmlformats.org/officeDocument/2006/relationships/slideLayout" Target="../slideLayouts/slideLayout7.xml"/><Relationship Id="rId6" Type="http://schemas.openxmlformats.org/officeDocument/2006/relationships/customXml" Target="../ink/ink302.xml"/><Relationship Id="rId11" Type="http://schemas.openxmlformats.org/officeDocument/2006/relationships/image" Target="../media/image2800.png"/><Relationship Id="rId5" Type="http://schemas.openxmlformats.org/officeDocument/2006/relationships/image" Target="../media/image417.png"/><Relationship Id="rId10" Type="http://schemas.openxmlformats.org/officeDocument/2006/relationships/customXml" Target="../ink/ink304.xml"/><Relationship Id="rId4" Type="http://schemas.openxmlformats.org/officeDocument/2006/relationships/image" Target="../media/image416.png"/><Relationship Id="rId9" Type="http://schemas.openxmlformats.org/officeDocument/2006/relationships/image" Target="../media/image2790.png"/></Relationships>
</file>

<file path=ppt/slides/_rels/slide167.xml.rels><?xml version="1.0" encoding="UTF-8" standalone="yes"?>
<Relationships xmlns="http://schemas.openxmlformats.org/package/2006/relationships"><Relationship Id="rId3" Type="http://schemas.openxmlformats.org/officeDocument/2006/relationships/customXml" Target="../ink/ink305.xml"/><Relationship Id="rId2" Type="http://schemas.openxmlformats.org/officeDocument/2006/relationships/notesSlide" Target="../notesSlides/notesSlide146.xml"/><Relationship Id="rId1" Type="http://schemas.openxmlformats.org/officeDocument/2006/relationships/slideLayout" Target="../slideLayouts/slideLayout7.xml"/><Relationship Id="rId5" Type="http://schemas.openxmlformats.org/officeDocument/2006/relationships/customXml" Target="../ink/ink306.xml"/><Relationship Id="rId4" Type="http://schemas.openxmlformats.org/officeDocument/2006/relationships/image" Target="../media/image419.png"/></Relationships>
</file>

<file path=ppt/slides/_rels/slide168.xml.rels><?xml version="1.0" encoding="UTF-8" standalone="yes"?>
<Relationships xmlns="http://schemas.openxmlformats.org/package/2006/relationships"><Relationship Id="rId3" Type="http://schemas.openxmlformats.org/officeDocument/2006/relationships/customXml" Target="../ink/ink307.xml"/><Relationship Id="rId2" Type="http://schemas.openxmlformats.org/officeDocument/2006/relationships/notesSlide" Target="../notesSlides/notesSlide147.xml"/><Relationship Id="rId1" Type="http://schemas.openxmlformats.org/officeDocument/2006/relationships/slideLayout" Target="../slideLayouts/slideLayout7.xml"/><Relationship Id="rId6" Type="http://schemas.openxmlformats.org/officeDocument/2006/relationships/customXml" Target="../ink/ink308.xml"/><Relationship Id="rId5" Type="http://schemas.openxmlformats.org/officeDocument/2006/relationships/image" Target="../media/image420.png"/><Relationship Id="rId4" Type="http://schemas.openxmlformats.org/officeDocument/2006/relationships/image" Target="../media/image419.png"/></Relationships>
</file>

<file path=ppt/slides/_rels/slide169.xml.rels><?xml version="1.0" encoding="UTF-8" standalone="yes"?>
<Relationships xmlns="http://schemas.openxmlformats.org/package/2006/relationships"><Relationship Id="rId8" Type="http://schemas.openxmlformats.org/officeDocument/2006/relationships/image" Target="../media/image423.png"/><Relationship Id="rId3" Type="http://schemas.openxmlformats.org/officeDocument/2006/relationships/image" Target="../media/image384.png"/><Relationship Id="rId7" Type="http://schemas.openxmlformats.org/officeDocument/2006/relationships/image" Target="../media/image422.png"/><Relationship Id="rId2" Type="http://schemas.openxmlformats.org/officeDocument/2006/relationships/notesSlide" Target="../notesSlides/notesSlide148.xml"/><Relationship Id="rId1" Type="http://schemas.openxmlformats.org/officeDocument/2006/relationships/slideLayout" Target="../slideLayouts/slideLayout7.xml"/><Relationship Id="rId6" Type="http://schemas.openxmlformats.org/officeDocument/2006/relationships/image" Target="../media/image3980.png"/><Relationship Id="rId5" Type="http://schemas.openxmlformats.org/officeDocument/2006/relationships/customXml" Target="../ink/ink309.xml"/><Relationship Id="rId4" Type="http://schemas.openxmlformats.org/officeDocument/2006/relationships/image" Target="../media/image421.png"/></Relationships>
</file>

<file path=ppt/slides/_rels/slide17.xml.rels><?xml version="1.0" encoding="UTF-8" standalone="yes"?>
<Relationships xmlns="http://schemas.openxmlformats.org/package/2006/relationships"><Relationship Id="rId8" Type="http://schemas.openxmlformats.org/officeDocument/2006/relationships/image" Target="../media/image3910.png"/><Relationship Id="rId3" Type="http://schemas.openxmlformats.org/officeDocument/2006/relationships/image" Target="../media/image52.png"/><Relationship Id="rId7" Type="http://schemas.openxmlformats.org/officeDocument/2006/relationships/customXml" Target="../ink/ink3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4010.png"/><Relationship Id="rId4" Type="http://schemas.openxmlformats.org/officeDocument/2006/relationships/image" Target="../media/image53.png"/><Relationship Id="rId9" Type="http://schemas.openxmlformats.org/officeDocument/2006/relationships/customXml" Target="../ink/ink37.xml"/></Relationships>
</file>

<file path=ppt/slides/_rels/slide170.xml.rels><?xml version="1.0" encoding="UTF-8" standalone="yes"?>
<Relationships xmlns="http://schemas.openxmlformats.org/package/2006/relationships"><Relationship Id="rId8" Type="http://schemas.openxmlformats.org/officeDocument/2006/relationships/image" Target="../media/image3031.png"/><Relationship Id="rId13" Type="http://schemas.openxmlformats.org/officeDocument/2006/relationships/image" Target="../media/image428.png"/><Relationship Id="rId3" Type="http://schemas.openxmlformats.org/officeDocument/2006/relationships/image" Target="../media/image424.png"/><Relationship Id="rId12" Type="http://schemas.openxmlformats.org/officeDocument/2006/relationships/image" Target="../media/image427.png"/><Relationship Id="rId2" Type="http://schemas.openxmlformats.org/officeDocument/2006/relationships/notesSlide" Target="../notesSlides/notesSlide149.xml"/><Relationship Id="rId16" Type="http://schemas.openxmlformats.org/officeDocument/2006/relationships/image" Target="../media/image429.png"/><Relationship Id="rId1" Type="http://schemas.openxmlformats.org/officeDocument/2006/relationships/slideLayout" Target="../slideLayouts/slideLayout7.xml"/><Relationship Id="rId11" Type="http://schemas.openxmlformats.org/officeDocument/2006/relationships/image" Target="../media/image3061.png"/><Relationship Id="rId5" Type="http://schemas.openxmlformats.org/officeDocument/2006/relationships/customXml" Target="../ink/ink310.xml"/><Relationship Id="rId15" Type="http://schemas.openxmlformats.org/officeDocument/2006/relationships/image" Target="../media/image3171.png"/><Relationship Id="rId10" Type="http://schemas.openxmlformats.org/officeDocument/2006/relationships/customXml" Target="../ink/ink311.xml"/><Relationship Id="rId4" Type="http://schemas.openxmlformats.org/officeDocument/2006/relationships/image" Target="../media/image425.png"/><Relationship Id="rId9" Type="http://schemas.openxmlformats.org/officeDocument/2006/relationships/image" Target="../media/image426.png"/><Relationship Id="rId14" Type="http://schemas.openxmlformats.org/officeDocument/2006/relationships/customXml" Target="../ink/ink312.xml"/></Relationships>
</file>

<file path=ppt/slides/_rels/slide171.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notesSlide" Target="../notesSlides/notesSlide150.xml"/><Relationship Id="rId1" Type="http://schemas.openxmlformats.org/officeDocument/2006/relationships/slideLayout" Target="../slideLayouts/slideLayout7.xml"/><Relationship Id="rId4" Type="http://schemas.openxmlformats.org/officeDocument/2006/relationships/image" Target="../media/image432.png"/></Relationships>
</file>

<file path=ppt/slides/_rels/slide172.xml.rels><?xml version="1.0" encoding="UTF-8" standalone="yes"?>
<Relationships xmlns="http://schemas.openxmlformats.org/package/2006/relationships"><Relationship Id="rId3" Type="http://schemas.openxmlformats.org/officeDocument/2006/relationships/customXml" Target="../ink/ink313.xml"/><Relationship Id="rId7" Type="http://schemas.openxmlformats.org/officeDocument/2006/relationships/image" Target="../media/image433.png"/><Relationship Id="rId2" Type="http://schemas.openxmlformats.org/officeDocument/2006/relationships/notesSlide" Target="../notesSlides/notesSlide151.xml"/><Relationship Id="rId1" Type="http://schemas.openxmlformats.org/officeDocument/2006/relationships/slideLayout" Target="../slideLayouts/slideLayout7.xml"/><Relationship Id="rId6" Type="http://schemas.openxmlformats.org/officeDocument/2006/relationships/image" Target="../media/image2381.png"/><Relationship Id="rId5" Type="http://schemas.openxmlformats.org/officeDocument/2006/relationships/customXml" Target="../ink/ink314.xml"/><Relationship Id="rId4" Type="http://schemas.openxmlformats.org/officeDocument/2006/relationships/image" Target="../media/image1011.png"/></Relationships>
</file>

<file path=ppt/slides/_rels/slide173.xml.rels><?xml version="1.0" encoding="UTF-8" standalone="yes"?>
<Relationships xmlns="http://schemas.openxmlformats.org/package/2006/relationships"><Relationship Id="rId8" Type="http://schemas.openxmlformats.org/officeDocument/2006/relationships/image" Target="../media/image435.png"/><Relationship Id="rId3" Type="http://schemas.openxmlformats.org/officeDocument/2006/relationships/customXml" Target="../ink/ink315.xml"/><Relationship Id="rId7" Type="http://schemas.openxmlformats.org/officeDocument/2006/relationships/image" Target="../media/image434.png"/><Relationship Id="rId2" Type="http://schemas.openxmlformats.org/officeDocument/2006/relationships/notesSlide" Target="../notesSlides/notesSlide152.xml"/><Relationship Id="rId1" Type="http://schemas.openxmlformats.org/officeDocument/2006/relationships/slideLayout" Target="../slideLayouts/slideLayout7.xml"/><Relationship Id="rId6" Type="http://schemas.openxmlformats.org/officeDocument/2006/relationships/image" Target="../media/image4290.png"/><Relationship Id="rId11" Type="http://schemas.openxmlformats.org/officeDocument/2006/relationships/image" Target="../media/image4341.png"/><Relationship Id="rId5" Type="http://schemas.openxmlformats.org/officeDocument/2006/relationships/customXml" Target="../ink/ink316.xml"/><Relationship Id="rId10" Type="http://schemas.openxmlformats.org/officeDocument/2006/relationships/customXml" Target="../ink/ink317.xml"/><Relationship Id="rId4" Type="http://schemas.openxmlformats.org/officeDocument/2006/relationships/image" Target="../media/image4281.png"/><Relationship Id="rId9" Type="http://schemas.openxmlformats.org/officeDocument/2006/relationships/image" Target="../media/image436.png"/></Relationships>
</file>

<file path=ppt/slides/_rels/slide174.xml.rels><?xml version="1.0" encoding="UTF-8" standalone="yes"?>
<Relationships xmlns="http://schemas.openxmlformats.org/package/2006/relationships"><Relationship Id="rId3" Type="http://schemas.openxmlformats.org/officeDocument/2006/relationships/customXml" Target="../ink/ink318.xml"/><Relationship Id="rId2" Type="http://schemas.openxmlformats.org/officeDocument/2006/relationships/notesSlide" Target="../notesSlides/notesSlide153.xml"/><Relationship Id="rId1" Type="http://schemas.openxmlformats.org/officeDocument/2006/relationships/slideLayout" Target="../slideLayouts/slideLayout7.xml"/><Relationship Id="rId5" Type="http://schemas.openxmlformats.org/officeDocument/2006/relationships/image" Target="../media/image437.png"/><Relationship Id="rId4" Type="http://schemas.openxmlformats.org/officeDocument/2006/relationships/image" Target="../media/image4351.png"/></Relationships>
</file>

<file path=ppt/slides/_rels/slide175.xml.rels><?xml version="1.0" encoding="UTF-8" standalone="yes"?>
<Relationships xmlns="http://schemas.openxmlformats.org/package/2006/relationships"><Relationship Id="rId3" Type="http://schemas.openxmlformats.org/officeDocument/2006/relationships/customXml" Target="../ink/ink319.xml"/><Relationship Id="rId7" Type="http://schemas.openxmlformats.org/officeDocument/2006/relationships/customXml" Target="../ink/ink321.xml"/><Relationship Id="rId2" Type="http://schemas.openxmlformats.org/officeDocument/2006/relationships/notesSlide" Target="../notesSlides/notesSlide154.xml"/><Relationship Id="rId1" Type="http://schemas.openxmlformats.org/officeDocument/2006/relationships/slideLayout" Target="../slideLayouts/slideLayout7.xml"/><Relationship Id="rId6" Type="http://schemas.openxmlformats.org/officeDocument/2006/relationships/image" Target="../media/image3631.png"/><Relationship Id="rId5" Type="http://schemas.openxmlformats.org/officeDocument/2006/relationships/customXml" Target="../ink/ink320.xml"/><Relationship Id="rId4" Type="http://schemas.openxmlformats.org/officeDocument/2006/relationships/image" Target="../media/image390.png"/></Relationships>
</file>

<file path=ppt/slides/_rels/slide176.xml.rels><?xml version="1.0" encoding="UTF-8" standalone="yes"?>
<Relationships xmlns="http://schemas.openxmlformats.org/package/2006/relationships"><Relationship Id="rId3" Type="http://schemas.openxmlformats.org/officeDocument/2006/relationships/customXml" Target="../ink/ink322.xml"/><Relationship Id="rId7" Type="http://schemas.openxmlformats.org/officeDocument/2006/relationships/image" Target="../media/image439.png"/><Relationship Id="rId2" Type="http://schemas.openxmlformats.org/officeDocument/2006/relationships/notesSlide" Target="../notesSlides/notesSlide155.xml"/><Relationship Id="rId1" Type="http://schemas.openxmlformats.org/officeDocument/2006/relationships/slideLayout" Target="../slideLayouts/slideLayout7.xml"/><Relationship Id="rId6" Type="http://schemas.openxmlformats.org/officeDocument/2006/relationships/customXml" Target="../ink/ink323.xml"/><Relationship Id="rId5" Type="http://schemas.openxmlformats.org/officeDocument/2006/relationships/image" Target="../media/image438.png"/><Relationship Id="rId4" Type="http://schemas.openxmlformats.org/officeDocument/2006/relationships/image" Target="../media/image4011.png"/></Relationships>
</file>

<file path=ppt/slides/_rels/slide177.xml.rels><?xml version="1.0" encoding="UTF-8" standalone="yes"?>
<Relationships xmlns="http://schemas.openxmlformats.org/package/2006/relationships"><Relationship Id="rId8" Type="http://schemas.openxmlformats.org/officeDocument/2006/relationships/image" Target="../media/image445.png"/><Relationship Id="rId3" Type="http://schemas.openxmlformats.org/officeDocument/2006/relationships/image" Target="../media/image384.png"/><Relationship Id="rId7" Type="http://schemas.openxmlformats.org/officeDocument/2006/relationships/image" Target="../media/image2850.png"/><Relationship Id="rId12" Type="http://schemas.openxmlformats.org/officeDocument/2006/relationships/image" Target="../media/image2880.png"/><Relationship Id="rId2" Type="http://schemas.openxmlformats.org/officeDocument/2006/relationships/notesSlide" Target="../notesSlides/notesSlide156.xml"/><Relationship Id="rId1" Type="http://schemas.openxmlformats.org/officeDocument/2006/relationships/slideLayout" Target="../slideLayouts/slideLayout7.xml"/><Relationship Id="rId6" Type="http://schemas.openxmlformats.org/officeDocument/2006/relationships/customXml" Target="../ink/ink324.xml"/><Relationship Id="rId11" Type="http://schemas.openxmlformats.org/officeDocument/2006/relationships/customXml" Target="../ink/ink326.xml"/><Relationship Id="rId5" Type="http://schemas.openxmlformats.org/officeDocument/2006/relationships/image" Target="../media/image388.png"/><Relationship Id="rId10" Type="http://schemas.openxmlformats.org/officeDocument/2006/relationships/image" Target="../media/image2870.png"/><Relationship Id="rId4" Type="http://schemas.openxmlformats.org/officeDocument/2006/relationships/image" Target="../media/image444.png"/><Relationship Id="rId9" Type="http://schemas.openxmlformats.org/officeDocument/2006/relationships/customXml" Target="../ink/ink325.xml"/></Relationships>
</file>

<file path=ppt/slides/_rels/slide178.xml.rels><?xml version="1.0" encoding="UTF-8" standalone="yes"?>
<Relationships xmlns="http://schemas.openxmlformats.org/package/2006/relationships"><Relationship Id="rId8" Type="http://schemas.openxmlformats.org/officeDocument/2006/relationships/image" Target="../media/image446.png"/><Relationship Id="rId13" Type="http://schemas.openxmlformats.org/officeDocument/2006/relationships/image" Target="../media/image2950.png"/><Relationship Id="rId3" Type="http://schemas.openxmlformats.org/officeDocument/2006/relationships/image" Target="../media/image384.png"/><Relationship Id="rId7" Type="http://schemas.openxmlformats.org/officeDocument/2006/relationships/image" Target="../media/image2900.png"/><Relationship Id="rId12" Type="http://schemas.openxmlformats.org/officeDocument/2006/relationships/customXml" Target="../ink/ink330.xml"/><Relationship Id="rId2" Type="http://schemas.openxmlformats.org/officeDocument/2006/relationships/notesSlide" Target="../notesSlides/notesSlide157.xml"/><Relationship Id="rId1" Type="http://schemas.openxmlformats.org/officeDocument/2006/relationships/slideLayout" Target="../slideLayouts/slideLayout7.xml"/><Relationship Id="rId6" Type="http://schemas.openxmlformats.org/officeDocument/2006/relationships/customXml" Target="../ink/ink328.xml"/><Relationship Id="rId11" Type="http://schemas.openxmlformats.org/officeDocument/2006/relationships/image" Target="../media/image2941.png"/><Relationship Id="rId5" Type="http://schemas.openxmlformats.org/officeDocument/2006/relationships/image" Target="../media/image2890.png"/><Relationship Id="rId10" Type="http://schemas.openxmlformats.org/officeDocument/2006/relationships/customXml" Target="../ink/ink329.xml"/><Relationship Id="rId4" Type="http://schemas.openxmlformats.org/officeDocument/2006/relationships/customXml" Target="../ink/ink327.xml"/><Relationship Id="rId9" Type="http://schemas.openxmlformats.org/officeDocument/2006/relationships/image" Target="../media/image447.png"/></Relationships>
</file>

<file path=ppt/slides/_rels/slide179.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notesSlide" Target="../notesSlides/notesSlide158.xml"/><Relationship Id="rId1" Type="http://schemas.openxmlformats.org/officeDocument/2006/relationships/slideLayout" Target="../slideLayouts/slideLayout7.xml"/><Relationship Id="rId6" Type="http://schemas.openxmlformats.org/officeDocument/2006/relationships/image" Target="../media/image448.png"/><Relationship Id="rId5" Type="http://schemas.openxmlformats.org/officeDocument/2006/relationships/image" Target="../media/image2900.png"/><Relationship Id="rId4" Type="http://schemas.openxmlformats.org/officeDocument/2006/relationships/customXml" Target="../ink/ink331.xml"/></Relationships>
</file>

<file path=ppt/slides/_rels/slide18.xml.rels><?xml version="1.0" encoding="UTF-8" standalone="yes"?>
<Relationships xmlns="http://schemas.openxmlformats.org/package/2006/relationships"><Relationship Id="rId8" Type="http://schemas.openxmlformats.org/officeDocument/2006/relationships/image" Target="../media/image912.png"/><Relationship Id="rId3" Type="http://schemas.openxmlformats.org/officeDocument/2006/relationships/customXml" Target="../ink/ink38.xml"/><Relationship Id="rId7" Type="http://schemas.openxmlformats.org/officeDocument/2006/relationships/customXml" Target="../ink/ink40.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10.png"/><Relationship Id="rId11" Type="http://schemas.openxmlformats.org/officeDocument/2006/relationships/image" Target="../media/image3410.png"/><Relationship Id="rId5" Type="http://schemas.openxmlformats.org/officeDocument/2006/relationships/customXml" Target="../ink/ink39.xml"/><Relationship Id="rId10" Type="http://schemas.openxmlformats.org/officeDocument/2006/relationships/customXml" Target="../ink/ink42.xml"/><Relationship Id="rId4" Type="http://schemas.openxmlformats.org/officeDocument/2006/relationships/image" Target="../media/image711.png"/><Relationship Id="rId9" Type="http://schemas.openxmlformats.org/officeDocument/2006/relationships/customXml" Target="../ink/ink41.xml"/></Relationships>
</file>

<file path=ppt/slides/_rels/slide180.xml.rels><?xml version="1.0" encoding="UTF-8" standalone="yes"?>
<Relationships xmlns="http://schemas.openxmlformats.org/package/2006/relationships"><Relationship Id="rId8" Type="http://schemas.openxmlformats.org/officeDocument/2006/relationships/image" Target="../media/image451.png"/><Relationship Id="rId13" Type="http://schemas.openxmlformats.org/officeDocument/2006/relationships/customXml" Target="../ink/ink335.xml"/><Relationship Id="rId3" Type="http://schemas.openxmlformats.org/officeDocument/2006/relationships/image" Target="../media/image384.png"/><Relationship Id="rId7" Type="http://schemas.openxmlformats.org/officeDocument/2006/relationships/image" Target="../media/image449.png"/><Relationship Id="rId12" Type="http://schemas.openxmlformats.org/officeDocument/2006/relationships/image" Target="../media/image453.png"/><Relationship Id="rId2" Type="http://schemas.openxmlformats.org/officeDocument/2006/relationships/notesSlide" Target="../notesSlides/notesSlide159.xml"/><Relationship Id="rId16" Type="http://schemas.openxmlformats.org/officeDocument/2006/relationships/image" Target="../media/image3040.png"/><Relationship Id="rId1" Type="http://schemas.openxmlformats.org/officeDocument/2006/relationships/slideLayout" Target="../slideLayouts/slideLayout7.xml"/><Relationship Id="rId6" Type="http://schemas.openxmlformats.org/officeDocument/2006/relationships/customXml" Target="../ink/ink333.xml"/><Relationship Id="rId11" Type="http://schemas.openxmlformats.org/officeDocument/2006/relationships/image" Target="../media/image3010.png"/><Relationship Id="rId5" Type="http://schemas.openxmlformats.org/officeDocument/2006/relationships/image" Target="../media/image2970.png"/><Relationship Id="rId15" Type="http://schemas.openxmlformats.org/officeDocument/2006/relationships/customXml" Target="../ink/ink336.xml"/><Relationship Id="rId10" Type="http://schemas.openxmlformats.org/officeDocument/2006/relationships/customXml" Target="../ink/ink334.xml"/><Relationship Id="rId4" Type="http://schemas.openxmlformats.org/officeDocument/2006/relationships/customXml" Target="../ink/ink332.xml"/><Relationship Id="rId9" Type="http://schemas.openxmlformats.org/officeDocument/2006/relationships/image" Target="../media/image452.png"/><Relationship Id="rId14" Type="http://schemas.openxmlformats.org/officeDocument/2006/relationships/image" Target="../media/image3030.png"/></Relationships>
</file>

<file path=ppt/slides/_rels/slide181.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notesSlide" Target="../notesSlides/notesSlide160.xml"/><Relationship Id="rId1" Type="http://schemas.openxmlformats.org/officeDocument/2006/relationships/slideLayout" Target="../slideLayouts/slideLayout7.xml"/><Relationship Id="rId6" Type="http://schemas.openxmlformats.org/officeDocument/2006/relationships/image" Target="../media/image456.png"/><Relationship Id="rId5" Type="http://schemas.openxmlformats.org/officeDocument/2006/relationships/image" Target="../media/image455.png"/><Relationship Id="rId4" Type="http://schemas.openxmlformats.org/officeDocument/2006/relationships/image" Target="../media/image454.png"/></Relationships>
</file>

<file path=ppt/slides/_rels/slide182.xml.rels><?xml version="1.0" encoding="UTF-8" standalone="yes"?>
<Relationships xmlns="http://schemas.openxmlformats.org/package/2006/relationships"><Relationship Id="rId8" Type="http://schemas.openxmlformats.org/officeDocument/2006/relationships/image" Target="../media/image461.png"/><Relationship Id="rId3" Type="http://schemas.openxmlformats.org/officeDocument/2006/relationships/image" Target="../media/image457.png"/><Relationship Id="rId7" Type="http://schemas.openxmlformats.org/officeDocument/2006/relationships/image" Target="../media/image1650.png"/><Relationship Id="rId12" Type="http://schemas.openxmlformats.org/officeDocument/2006/relationships/image" Target="../media/image463.png"/><Relationship Id="rId2" Type="http://schemas.openxmlformats.org/officeDocument/2006/relationships/notesSlide" Target="../notesSlides/notesSlide161.xml"/><Relationship Id="rId1" Type="http://schemas.openxmlformats.org/officeDocument/2006/relationships/slideLayout" Target="../slideLayouts/slideLayout7.xml"/><Relationship Id="rId6" Type="http://schemas.openxmlformats.org/officeDocument/2006/relationships/customXml" Target="../ink/ink337.xml"/><Relationship Id="rId11" Type="http://schemas.openxmlformats.org/officeDocument/2006/relationships/image" Target="../media/image1681.png"/><Relationship Id="rId5" Type="http://schemas.openxmlformats.org/officeDocument/2006/relationships/image" Target="../media/image459.png"/><Relationship Id="rId10" Type="http://schemas.openxmlformats.org/officeDocument/2006/relationships/customXml" Target="../ink/ink338.xml"/><Relationship Id="rId4" Type="http://schemas.openxmlformats.org/officeDocument/2006/relationships/image" Target="../media/image458.png"/><Relationship Id="rId9" Type="http://schemas.openxmlformats.org/officeDocument/2006/relationships/image" Target="../media/image462.png"/></Relationships>
</file>

<file path=ppt/slides/_rels/slide183.xml.rels><?xml version="1.0" encoding="UTF-8" standalone="yes"?>
<Relationships xmlns="http://schemas.openxmlformats.org/package/2006/relationships"><Relationship Id="rId3" Type="http://schemas.openxmlformats.org/officeDocument/2006/relationships/image" Target="../media/image464.png"/><Relationship Id="rId7" Type="http://schemas.openxmlformats.org/officeDocument/2006/relationships/image" Target="../media/image468.png"/><Relationship Id="rId2" Type="http://schemas.openxmlformats.org/officeDocument/2006/relationships/notesSlide" Target="../notesSlides/notesSlide162.xml"/><Relationship Id="rId1" Type="http://schemas.openxmlformats.org/officeDocument/2006/relationships/slideLayout" Target="../slideLayouts/slideLayout7.xml"/><Relationship Id="rId6" Type="http://schemas.openxmlformats.org/officeDocument/2006/relationships/image" Target="../media/image467.png"/><Relationship Id="rId5" Type="http://schemas.openxmlformats.org/officeDocument/2006/relationships/image" Target="../media/image466.png"/><Relationship Id="rId4" Type="http://schemas.openxmlformats.org/officeDocument/2006/relationships/image" Target="../media/image465.png"/></Relationships>
</file>

<file path=ppt/slides/_rels/slide184.xml.rels><?xml version="1.0" encoding="UTF-8" standalone="yes"?>
<Relationships xmlns="http://schemas.openxmlformats.org/package/2006/relationships"><Relationship Id="rId8" Type="http://schemas.openxmlformats.org/officeDocument/2006/relationships/image" Target="../media/image4030.png"/><Relationship Id="rId3" Type="http://schemas.openxmlformats.org/officeDocument/2006/relationships/image" Target="../media/image469.png"/><Relationship Id="rId7" Type="http://schemas.openxmlformats.org/officeDocument/2006/relationships/customXml" Target="../ink/ink339.xml"/><Relationship Id="rId2" Type="http://schemas.openxmlformats.org/officeDocument/2006/relationships/notesSlide" Target="../notesSlides/notesSlide163.xml"/><Relationship Id="rId1" Type="http://schemas.openxmlformats.org/officeDocument/2006/relationships/slideLayout" Target="../slideLayouts/slideLayout7.xml"/><Relationship Id="rId6" Type="http://schemas.openxmlformats.org/officeDocument/2006/relationships/image" Target="../media/image473.png"/><Relationship Id="rId5" Type="http://schemas.openxmlformats.org/officeDocument/2006/relationships/image" Target="../media/image472.png"/><Relationship Id="rId4" Type="http://schemas.openxmlformats.org/officeDocument/2006/relationships/image" Target="../media/image471.png"/></Relationships>
</file>

<file path=ppt/slides/_rels/slide185.xml.rels><?xml version="1.0" encoding="UTF-8" standalone="yes"?>
<Relationships xmlns="http://schemas.openxmlformats.org/package/2006/relationships"><Relationship Id="rId8" Type="http://schemas.openxmlformats.org/officeDocument/2006/relationships/image" Target="../media/image4671.png"/><Relationship Id="rId3" Type="http://schemas.openxmlformats.org/officeDocument/2006/relationships/customXml" Target="../ink/ink340.xml"/><Relationship Id="rId7" Type="http://schemas.openxmlformats.org/officeDocument/2006/relationships/customXml" Target="../ink/ink343.xml"/><Relationship Id="rId2" Type="http://schemas.openxmlformats.org/officeDocument/2006/relationships/notesSlide" Target="../notesSlides/notesSlide164.xml"/><Relationship Id="rId1" Type="http://schemas.openxmlformats.org/officeDocument/2006/relationships/slideLayout" Target="../slideLayouts/slideLayout7.xml"/><Relationship Id="rId6" Type="http://schemas.openxmlformats.org/officeDocument/2006/relationships/customXml" Target="../ink/ink342.xml"/><Relationship Id="rId5" Type="http://schemas.openxmlformats.org/officeDocument/2006/relationships/customXml" Target="../ink/ink341.xml"/><Relationship Id="rId4" Type="http://schemas.openxmlformats.org/officeDocument/2006/relationships/image" Target="../media/image4051.png"/><Relationship Id="rId9" Type="http://schemas.openxmlformats.org/officeDocument/2006/relationships/image" Target="../media/image474.png"/></Relationships>
</file>

<file path=ppt/slides/_rels/slide186.xml.rels><?xml version="1.0" encoding="UTF-8" standalone="yes"?>
<Relationships xmlns="http://schemas.openxmlformats.org/package/2006/relationships"><Relationship Id="rId8" Type="http://schemas.openxmlformats.org/officeDocument/2006/relationships/customXml" Target="../ink/ink348.xml"/><Relationship Id="rId13" Type="http://schemas.openxmlformats.org/officeDocument/2006/relationships/image" Target="../media/image476.png"/><Relationship Id="rId3" Type="http://schemas.openxmlformats.org/officeDocument/2006/relationships/customXml" Target="../ink/ink344.xml"/><Relationship Id="rId7" Type="http://schemas.openxmlformats.org/officeDocument/2006/relationships/customXml" Target="../ink/ink347.xml"/><Relationship Id="rId12" Type="http://schemas.openxmlformats.org/officeDocument/2006/relationships/image" Target="../media/image4710.png"/><Relationship Id="rId2" Type="http://schemas.openxmlformats.org/officeDocument/2006/relationships/notesSlide" Target="../notesSlides/notesSlide165.xml"/><Relationship Id="rId1" Type="http://schemas.openxmlformats.org/officeDocument/2006/relationships/slideLayout" Target="../slideLayouts/slideLayout7.xml"/><Relationship Id="rId6" Type="http://schemas.openxmlformats.org/officeDocument/2006/relationships/customXml" Target="../ink/ink346.xml"/><Relationship Id="rId11" Type="http://schemas.openxmlformats.org/officeDocument/2006/relationships/customXml" Target="../ink/ink349.xml"/><Relationship Id="rId5" Type="http://schemas.openxmlformats.org/officeDocument/2006/relationships/customXml" Target="../ink/ink345.xml"/><Relationship Id="rId10" Type="http://schemas.openxmlformats.org/officeDocument/2006/relationships/image" Target="../media/image475.png"/><Relationship Id="rId4" Type="http://schemas.openxmlformats.org/officeDocument/2006/relationships/image" Target="../media/image4340.png"/><Relationship Id="rId9" Type="http://schemas.openxmlformats.org/officeDocument/2006/relationships/image" Target="../media/image3490.png"/></Relationships>
</file>

<file path=ppt/slides/_rels/slide187.xml.rels><?xml version="1.0" encoding="UTF-8" standalone="yes"?>
<Relationships xmlns="http://schemas.openxmlformats.org/package/2006/relationships"><Relationship Id="rId8" Type="http://schemas.openxmlformats.org/officeDocument/2006/relationships/image" Target="../media/image3511.png"/><Relationship Id="rId13" Type="http://schemas.openxmlformats.org/officeDocument/2006/relationships/customXml" Target="../ink/ink357.xml"/><Relationship Id="rId3" Type="http://schemas.openxmlformats.org/officeDocument/2006/relationships/customXml" Target="../ink/ink350.xml"/><Relationship Id="rId7" Type="http://schemas.openxmlformats.org/officeDocument/2006/relationships/customXml" Target="../ink/ink353.xml"/><Relationship Id="rId12" Type="http://schemas.openxmlformats.org/officeDocument/2006/relationships/customXml" Target="../ink/ink356.xml"/><Relationship Id="rId2" Type="http://schemas.openxmlformats.org/officeDocument/2006/relationships/notesSlide" Target="../notesSlides/notesSlide166.xml"/><Relationship Id="rId1" Type="http://schemas.openxmlformats.org/officeDocument/2006/relationships/slideLayout" Target="../slideLayouts/slideLayout7.xml"/><Relationship Id="rId6" Type="http://schemas.openxmlformats.org/officeDocument/2006/relationships/customXml" Target="../ink/ink352.xml"/><Relationship Id="rId11" Type="http://schemas.openxmlformats.org/officeDocument/2006/relationships/customXml" Target="../ink/ink355.xml"/><Relationship Id="rId5" Type="http://schemas.openxmlformats.org/officeDocument/2006/relationships/customXml" Target="../ink/ink351.xml"/><Relationship Id="rId10" Type="http://schemas.openxmlformats.org/officeDocument/2006/relationships/image" Target="../media/image2690.png"/><Relationship Id="rId4" Type="http://schemas.openxmlformats.org/officeDocument/2006/relationships/image" Target="../media/image4050.png"/><Relationship Id="rId9" Type="http://schemas.openxmlformats.org/officeDocument/2006/relationships/customXml" Target="../ink/ink354.xml"/><Relationship Id="rId14" Type="http://schemas.openxmlformats.org/officeDocument/2006/relationships/customXml" Target="../ink/ink358.xml"/></Relationships>
</file>

<file path=ppt/slides/_rels/slide188.xml.rels><?xml version="1.0" encoding="UTF-8" standalone="yes"?>
<Relationships xmlns="http://schemas.openxmlformats.org/package/2006/relationships"><Relationship Id="rId8" Type="http://schemas.openxmlformats.org/officeDocument/2006/relationships/customXml" Target="../ink/ink362.xml"/><Relationship Id="rId3" Type="http://schemas.openxmlformats.org/officeDocument/2006/relationships/customXml" Target="../ink/ink359.xml"/><Relationship Id="rId7" Type="http://schemas.openxmlformats.org/officeDocument/2006/relationships/customXml" Target="../ink/ink361.xml"/><Relationship Id="rId2" Type="http://schemas.openxmlformats.org/officeDocument/2006/relationships/notesSlide" Target="../notesSlides/notesSlide167.xml"/><Relationship Id="rId1" Type="http://schemas.openxmlformats.org/officeDocument/2006/relationships/slideLayout" Target="../slideLayouts/slideLayout7.xml"/><Relationship Id="rId6" Type="http://schemas.openxmlformats.org/officeDocument/2006/relationships/customXml" Target="../ink/ink360.xml"/><Relationship Id="rId5" Type="http://schemas.openxmlformats.org/officeDocument/2006/relationships/image" Target="../media/image477.png"/><Relationship Id="rId10" Type="http://schemas.openxmlformats.org/officeDocument/2006/relationships/customXml" Target="../ink/ink364.xml"/><Relationship Id="rId4" Type="http://schemas.openxmlformats.org/officeDocument/2006/relationships/image" Target="../media/image4730.png"/><Relationship Id="rId9" Type="http://schemas.openxmlformats.org/officeDocument/2006/relationships/customXml" Target="../ink/ink363.xml"/></Relationships>
</file>

<file path=ppt/slides/_rels/slide189.xml.rels><?xml version="1.0" encoding="UTF-8" standalone="yes"?>
<Relationships xmlns="http://schemas.openxmlformats.org/package/2006/relationships"><Relationship Id="rId3" Type="http://schemas.openxmlformats.org/officeDocument/2006/relationships/image" Target="../media/image477.png"/><Relationship Id="rId2" Type="http://schemas.openxmlformats.org/officeDocument/2006/relationships/notesSlide" Target="../notesSlides/notesSlide168.xml"/><Relationship Id="rId1" Type="http://schemas.openxmlformats.org/officeDocument/2006/relationships/slideLayout" Target="../slideLayouts/slideLayout7.xml"/><Relationship Id="rId5" Type="http://schemas.openxmlformats.org/officeDocument/2006/relationships/image" Target="../media/image479.png"/><Relationship Id="rId4" Type="http://schemas.openxmlformats.org/officeDocument/2006/relationships/image" Target="../media/image478.png"/></Relationships>
</file>

<file path=ppt/slides/_rels/slide19.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customXml" Target="../ink/ink43.xml"/><Relationship Id="rId7" Type="http://schemas.openxmlformats.org/officeDocument/2006/relationships/customXml" Target="../ink/ink45.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10.png"/><Relationship Id="rId5" Type="http://schemas.openxmlformats.org/officeDocument/2006/relationships/customXml" Target="../ink/ink44.xml"/><Relationship Id="rId4" Type="http://schemas.openxmlformats.org/officeDocument/2006/relationships/image" Target="../media/image305.png"/></Relationships>
</file>

<file path=ppt/slides/_rels/slide190.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169.xml"/><Relationship Id="rId1" Type="http://schemas.openxmlformats.org/officeDocument/2006/relationships/slideLayout" Target="../slideLayouts/slideLayout7.xml"/><Relationship Id="rId6" Type="http://schemas.openxmlformats.org/officeDocument/2006/relationships/image" Target="../media/image481.png"/><Relationship Id="rId5" Type="http://schemas.openxmlformats.org/officeDocument/2006/relationships/image" Target="../media/image4480.png"/><Relationship Id="rId4" Type="http://schemas.openxmlformats.org/officeDocument/2006/relationships/customXml" Target="../ink/ink365.xml"/></Relationships>
</file>

<file path=ppt/slides/_rels/slide191.xml.rels><?xml version="1.0" encoding="UTF-8" standalone="yes"?>
<Relationships xmlns="http://schemas.openxmlformats.org/package/2006/relationships"><Relationship Id="rId3" Type="http://schemas.openxmlformats.org/officeDocument/2006/relationships/customXml" Target="../ink/ink366.xml"/><Relationship Id="rId2" Type="http://schemas.openxmlformats.org/officeDocument/2006/relationships/notesSlide" Target="../notesSlides/notesSlide170.xml"/><Relationship Id="rId1" Type="http://schemas.openxmlformats.org/officeDocument/2006/relationships/slideLayout" Target="../slideLayouts/slideLayout7.xml"/><Relationship Id="rId6" Type="http://schemas.openxmlformats.org/officeDocument/2006/relationships/image" Target="../media/image3060.png"/><Relationship Id="rId5" Type="http://schemas.openxmlformats.org/officeDocument/2006/relationships/customXml" Target="../ink/ink367.xml"/><Relationship Id="rId4" Type="http://schemas.openxmlformats.org/officeDocument/2006/relationships/image" Target="../media/image4512.png"/></Relationships>
</file>

<file path=ppt/slides/_rels/slide192.xml.rels><?xml version="1.0" encoding="UTF-8" standalone="yes"?>
<Relationships xmlns="http://schemas.openxmlformats.org/package/2006/relationships"><Relationship Id="rId3" Type="http://schemas.openxmlformats.org/officeDocument/2006/relationships/customXml" Target="../ink/ink368.xml"/><Relationship Id="rId2" Type="http://schemas.openxmlformats.org/officeDocument/2006/relationships/notesSlide" Target="../notesSlides/notesSlide171.xml"/><Relationship Id="rId1" Type="http://schemas.openxmlformats.org/officeDocument/2006/relationships/slideLayout" Target="../slideLayouts/slideLayout7.xml"/><Relationship Id="rId4" Type="http://schemas.openxmlformats.org/officeDocument/2006/relationships/image" Target="../media/image2242.png"/></Relationships>
</file>

<file path=ppt/slides/_rels/slide193.xml.rels><?xml version="1.0" encoding="UTF-8" standalone="yes"?>
<Relationships xmlns="http://schemas.openxmlformats.org/package/2006/relationships"><Relationship Id="rId3" Type="http://schemas.openxmlformats.org/officeDocument/2006/relationships/customXml" Target="../ink/ink369.xml"/><Relationship Id="rId2" Type="http://schemas.openxmlformats.org/officeDocument/2006/relationships/notesSlide" Target="../notesSlides/notesSlide172.xml"/><Relationship Id="rId1" Type="http://schemas.openxmlformats.org/officeDocument/2006/relationships/slideLayout" Target="../slideLayouts/slideLayout7.xml"/><Relationship Id="rId4" Type="http://schemas.openxmlformats.org/officeDocument/2006/relationships/image" Target="../media/image3060.png"/></Relationships>
</file>

<file path=ppt/slides/_rels/slide194.xml.rels><?xml version="1.0" encoding="UTF-8" standalone="yes"?>
<Relationships xmlns="http://schemas.openxmlformats.org/package/2006/relationships"><Relationship Id="rId3" Type="http://schemas.openxmlformats.org/officeDocument/2006/relationships/customXml" Target="../ink/ink370.xml"/><Relationship Id="rId2" Type="http://schemas.openxmlformats.org/officeDocument/2006/relationships/notesSlide" Target="../notesSlides/notesSlide173.xml"/><Relationship Id="rId1" Type="http://schemas.openxmlformats.org/officeDocument/2006/relationships/slideLayout" Target="../slideLayouts/slideLayout7.xml"/><Relationship Id="rId4" Type="http://schemas.openxmlformats.org/officeDocument/2006/relationships/image" Target="../media/image3060.png"/></Relationships>
</file>

<file path=ppt/slides/_rels/slide195.xml.rels><?xml version="1.0" encoding="UTF-8" standalone="yes"?>
<Relationships xmlns="http://schemas.openxmlformats.org/package/2006/relationships"><Relationship Id="rId3" Type="http://schemas.openxmlformats.org/officeDocument/2006/relationships/image" Target="../media/image483.png"/><Relationship Id="rId2" Type="http://schemas.openxmlformats.org/officeDocument/2006/relationships/image" Target="../media/image482.png"/><Relationship Id="rId1" Type="http://schemas.openxmlformats.org/officeDocument/2006/relationships/slideLayout" Target="../slideLayouts/slideLayout7.xml"/><Relationship Id="rId4" Type="http://schemas.openxmlformats.org/officeDocument/2006/relationships/image" Target="../media/image484.png"/></Relationships>
</file>

<file path=ppt/slides/_rels/slide196.xml.rels><?xml version="1.0" encoding="UTF-8" standalone="yes"?>
<Relationships xmlns="http://schemas.openxmlformats.org/package/2006/relationships"><Relationship Id="rId3" Type="http://schemas.openxmlformats.org/officeDocument/2006/relationships/image" Target="../media/image486.png"/><Relationship Id="rId2" Type="http://schemas.openxmlformats.org/officeDocument/2006/relationships/image" Target="../media/image485.png"/><Relationship Id="rId1" Type="http://schemas.openxmlformats.org/officeDocument/2006/relationships/slideLayout" Target="../slideLayouts/slideLayout7.xml"/><Relationship Id="rId4" Type="http://schemas.openxmlformats.org/officeDocument/2006/relationships/image" Target="../media/image487.png"/></Relationships>
</file>

<file path=ppt/slides/_rels/slide197.xml.rels><?xml version="1.0" encoding="UTF-8" standalone="yes"?>
<Relationships xmlns="http://schemas.openxmlformats.org/package/2006/relationships"><Relationship Id="rId3" Type="http://schemas.openxmlformats.org/officeDocument/2006/relationships/image" Target="../media/image489.png"/><Relationship Id="rId2" Type="http://schemas.openxmlformats.org/officeDocument/2006/relationships/image" Target="../media/image488.png"/><Relationship Id="rId1" Type="http://schemas.openxmlformats.org/officeDocument/2006/relationships/slideLayout" Target="../slideLayouts/slideLayout7.xml"/><Relationship Id="rId4" Type="http://schemas.openxmlformats.org/officeDocument/2006/relationships/image" Target="../media/image490.png"/></Relationships>
</file>

<file path=ppt/slides/_rels/slide198.xml.rels><?xml version="1.0" encoding="UTF-8" standalone="yes"?>
<Relationships xmlns="http://schemas.openxmlformats.org/package/2006/relationships"><Relationship Id="rId8" Type="http://schemas.openxmlformats.org/officeDocument/2006/relationships/image" Target="../media/image3180.png"/><Relationship Id="rId3" Type="http://schemas.openxmlformats.org/officeDocument/2006/relationships/image" Target="../media/image493.png"/><Relationship Id="rId7" Type="http://schemas.openxmlformats.org/officeDocument/2006/relationships/customXml" Target="../ink/ink372.xml"/><Relationship Id="rId2" Type="http://schemas.openxmlformats.org/officeDocument/2006/relationships/image" Target="../media/image492.png"/><Relationship Id="rId1" Type="http://schemas.openxmlformats.org/officeDocument/2006/relationships/slideLayout" Target="../slideLayouts/slideLayout7.xml"/><Relationship Id="rId6" Type="http://schemas.openxmlformats.org/officeDocument/2006/relationships/image" Target="../media/image3170.png"/><Relationship Id="rId11" Type="http://schemas.openxmlformats.org/officeDocument/2006/relationships/image" Target="../media/image495.png"/><Relationship Id="rId5" Type="http://schemas.openxmlformats.org/officeDocument/2006/relationships/customXml" Target="../ink/ink371.xml"/><Relationship Id="rId10" Type="http://schemas.openxmlformats.org/officeDocument/2006/relationships/image" Target="../media/image3190.png"/><Relationship Id="rId4" Type="http://schemas.openxmlformats.org/officeDocument/2006/relationships/image" Target="../media/image494.png"/><Relationship Id="rId9" Type="http://schemas.openxmlformats.org/officeDocument/2006/relationships/customXml" Target="../ink/ink373.xml"/></Relationships>
</file>

<file path=ppt/slides/_rels/slide199.xml.rels><?xml version="1.0" encoding="UTF-8" standalone="yes"?>
<Relationships xmlns="http://schemas.openxmlformats.org/package/2006/relationships"><Relationship Id="rId8" Type="http://schemas.openxmlformats.org/officeDocument/2006/relationships/customXml" Target="../ink/ink377.xml"/><Relationship Id="rId13" Type="http://schemas.openxmlformats.org/officeDocument/2006/relationships/customXml" Target="../ink/ink379.xml"/><Relationship Id="rId3" Type="http://schemas.openxmlformats.org/officeDocument/2006/relationships/customXml" Target="../ink/ink374.xml"/><Relationship Id="rId7" Type="http://schemas.openxmlformats.org/officeDocument/2006/relationships/image" Target="../media/image4920.png"/><Relationship Id="rId12" Type="http://schemas.openxmlformats.org/officeDocument/2006/relationships/image" Target="../media/image4660.png"/><Relationship Id="rId17" Type="http://schemas.openxmlformats.org/officeDocument/2006/relationships/customXml" Target="../ink/ink382.xml"/><Relationship Id="rId2" Type="http://schemas.openxmlformats.org/officeDocument/2006/relationships/notesSlide" Target="../notesSlides/notesSlide174.xml"/><Relationship Id="rId16" Type="http://schemas.openxmlformats.org/officeDocument/2006/relationships/customXml" Target="../ink/ink381.xml"/><Relationship Id="rId1" Type="http://schemas.openxmlformats.org/officeDocument/2006/relationships/slideLayout" Target="../slideLayouts/slideLayout7.xml"/><Relationship Id="rId6" Type="http://schemas.openxmlformats.org/officeDocument/2006/relationships/customXml" Target="../ink/ink376.xml"/><Relationship Id="rId5" Type="http://schemas.openxmlformats.org/officeDocument/2006/relationships/customXml" Target="../ink/ink375.xml"/><Relationship Id="rId15" Type="http://schemas.openxmlformats.org/officeDocument/2006/relationships/customXml" Target="../ink/ink380.xml"/><Relationship Id="rId4" Type="http://schemas.openxmlformats.org/officeDocument/2006/relationships/image" Target="../media/image4661.png"/><Relationship Id="rId9" Type="http://schemas.openxmlformats.org/officeDocument/2006/relationships/customXml" Target="../ink/ink378.xml"/><Relationship Id="rId14" Type="http://schemas.openxmlformats.org/officeDocument/2006/relationships/image" Target="../media/image4670.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ustomXml" Target="../ink/ink5.xml"/><Relationship Id="rId7"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7.xml"/><Relationship Id="rId5" Type="http://schemas.openxmlformats.org/officeDocument/2006/relationships/customXml" Target="../ink/ink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200.xml.rels><?xml version="1.0" encoding="UTF-8" standalone="yes"?>
<Relationships xmlns="http://schemas.openxmlformats.org/package/2006/relationships"><Relationship Id="rId8" Type="http://schemas.openxmlformats.org/officeDocument/2006/relationships/image" Target="../media/image4681.png"/><Relationship Id="rId13" Type="http://schemas.openxmlformats.org/officeDocument/2006/relationships/customXml" Target="../ink/ink391.xml"/><Relationship Id="rId3" Type="http://schemas.openxmlformats.org/officeDocument/2006/relationships/customXml" Target="../ink/ink383.xml"/><Relationship Id="rId7" Type="http://schemas.openxmlformats.org/officeDocument/2006/relationships/customXml" Target="../ink/ink386.xml"/><Relationship Id="rId12" Type="http://schemas.openxmlformats.org/officeDocument/2006/relationships/customXml" Target="../ink/ink390.xml"/><Relationship Id="rId2" Type="http://schemas.openxmlformats.org/officeDocument/2006/relationships/notesSlide" Target="../notesSlides/notesSlide175.xml"/><Relationship Id="rId1" Type="http://schemas.openxmlformats.org/officeDocument/2006/relationships/slideLayout" Target="../slideLayouts/slideLayout7.xml"/><Relationship Id="rId6" Type="http://schemas.openxmlformats.org/officeDocument/2006/relationships/customXml" Target="../ink/ink385.xml"/><Relationship Id="rId11" Type="http://schemas.openxmlformats.org/officeDocument/2006/relationships/customXml" Target="../ink/ink389.xml"/><Relationship Id="rId5" Type="http://schemas.openxmlformats.org/officeDocument/2006/relationships/customXml" Target="../ink/ink384.xml"/><Relationship Id="rId10" Type="http://schemas.openxmlformats.org/officeDocument/2006/relationships/customXml" Target="../ink/ink388.xml"/><Relationship Id="rId4" Type="http://schemas.openxmlformats.org/officeDocument/2006/relationships/image" Target="../media/image4661.png"/><Relationship Id="rId9" Type="http://schemas.openxmlformats.org/officeDocument/2006/relationships/customXml" Target="../ink/ink387.xml"/></Relationships>
</file>

<file path=ppt/slides/_rels/slide201.xml.rels><?xml version="1.0" encoding="UTF-8" standalone="yes"?>
<Relationships xmlns="http://schemas.openxmlformats.org/package/2006/relationships"><Relationship Id="rId3" Type="http://schemas.openxmlformats.org/officeDocument/2006/relationships/customXml" Target="../ink/ink392.xml"/><Relationship Id="rId7" Type="http://schemas.openxmlformats.org/officeDocument/2006/relationships/image" Target="../media/image4690.png"/><Relationship Id="rId2" Type="http://schemas.openxmlformats.org/officeDocument/2006/relationships/notesSlide" Target="../notesSlides/notesSlide176.xml"/><Relationship Id="rId1" Type="http://schemas.openxmlformats.org/officeDocument/2006/relationships/slideLayout" Target="../slideLayouts/slideLayout7.xml"/><Relationship Id="rId6" Type="http://schemas.openxmlformats.org/officeDocument/2006/relationships/customXml" Target="../ink/ink394.xml"/><Relationship Id="rId5" Type="http://schemas.openxmlformats.org/officeDocument/2006/relationships/customXml" Target="../ink/ink393.xml"/><Relationship Id="rId4" Type="http://schemas.openxmlformats.org/officeDocument/2006/relationships/image" Target="../media/image4680.png"/></Relationships>
</file>

<file path=ppt/slides/_rels/slide202.xml.rels><?xml version="1.0" encoding="UTF-8" standalone="yes"?>
<Relationships xmlns="http://schemas.openxmlformats.org/package/2006/relationships"><Relationship Id="rId8" Type="http://schemas.openxmlformats.org/officeDocument/2006/relationships/image" Target="../media/image502.png"/><Relationship Id="rId3" Type="http://schemas.openxmlformats.org/officeDocument/2006/relationships/image" Target="../media/image496.png"/><Relationship Id="rId7" Type="http://schemas.openxmlformats.org/officeDocument/2006/relationships/image" Target="../media/image500.png"/><Relationship Id="rId2" Type="http://schemas.openxmlformats.org/officeDocument/2006/relationships/notesSlide" Target="../notesSlides/notesSlide177.xml"/><Relationship Id="rId1" Type="http://schemas.openxmlformats.org/officeDocument/2006/relationships/slideLayout" Target="../slideLayouts/slideLayout7.xml"/><Relationship Id="rId6" Type="http://schemas.openxmlformats.org/officeDocument/2006/relationships/image" Target="../media/image499.png"/><Relationship Id="rId5" Type="http://schemas.openxmlformats.org/officeDocument/2006/relationships/image" Target="../media/image498.png"/><Relationship Id="rId10" Type="http://schemas.openxmlformats.org/officeDocument/2006/relationships/image" Target="../media/image504.png"/><Relationship Id="rId4" Type="http://schemas.openxmlformats.org/officeDocument/2006/relationships/image" Target="../media/image497.png"/><Relationship Id="rId9" Type="http://schemas.openxmlformats.org/officeDocument/2006/relationships/image" Target="../media/image503.png"/></Relationships>
</file>

<file path=ppt/slides/_rels/slide203.xml.rels><?xml version="1.0" encoding="UTF-8" standalone="yes"?>
<Relationships xmlns="http://schemas.openxmlformats.org/package/2006/relationships"><Relationship Id="rId3" Type="http://schemas.openxmlformats.org/officeDocument/2006/relationships/customXml" Target="../ink/ink395.xml"/><Relationship Id="rId2" Type="http://schemas.openxmlformats.org/officeDocument/2006/relationships/notesSlide" Target="../notesSlides/notesSlide178.xml"/><Relationship Id="rId1" Type="http://schemas.openxmlformats.org/officeDocument/2006/relationships/slideLayout" Target="../slideLayouts/slideLayout7.xml"/><Relationship Id="rId5" Type="http://schemas.openxmlformats.org/officeDocument/2006/relationships/customXml" Target="../ink/ink396.xml"/><Relationship Id="rId4" Type="http://schemas.openxmlformats.org/officeDocument/2006/relationships/image" Target="../media/image5020.png"/></Relationships>
</file>

<file path=ppt/slides/_rels/slide204.xml.rels><?xml version="1.0" encoding="UTF-8" standalone="yes"?>
<Relationships xmlns="http://schemas.openxmlformats.org/package/2006/relationships"><Relationship Id="rId8" Type="http://schemas.openxmlformats.org/officeDocument/2006/relationships/image" Target="../media/image4770.png"/><Relationship Id="rId3" Type="http://schemas.openxmlformats.org/officeDocument/2006/relationships/customXml" Target="../ink/ink397.xml"/><Relationship Id="rId7" Type="http://schemas.openxmlformats.org/officeDocument/2006/relationships/customXml" Target="../ink/ink398.xml"/><Relationship Id="rId2" Type="http://schemas.openxmlformats.org/officeDocument/2006/relationships/notesSlide" Target="../notesSlides/notesSlide179.xml"/><Relationship Id="rId1" Type="http://schemas.openxmlformats.org/officeDocument/2006/relationships/slideLayout" Target="../slideLayouts/slideLayout7.xml"/><Relationship Id="rId6" Type="http://schemas.openxmlformats.org/officeDocument/2006/relationships/image" Target="../media/image506.png"/><Relationship Id="rId5" Type="http://schemas.openxmlformats.org/officeDocument/2006/relationships/image" Target="../media/image505.png"/><Relationship Id="rId10" Type="http://schemas.openxmlformats.org/officeDocument/2006/relationships/image" Target="../media/image507.png"/><Relationship Id="rId4" Type="http://schemas.openxmlformats.org/officeDocument/2006/relationships/image" Target="../media/image4740.png"/><Relationship Id="rId9" Type="http://schemas.openxmlformats.org/officeDocument/2006/relationships/customXml" Target="../ink/ink399.xml"/></Relationships>
</file>

<file path=ppt/slides/_rels/slide205.xml.rels><?xml version="1.0" encoding="UTF-8" standalone="yes"?>
<Relationships xmlns="http://schemas.openxmlformats.org/package/2006/relationships"><Relationship Id="rId8" Type="http://schemas.openxmlformats.org/officeDocument/2006/relationships/image" Target="../media/image4280.png"/><Relationship Id="rId3" Type="http://schemas.openxmlformats.org/officeDocument/2006/relationships/image" Target="../media/image508.png"/><Relationship Id="rId7" Type="http://schemas.openxmlformats.org/officeDocument/2006/relationships/customXml" Target="../ink/ink401.xml"/><Relationship Id="rId2" Type="http://schemas.openxmlformats.org/officeDocument/2006/relationships/notesSlide" Target="../notesSlides/notesSlide180.xml"/><Relationship Id="rId1" Type="http://schemas.openxmlformats.org/officeDocument/2006/relationships/slideLayout" Target="../slideLayouts/slideLayout7.xml"/><Relationship Id="rId6" Type="http://schemas.openxmlformats.org/officeDocument/2006/relationships/image" Target="../media/image5090.png"/><Relationship Id="rId5" Type="http://schemas.openxmlformats.org/officeDocument/2006/relationships/customXml" Target="../ink/ink400.xml"/><Relationship Id="rId4" Type="http://schemas.openxmlformats.org/officeDocument/2006/relationships/image" Target="../media/image509.png"/></Relationships>
</file>

<file path=ppt/slides/_rels/slide206.xml.rels><?xml version="1.0" encoding="UTF-8" standalone="yes"?>
<Relationships xmlns="http://schemas.openxmlformats.org/package/2006/relationships"><Relationship Id="rId8" Type="http://schemas.openxmlformats.org/officeDocument/2006/relationships/customXml" Target="../ink/ink404.xml"/><Relationship Id="rId3" Type="http://schemas.openxmlformats.org/officeDocument/2006/relationships/image" Target="../media/image510.png"/><Relationship Id="rId7" Type="http://schemas.openxmlformats.org/officeDocument/2006/relationships/image" Target="../media/image4320.png"/><Relationship Id="rId12" Type="http://schemas.openxmlformats.org/officeDocument/2006/relationships/image" Target="../media/image511.png"/><Relationship Id="rId2" Type="http://schemas.openxmlformats.org/officeDocument/2006/relationships/notesSlide" Target="../notesSlides/notesSlide181.xml"/><Relationship Id="rId1" Type="http://schemas.openxmlformats.org/officeDocument/2006/relationships/slideLayout" Target="../slideLayouts/slideLayout7.xml"/><Relationship Id="rId6" Type="http://schemas.openxmlformats.org/officeDocument/2006/relationships/customXml" Target="../ink/ink403.xml"/><Relationship Id="rId11" Type="http://schemas.openxmlformats.org/officeDocument/2006/relationships/image" Target="../media/image4280.png"/><Relationship Id="rId5" Type="http://schemas.openxmlformats.org/officeDocument/2006/relationships/image" Target="../media/image4310.png"/><Relationship Id="rId10" Type="http://schemas.openxmlformats.org/officeDocument/2006/relationships/customXml" Target="../ink/ink405.xml"/><Relationship Id="rId4" Type="http://schemas.openxmlformats.org/officeDocument/2006/relationships/customXml" Target="../ink/ink402.xml"/><Relationship Id="rId9" Type="http://schemas.openxmlformats.org/officeDocument/2006/relationships/image" Target="../media/image4330.png"/></Relationships>
</file>

<file path=ppt/slides/_rels/slide207.xml.rels><?xml version="1.0" encoding="UTF-8" standalone="yes"?>
<Relationships xmlns="http://schemas.openxmlformats.org/package/2006/relationships"><Relationship Id="rId8" Type="http://schemas.openxmlformats.org/officeDocument/2006/relationships/customXml" Target="../ink/ink409.xml"/><Relationship Id="rId13" Type="http://schemas.openxmlformats.org/officeDocument/2006/relationships/customXml" Target="../ink/ink414.xml"/><Relationship Id="rId3" Type="http://schemas.openxmlformats.org/officeDocument/2006/relationships/customXml" Target="../ink/ink406.xml"/><Relationship Id="rId7" Type="http://schemas.openxmlformats.org/officeDocument/2006/relationships/customXml" Target="../ink/ink408.xml"/><Relationship Id="rId12" Type="http://schemas.openxmlformats.org/officeDocument/2006/relationships/customXml" Target="../ink/ink413.xml"/><Relationship Id="rId2" Type="http://schemas.openxmlformats.org/officeDocument/2006/relationships/notesSlide" Target="../notesSlides/notesSlide182.xml"/><Relationship Id="rId1" Type="http://schemas.openxmlformats.org/officeDocument/2006/relationships/slideLayout" Target="../slideLayouts/slideLayout7.xml"/><Relationship Id="rId6" Type="http://schemas.openxmlformats.org/officeDocument/2006/relationships/image" Target="../media/image4511.png"/><Relationship Id="rId11" Type="http://schemas.openxmlformats.org/officeDocument/2006/relationships/customXml" Target="../ink/ink412.xml"/><Relationship Id="rId5" Type="http://schemas.openxmlformats.org/officeDocument/2006/relationships/customXml" Target="../ink/ink407.xml"/><Relationship Id="rId10" Type="http://schemas.openxmlformats.org/officeDocument/2006/relationships/customXml" Target="../ink/ink411.xml"/><Relationship Id="rId4" Type="http://schemas.openxmlformats.org/officeDocument/2006/relationships/image" Target="../media/image5100.png"/><Relationship Id="rId9" Type="http://schemas.openxmlformats.org/officeDocument/2006/relationships/customXml" Target="../ink/ink410.xml"/></Relationships>
</file>

<file path=ppt/slides/_rels/slide208.xml.rels><?xml version="1.0" encoding="UTF-8" standalone="yes"?>
<Relationships xmlns="http://schemas.openxmlformats.org/package/2006/relationships"><Relationship Id="rId3" Type="http://schemas.openxmlformats.org/officeDocument/2006/relationships/customXml" Target="../ink/ink415.xml"/><Relationship Id="rId7" Type="http://schemas.openxmlformats.org/officeDocument/2006/relationships/image" Target="../media/image4520.png"/><Relationship Id="rId2" Type="http://schemas.openxmlformats.org/officeDocument/2006/relationships/notesSlide" Target="../notesSlides/notesSlide183.xml"/><Relationship Id="rId1" Type="http://schemas.openxmlformats.org/officeDocument/2006/relationships/slideLayout" Target="../slideLayouts/slideLayout7.xml"/><Relationship Id="rId6" Type="http://schemas.openxmlformats.org/officeDocument/2006/relationships/customXml" Target="../ink/ink417.xml"/><Relationship Id="rId5" Type="http://schemas.openxmlformats.org/officeDocument/2006/relationships/customXml" Target="../ink/ink416.xml"/><Relationship Id="rId4" Type="http://schemas.openxmlformats.org/officeDocument/2006/relationships/image" Target="../media/image4350.png"/></Relationships>
</file>

<file path=ppt/slides/_rels/slide209.xml.rels><?xml version="1.0" encoding="UTF-8" standalone="yes"?>
<Relationships xmlns="http://schemas.openxmlformats.org/package/2006/relationships"><Relationship Id="rId3" Type="http://schemas.openxmlformats.org/officeDocument/2006/relationships/customXml" Target="../ink/ink418.xml"/><Relationship Id="rId2" Type="http://schemas.openxmlformats.org/officeDocument/2006/relationships/notesSlide" Target="../notesSlides/notesSlide184.xml"/><Relationship Id="rId1" Type="http://schemas.openxmlformats.org/officeDocument/2006/relationships/slideLayout" Target="../slideLayouts/slideLayout7.xml"/><Relationship Id="rId5" Type="http://schemas.openxmlformats.org/officeDocument/2006/relationships/customXml" Target="../ink/ink419.xml"/><Relationship Id="rId4" Type="http://schemas.openxmlformats.org/officeDocument/2006/relationships/image" Target="../media/image3290.png"/></Relationships>
</file>

<file path=ppt/slides/_rels/slide21.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customXml" Target="../ink/ink46.xml"/><Relationship Id="rId7" Type="http://schemas.openxmlformats.org/officeDocument/2006/relationships/customXml" Target="../ink/ink4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30.png"/><Relationship Id="rId5" Type="http://schemas.openxmlformats.org/officeDocument/2006/relationships/customXml" Target="../ink/ink47.xml"/><Relationship Id="rId4" Type="http://schemas.openxmlformats.org/officeDocument/2006/relationships/image" Target="../media/image360.png"/></Relationships>
</file>

<file path=ppt/slides/_rels/slide210.xml.rels><?xml version="1.0" encoding="UTF-8" standalone="yes"?>
<Relationships xmlns="http://schemas.openxmlformats.org/package/2006/relationships"><Relationship Id="rId3" Type="http://schemas.openxmlformats.org/officeDocument/2006/relationships/customXml" Target="../ink/ink420.xml"/><Relationship Id="rId2" Type="http://schemas.openxmlformats.org/officeDocument/2006/relationships/notesSlide" Target="../notesSlides/notesSlide185.xml"/><Relationship Id="rId1" Type="http://schemas.openxmlformats.org/officeDocument/2006/relationships/slideLayout" Target="../slideLayouts/slideLayout7.xml"/><Relationship Id="rId4" Type="http://schemas.openxmlformats.org/officeDocument/2006/relationships/image" Target="../media/image3300.png"/></Relationships>
</file>

<file path=ppt/slides/_rels/slide211.xml.rels><?xml version="1.0" encoding="UTF-8" standalone="yes"?>
<Relationships xmlns="http://schemas.openxmlformats.org/package/2006/relationships"><Relationship Id="rId3" Type="http://schemas.openxmlformats.org/officeDocument/2006/relationships/image" Target="../media/image512.png"/><Relationship Id="rId7" Type="http://schemas.openxmlformats.org/officeDocument/2006/relationships/image" Target="../media/image4560.png"/><Relationship Id="rId2" Type="http://schemas.openxmlformats.org/officeDocument/2006/relationships/notesSlide" Target="../notesSlides/notesSlide186.xml"/><Relationship Id="rId1" Type="http://schemas.openxmlformats.org/officeDocument/2006/relationships/slideLayout" Target="../slideLayouts/slideLayout7.xml"/><Relationship Id="rId6" Type="http://schemas.openxmlformats.org/officeDocument/2006/relationships/customXml" Target="../ink/ink421.xml"/><Relationship Id="rId5" Type="http://schemas.openxmlformats.org/officeDocument/2006/relationships/image" Target="../media/image514.png"/><Relationship Id="rId4" Type="http://schemas.openxmlformats.org/officeDocument/2006/relationships/image" Target="../media/image513.png"/></Relationships>
</file>

<file path=ppt/slides/_rels/slide212.xml.rels><?xml version="1.0" encoding="UTF-8" standalone="yes"?>
<Relationships xmlns="http://schemas.openxmlformats.org/package/2006/relationships"><Relationship Id="rId3" Type="http://schemas.openxmlformats.org/officeDocument/2006/relationships/image" Target="../media/image515.png"/><Relationship Id="rId7" Type="http://schemas.openxmlformats.org/officeDocument/2006/relationships/image" Target="../media/image517.png"/><Relationship Id="rId2" Type="http://schemas.openxmlformats.org/officeDocument/2006/relationships/notesSlide" Target="../notesSlides/notesSlide187.xml"/><Relationship Id="rId1" Type="http://schemas.openxmlformats.org/officeDocument/2006/relationships/slideLayout" Target="../slideLayouts/slideLayout7.xml"/><Relationship Id="rId6" Type="http://schemas.openxmlformats.org/officeDocument/2006/relationships/image" Target="../media/image516.png"/><Relationship Id="rId5" Type="http://schemas.openxmlformats.org/officeDocument/2006/relationships/image" Target="../media/image2180.png"/><Relationship Id="rId4" Type="http://schemas.openxmlformats.org/officeDocument/2006/relationships/customXml" Target="../ink/ink422.xml"/></Relationships>
</file>

<file path=ppt/slides/_rels/slide213.xml.rels><?xml version="1.0" encoding="UTF-8" standalone="yes"?>
<Relationships xmlns="http://schemas.openxmlformats.org/package/2006/relationships"><Relationship Id="rId3" Type="http://schemas.openxmlformats.org/officeDocument/2006/relationships/image" Target="../media/image518.png"/><Relationship Id="rId2" Type="http://schemas.openxmlformats.org/officeDocument/2006/relationships/notesSlide" Target="../notesSlides/notesSlide188.xml"/><Relationship Id="rId1" Type="http://schemas.openxmlformats.org/officeDocument/2006/relationships/slideLayout" Target="../slideLayouts/slideLayout7.xml"/><Relationship Id="rId6" Type="http://schemas.openxmlformats.org/officeDocument/2006/relationships/image" Target="../media/image521.png"/><Relationship Id="rId5" Type="http://schemas.openxmlformats.org/officeDocument/2006/relationships/image" Target="../media/image520.png"/><Relationship Id="rId4" Type="http://schemas.openxmlformats.org/officeDocument/2006/relationships/image" Target="../media/image519.png"/></Relationships>
</file>

<file path=ppt/slides/_rels/slide214.xml.rels><?xml version="1.0" encoding="UTF-8" standalone="yes"?>
<Relationships xmlns="http://schemas.openxmlformats.org/package/2006/relationships"><Relationship Id="rId8" Type="http://schemas.openxmlformats.org/officeDocument/2006/relationships/image" Target="../media/image523.png"/><Relationship Id="rId13" Type="http://schemas.openxmlformats.org/officeDocument/2006/relationships/image" Target="../media/image524.png"/><Relationship Id="rId3" Type="http://schemas.openxmlformats.org/officeDocument/2006/relationships/image" Target="../media/image518.png"/><Relationship Id="rId7" Type="http://schemas.openxmlformats.org/officeDocument/2006/relationships/customXml" Target="../ink/ink424.xml"/><Relationship Id="rId12" Type="http://schemas.openxmlformats.org/officeDocument/2006/relationships/image" Target="../media/image2270.png"/><Relationship Id="rId2" Type="http://schemas.openxmlformats.org/officeDocument/2006/relationships/notesSlide" Target="../notesSlides/notesSlide189.xml"/><Relationship Id="rId16" Type="http://schemas.openxmlformats.org/officeDocument/2006/relationships/image" Target="../media/image527.png"/><Relationship Id="rId1" Type="http://schemas.openxmlformats.org/officeDocument/2006/relationships/slideLayout" Target="../slideLayouts/slideLayout7.xml"/><Relationship Id="rId6" Type="http://schemas.openxmlformats.org/officeDocument/2006/relationships/image" Target="../media/image2240.png"/><Relationship Id="rId11" Type="http://schemas.openxmlformats.org/officeDocument/2006/relationships/customXml" Target="../ink/ink426.xml"/><Relationship Id="rId5" Type="http://schemas.openxmlformats.org/officeDocument/2006/relationships/customXml" Target="../ink/ink423.xml"/><Relationship Id="rId15" Type="http://schemas.openxmlformats.org/officeDocument/2006/relationships/image" Target="../media/image526.png"/><Relationship Id="rId10" Type="http://schemas.openxmlformats.org/officeDocument/2006/relationships/image" Target="../media/image2260.png"/><Relationship Id="rId4" Type="http://schemas.openxmlformats.org/officeDocument/2006/relationships/image" Target="../media/image522.png"/><Relationship Id="rId9" Type="http://schemas.openxmlformats.org/officeDocument/2006/relationships/customXml" Target="../ink/ink425.xml"/><Relationship Id="rId14" Type="http://schemas.openxmlformats.org/officeDocument/2006/relationships/image" Target="../media/image525.png"/></Relationships>
</file>

<file path=ppt/slides/_rels/slide215.xml.rels><?xml version="1.0" encoding="UTF-8" standalone="yes"?>
<Relationships xmlns="http://schemas.openxmlformats.org/package/2006/relationships"><Relationship Id="rId3" Type="http://schemas.openxmlformats.org/officeDocument/2006/relationships/image" Target="../media/image528.png"/><Relationship Id="rId2" Type="http://schemas.openxmlformats.org/officeDocument/2006/relationships/notesSlide" Target="../notesSlides/notesSlide190.xml"/><Relationship Id="rId1" Type="http://schemas.openxmlformats.org/officeDocument/2006/relationships/slideLayout" Target="../slideLayouts/slideLayout7.xml"/><Relationship Id="rId5" Type="http://schemas.openxmlformats.org/officeDocument/2006/relationships/image" Target="../media/image531.png"/><Relationship Id="rId4" Type="http://schemas.openxmlformats.org/officeDocument/2006/relationships/image" Target="../media/image529.png"/></Relationships>
</file>

<file path=ppt/slides/_rels/slide216.xml.rels><?xml version="1.0" encoding="UTF-8" standalone="yes"?>
<Relationships xmlns="http://schemas.openxmlformats.org/package/2006/relationships"><Relationship Id="rId8" Type="http://schemas.openxmlformats.org/officeDocument/2006/relationships/customXml" Target="../ink/ink430.xml"/><Relationship Id="rId3" Type="http://schemas.openxmlformats.org/officeDocument/2006/relationships/customXml" Target="../ink/ink427.xml"/><Relationship Id="rId7" Type="http://schemas.openxmlformats.org/officeDocument/2006/relationships/customXml" Target="../ink/ink429.xml"/><Relationship Id="rId2" Type="http://schemas.openxmlformats.org/officeDocument/2006/relationships/notesSlide" Target="../notesSlides/notesSlide191.xml"/><Relationship Id="rId1" Type="http://schemas.openxmlformats.org/officeDocument/2006/relationships/slideLayout" Target="../slideLayouts/slideLayout7.xml"/><Relationship Id="rId6" Type="http://schemas.openxmlformats.org/officeDocument/2006/relationships/image" Target="../media/image4550.png"/><Relationship Id="rId5" Type="http://schemas.openxmlformats.org/officeDocument/2006/relationships/customXml" Target="../ink/ink428.xml"/><Relationship Id="rId4" Type="http://schemas.openxmlformats.org/officeDocument/2006/relationships/image" Target="../media/image5280.png"/></Relationships>
</file>

<file path=ppt/slides/_rels/slide217.xml.rels><?xml version="1.0" encoding="UTF-8" standalone="yes"?>
<Relationships xmlns="http://schemas.openxmlformats.org/package/2006/relationships"><Relationship Id="rId3" Type="http://schemas.openxmlformats.org/officeDocument/2006/relationships/image" Target="../media/image532.png"/><Relationship Id="rId2" Type="http://schemas.openxmlformats.org/officeDocument/2006/relationships/notesSlide" Target="../notesSlides/notesSlide192.xml"/><Relationship Id="rId1" Type="http://schemas.openxmlformats.org/officeDocument/2006/relationships/slideLayout" Target="../slideLayouts/slideLayout7.xml"/><Relationship Id="rId6" Type="http://schemas.openxmlformats.org/officeDocument/2006/relationships/image" Target="../media/image535.png"/><Relationship Id="rId5" Type="http://schemas.openxmlformats.org/officeDocument/2006/relationships/image" Target="../media/image534.png"/><Relationship Id="rId4" Type="http://schemas.openxmlformats.org/officeDocument/2006/relationships/image" Target="../media/image533.png"/></Relationships>
</file>

<file path=ppt/slides/_rels/slide218.xml.rels><?xml version="1.0" encoding="UTF-8" standalone="yes"?>
<Relationships xmlns="http://schemas.openxmlformats.org/package/2006/relationships"><Relationship Id="rId3" Type="http://schemas.openxmlformats.org/officeDocument/2006/relationships/image" Target="../media/image536.png"/><Relationship Id="rId2" Type="http://schemas.openxmlformats.org/officeDocument/2006/relationships/notesSlide" Target="../notesSlides/notesSlide193.xml"/><Relationship Id="rId1" Type="http://schemas.openxmlformats.org/officeDocument/2006/relationships/slideLayout" Target="../slideLayouts/slideLayout7.xml"/><Relationship Id="rId4" Type="http://schemas.openxmlformats.org/officeDocument/2006/relationships/image" Target="../media/image537.png"/></Relationships>
</file>

<file path=ppt/slides/_rels/slide219.xml.rels><?xml version="1.0" encoding="UTF-8" standalone="yes"?>
<Relationships xmlns="http://schemas.openxmlformats.org/package/2006/relationships"><Relationship Id="rId3" Type="http://schemas.openxmlformats.org/officeDocument/2006/relationships/customXml" Target="../ink/ink431.xml"/><Relationship Id="rId2" Type="http://schemas.openxmlformats.org/officeDocument/2006/relationships/notesSlide" Target="../notesSlides/notesSlide194.xml"/><Relationship Id="rId1" Type="http://schemas.openxmlformats.org/officeDocument/2006/relationships/slideLayout" Target="../slideLayouts/slideLayout7.xml"/><Relationship Id="rId4" Type="http://schemas.openxmlformats.org/officeDocument/2006/relationships/image" Target="../media/image2340.png"/></Relationships>
</file>

<file path=ppt/slides/_rels/slide22.xml.rels><?xml version="1.0" encoding="UTF-8" standalone="yes"?>
<Relationships xmlns="http://schemas.openxmlformats.org/package/2006/relationships"><Relationship Id="rId8" Type="http://schemas.openxmlformats.org/officeDocument/2006/relationships/image" Target="../media/image391.png"/><Relationship Id="rId13" Type="http://schemas.openxmlformats.org/officeDocument/2006/relationships/customXml" Target="../ink/ink53.xml"/><Relationship Id="rId18" Type="http://schemas.openxmlformats.org/officeDocument/2006/relationships/image" Target="../media/image562.png"/><Relationship Id="rId3" Type="http://schemas.openxmlformats.org/officeDocument/2006/relationships/customXml" Target="../ink/ink49.xml"/><Relationship Id="rId12" Type="http://schemas.openxmlformats.org/officeDocument/2006/relationships/customXml" Target="../ink/ink52.xml"/><Relationship Id="rId17" Type="http://schemas.openxmlformats.org/officeDocument/2006/relationships/customXml" Target="../ink/ink55.xml"/><Relationship Id="rId2" Type="http://schemas.openxmlformats.org/officeDocument/2006/relationships/notesSlide" Target="../notesSlides/notesSlide22.xml"/><Relationship Id="rId16" Type="http://schemas.openxmlformats.org/officeDocument/2006/relationships/image" Target="../media/image4510.png"/><Relationship Id="rId1" Type="http://schemas.openxmlformats.org/officeDocument/2006/relationships/slideLayout" Target="../slideLayouts/slideLayout7.xml"/><Relationship Id="rId11" Type="http://schemas.openxmlformats.org/officeDocument/2006/relationships/image" Target="../media/image370.png"/><Relationship Id="rId15" Type="http://schemas.openxmlformats.org/officeDocument/2006/relationships/customXml" Target="../ink/ink54.xml"/><Relationship Id="rId10" Type="http://schemas.openxmlformats.org/officeDocument/2006/relationships/customXml" Target="../ink/ink51.xml"/><Relationship Id="rId9" Type="http://schemas.openxmlformats.org/officeDocument/2006/relationships/customXml" Target="../ink/ink50.xml"/><Relationship Id="rId14" Type="http://schemas.openxmlformats.org/officeDocument/2006/relationships/image" Target="../media/image4410.png"/></Relationships>
</file>

<file path=ppt/slides/_rels/slide220.xml.rels><?xml version="1.0" encoding="UTF-8" standalone="yes"?>
<Relationships xmlns="http://schemas.openxmlformats.org/package/2006/relationships"><Relationship Id="rId3" Type="http://schemas.openxmlformats.org/officeDocument/2006/relationships/customXml" Target="../ink/ink432.xml"/><Relationship Id="rId2" Type="http://schemas.openxmlformats.org/officeDocument/2006/relationships/notesSlide" Target="../notesSlides/notesSlide195.xml"/><Relationship Id="rId1" Type="http://schemas.openxmlformats.org/officeDocument/2006/relationships/slideLayout" Target="../slideLayouts/slideLayout7.xml"/><Relationship Id="rId6" Type="http://schemas.openxmlformats.org/officeDocument/2006/relationships/image" Target="../media/image3820.png"/><Relationship Id="rId5" Type="http://schemas.openxmlformats.org/officeDocument/2006/relationships/customXml" Target="../ink/ink433.xml"/><Relationship Id="rId4" Type="http://schemas.openxmlformats.org/officeDocument/2006/relationships/image" Target="../media/image2340.png"/></Relationships>
</file>

<file path=ppt/slides/_rels/slide221.xml.rels><?xml version="1.0" encoding="UTF-8" standalone="yes"?>
<Relationships xmlns="http://schemas.openxmlformats.org/package/2006/relationships"><Relationship Id="rId8" Type="http://schemas.openxmlformats.org/officeDocument/2006/relationships/image" Target="../media/image542.png"/><Relationship Id="rId3" Type="http://schemas.openxmlformats.org/officeDocument/2006/relationships/image" Target="../media/image538.png"/><Relationship Id="rId7" Type="http://schemas.openxmlformats.org/officeDocument/2006/relationships/image" Target="../media/image2940.png"/><Relationship Id="rId2" Type="http://schemas.openxmlformats.org/officeDocument/2006/relationships/notesSlide" Target="../notesSlides/notesSlide196.xml"/><Relationship Id="rId1" Type="http://schemas.openxmlformats.org/officeDocument/2006/relationships/slideLayout" Target="../slideLayouts/slideLayout7.xml"/><Relationship Id="rId6" Type="http://schemas.openxmlformats.org/officeDocument/2006/relationships/customXml" Target="../ink/ink434.xml"/><Relationship Id="rId11" Type="http://schemas.openxmlformats.org/officeDocument/2006/relationships/image" Target="../media/image543.png"/><Relationship Id="rId5" Type="http://schemas.openxmlformats.org/officeDocument/2006/relationships/image" Target="../media/image541.png"/><Relationship Id="rId10" Type="http://schemas.openxmlformats.org/officeDocument/2006/relationships/image" Target="../media/image2380.png"/><Relationship Id="rId4" Type="http://schemas.openxmlformats.org/officeDocument/2006/relationships/image" Target="../media/image539.png"/><Relationship Id="rId9" Type="http://schemas.openxmlformats.org/officeDocument/2006/relationships/customXml" Target="../ink/ink435.xml"/></Relationships>
</file>

<file path=ppt/slides/_rels/slide222.xml.rels><?xml version="1.0" encoding="UTF-8" standalone="yes"?>
<Relationships xmlns="http://schemas.openxmlformats.org/package/2006/relationships"><Relationship Id="rId3" Type="http://schemas.openxmlformats.org/officeDocument/2006/relationships/image" Target="../media/image539.png"/><Relationship Id="rId7" Type="http://schemas.openxmlformats.org/officeDocument/2006/relationships/image" Target="../media/image545.png"/><Relationship Id="rId2" Type="http://schemas.openxmlformats.org/officeDocument/2006/relationships/notesSlide" Target="../notesSlides/notesSlide197.xml"/><Relationship Id="rId1" Type="http://schemas.openxmlformats.org/officeDocument/2006/relationships/slideLayout" Target="../slideLayouts/slideLayout7.xml"/><Relationship Id="rId6" Type="http://schemas.openxmlformats.org/officeDocument/2006/relationships/image" Target="../media/image544.png"/><Relationship Id="rId5" Type="http://schemas.openxmlformats.org/officeDocument/2006/relationships/image" Target="../media/image2380.png"/><Relationship Id="rId4" Type="http://schemas.openxmlformats.org/officeDocument/2006/relationships/customXml" Target="../ink/ink436.xml"/></Relationships>
</file>

<file path=ppt/slides/_rels/slide223.xml.rels><?xml version="1.0" encoding="UTF-8" standalone="yes"?>
<Relationships xmlns="http://schemas.openxmlformats.org/package/2006/relationships"><Relationship Id="rId8" Type="http://schemas.openxmlformats.org/officeDocument/2006/relationships/image" Target="../media/image548.png"/><Relationship Id="rId3" Type="http://schemas.openxmlformats.org/officeDocument/2006/relationships/image" Target="../media/image539.png"/><Relationship Id="rId7" Type="http://schemas.openxmlformats.org/officeDocument/2006/relationships/image" Target="../media/image547.png"/><Relationship Id="rId2" Type="http://schemas.openxmlformats.org/officeDocument/2006/relationships/notesSlide" Target="../notesSlides/notesSlide198.xml"/><Relationship Id="rId1" Type="http://schemas.openxmlformats.org/officeDocument/2006/relationships/slideLayout" Target="../slideLayouts/slideLayout7.xml"/><Relationship Id="rId6" Type="http://schemas.openxmlformats.org/officeDocument/2006/relationships/image" Target="../media/image546.png"/><Relationship Id="rId5" Type="http://schemas.openxmlformats.org/officeDocument/2006/relationships/image" Target="../media/image3000.png"/><Relationship Id="rId4" Type="http://schemas.openxmlformats.org/officeDocument/2006/relationships/customXml" Target="../ink/ink437.xml"/></Relationships>
</file>

<file path=ppt/slides/_rels/slide224.xml.rels><?xml version="1.0" encoding="UTF-8" standalone="yes"?>
<Relationships xmlns="http://schemas.openxmlformats.org/package/2006/relationships"><Relationship Id="rId3" Type="http://schemas.openxmlformats.org/officeDocument/2006/relationships/image" Target="../media/image539.png"/><Relationship Id="rId2" Type="http://schemas.openxmlformats.org/officeDocument/2006/relationships/notesSlide" Target="../notesSlides/notesSlide199.xml"/><Relationship Id="rId1" Type="http://schemas.openxmlformats.org/officeDocument/2006/relationships/slideLayout" Target="../slideLayouts/slideLayout7.xml"/><Relationship Id="rId5" Type="http://schemas.openxmlformats.org/officeDocument/2006/relationships/image" Target="../media/image552.png"/><Relationship Id="rId4" Type="http://schemas.openxmlformats.org/officeDocument/2006/relationships/image" Target="../media/image549.png"/></Relationships>
</file>

<file path=ppt/slides/_rels/slide225.xml.rels><?xml version="1.0" encoding="UTF-8" standalone="yes"?>
<Relationships xmlns="http://schemas.openxmlformats.org/package/2006/relationships"><Relationship Id="rId3" Type="http://schemas.openxmlformats.org/officeDocument/2006/relationships/image" Target="../media/image553.png"/><Relationship Id="rId2" Type="http://schemas.openxmlformats.org/officeDocument/2006/relationships/notesSlide" Target="../notesSlides/notesSlide200.xml"/><Relationship Id="rId1" Type="http://schemas.openxmlformats.org/officeDocument/2006/relationships/slideLayout" Target="../slideLayouts/slideLayout7.xml"/><Relationship Id="rId6" Type="http://schemas.openxmlformats.org/officeDocument/2006/relationships/image" Target="../media/image554.png"/><Relationship Id="rId5" Type="http://schemas.openxmlformats.org/officeDocument/2006/relationships/image" Target="../media/image3850.png"/><Relationship Id="rId4" Type="http://schemas.openxmlformats.org/officeDocument/2006/relationships/customXml" Target="../ink/ink438.xml"/></Relationships>
</file>

<file path=ppt/slides/_rels/slide226.xml.rels><?xml version="1.0" encoding="UTF-8" standalone="yes"?>
<Relationships xmlns="http://schemas.openxmlformats.org/package/2006/relationships"><Relationship Id="rId3" Type="http://schemas.openxmlformats.org/officeDocument/2006/relationships/image" Target="../media/image555.png"/><Relationship Id="rId2" Type="http://schemas.openxmlformats.org/officeDocument/2006/relationships/notesSlide" Target="../notesSlides/notesSlide201.xml"/><Relationship Id="rId1" Type="http://schemas.openxmlformats.org/officeDocument/2006/relationships/slideLayout" Target="../slideLayouts/slideLayout7.xml"/><Relationship Id="rId4" Type="http://schemas.openxmlformats.org/officeDocument/2006/relationships/image" Target="../media/image556.png"/></Relationships>
</file>

<file path=ppt/slides/_rels/slide227.xml.rels><?xml version="1.0" encoding="UTF-8" standalone="yes"?>
<Relationships xmlns="http://schemas.openxmlformats.org/package/2006/relationships"><Relationship Id="rId8" Type="http://schemas.openxmlformats.org/officeDocument/2006/relationships/customXml" Target="../ink/ink442.xml"/><Relationship Id="rId3" Type="http://schemas.openxmlformats.org/officeDocument/2006/relationships/image" Target="../media/image4950.png"/><Relationship Id="rId7" Type="http://schemas.openxmlformats.org/officeDocument/2006/relationships/hyperlink" Target="https://markdownlivepreview.com/" TargetMode="External"/><Relationship Id="rId2" Type="http://schemas.openxmlformats.org/officeDocument/2006/relationships/customXml" Target="../ink/ink439.xml"/><Relationship Id="rId1" Type="http://schemas.openxmlformats.org/officeDocument/2006/relationships/slideLayout" Target="../slideLayouts/slideLayout1.xml"/><Relationship Id="rId6" Type="http://schemas.openxmlformats.org/officeDocument/2006/relationships/customXml" Target="../ink/ink441.xml"/><Relationship Id="rId5" Type="http://schemas.openxmlformats.org/officeDocument/2006/relationships/image" Target="../media/image4960.png"/><Relationship Id="rId4" Type="http://schemas.openxmlformats.org/officeDocument/2006/relationships/customXml" Target="../ink/ink440.xml"/><Relationship Id="rId9" Type="http://schemas.openxmlformats.org/officeDocument/2006/relationships/image" Target="../media/image5530.png"/></Relationships>
</file>

<file path=ppt/slides/_rels/slide228.xml.rels><?xml version="1.0" encoding="UTF-8" standalone="yes"?>
<Relationships xmlns="http://schemas.openxmlformats.org/package/2006/relationships"><Relationship Id="rId3" Type="http://schemas.openxmlformats.org/officeDocument/2006/relationships/image" Target="../media/image558.png"/><Relationship Id="rId2" Type="http://schemas.openxmlformats.org/officeDocument/2006/relationships/image" Target="../media/image557.png"/><Relationship Id="rId1" Type="http://schemas.openxmlformats.org/officeDocument/2006/relationships/slideLayout" Target="../slideLayouts/slideLayout1.xml"/><Relationship Id="rId6" Type="http://schemas.openxmlformats.org/officeDocument/2006/relationships/image" Target="../media/image559.png"/><Relationship Id="rId5" Type="http://schemas.openxmlformats.org/officeDocument/2006/relationships/image" Target="../media/image4990.png"/><Relationship Id="rId4" Type="http://schemas.openxmlformats.org/officeDocument/2006/relationships/customXml" Target="../ink/ink443.xml"/></Relationships>
</file>

<file path=ppt/slides/_rels/slide229.xml.rels><?xml version="1.0" encoding="UTF-8" standalone="yes"?>
<Relationships xmlns="http://schemas.openxmlformats.org/package/2006/relationships"><Relationship Id="rId8" Type="http://schemas.openxmlformats.org/officeDocument/2006/relationships/image" Target="../media/image5060.png"/><Relationship Id="rId3" Type="http://schemas.openxmlformats.org/officeDocument/2006/relationships/image" Target="../media/image563.png"/><Relationship Id="rId7" Type="http://schemas.openxmlformats.org/officeDocument/2006/relationships/customXml" Target="../ink/ink445.xml"/><Relationship Id="rId2" Type="http://schemas.openxmlformats.org/officeDocument/2006/relationships/image" Target="../media/image561.png"/><Relationship Id="rId1" Type="http://schemas.openxmlformats.org/officeDocument/2006/relationships/slideLayout" Target="../slideLayouts/slideLayout1.xml"/><Relationship Id="rId6" Type="http://schemas.openxmlformats.org/officeDocument/2006/relationships/image" Target="../media/image564.png"/><Relationship Id="rId5" Type="http://schemas.openxmlformats.org/officeDocument/2006/relationships/image" Target="../media/image5040.png"/><Relationship Id="rId4" Type="http://schemas.openxmlformats.org/officeDocument/2006/relationships/customXml" Target="../ink/ink444.xml"/></Relationships>
</file>

<file path=ppt/slides/_rels/slide23.xml.rels><?xml version="1.0" encoding="UTF-8" standalone="yes"?>
<Relationships xmlns="http://schemas.openxmlformats.org/package/2006/relationships"><Relationship Id="rId8" Type="http://schemas.openxmlformats.org/officeDocument/2006/relationships/image" Target="../media/image402.png"/><Relationship Id="rId3" Type="http://schemas.openxmlformats.org/officeDocument/2006/relationships/customXml" Target="../ink/ink56.xml"/><Relationship Id="rId7" Type="http://schemas.openxmlformats.org/officeDocument/2006/relationships/customXml" Target="../ink/ink58.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92.png"/><Relationship Id="rId5" Type="http://schemas.openxmlformats.org/officeDocument/2006/relationships/customXml" Target="../ink/ink57.xml"/><Relationship Id="rId4" Type="http://schemas.openxmlformats.org/officeDocument/2006/relationships/image" Target="../media/image3810.png"/></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customXml" Target="../ink/ink59.xml"/><Relationship Id="rId7" Type="http://schemas.openxmlformats.org/officeDocument/2006/relationships/customXml" Target="../ink/ink60.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443.png"/><Relationship Id="rId9" Type="http://schemas.openxmlformats.org/officeDocument/2006/relationships/image" Target="../media/image62.png"/></Relationships>
</file>

<file path=ppt/slides/_rels/slide25.xml.rels><?xml version="1.0" encoding="UTF-8" standalone="yes"?>
<Relationships xmlns="http://schemas.openxmlformats.org/package/2006/relationships"><Relationship Id="rId8" Type="http://schemas.openxmlformats.org/officeDocument/2006/relationships/customXml" Target="../ink/ink65.xml"/><Relationship Id="rId13" Type="http://schemas.openxmlformats.org/officeDocument/2006/relationships/image" Target="../media/image63.png"/><Relationship Id="rId3" Type="http://schemas.openxmlformats.org/officeDocument/2006/relationships/customXml" Target="../ink/ink61.xml"/><Relationship Id="rId7" Type="http://schemas.openxmlformats.org/officeDocument/2006/relationships/customXml" Target="../ink/ink64.xml"/><Relationship Id="rId12" Type="http://schemas.openxmlformats.org/officeDocument/2006/relationships/image" Target="../media/image600.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customXml" Target="../ink/ink63.xml"/><Relationship Id="rId11" Type="http://schemas.openxmlformats.org/officeDocument/2006/relationships/customXml" Target="../ink/ink67.xml"/><Relationship Id="rId5" Type="http://schemas.openxmlformats.org/officeDocument/2006/relationships/customXml" Target="../ink/ink62.xml"/><Relationship Id="rId10" Type="http://schemas.openxmlformats.org/officeDocument/2006/relationships/image" Target="../media/image570.png"/><Relationship Id="rId4" Type="http://schemas.openxmlformats.org/officeDocument/2006/relationships/image" Target="../media/image443.png"/><Relationship Id="rId9" Type="http://schemas.openxmlformats.org/officeDocument/2006/relationships/customXml" Target="../ink/ink66.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8" Type="http://schemas.openxmlformats.org/officeDocument/2006/relationships/image" Target="../media/image551.png"/><Relationship Id="rId3" Type="http://schemas.openxmlformats.org/officeDocument/2006/relationships/image" Target="../media/image67.png"/><Relationship Id="rId7" Type="http://schemas.openxmlformats.org/officeDocument/2006/relationships/customXml" Target="../ink/ink68.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customXml" Target="../ink/ink69.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customXml" Target="../ink/ink71.xml"/><Relationship Id="rId5" Type="http://schemas.openxmlformats.org/officeDocument/2006/relationships/customXml" Target="../ink/ink70.xml"/><Relationship Id="rId4" Type="http://schemas.openxmlformats.org/officeDocument/2006/relationships/image" Target="../media/image442.png"/></Relationships>
</file>

<file path=ppt/slides/_rels/slide29.xml.rels><?xml version="1.0" encoding="UTF-8" standalone="yes"?>
<Relationships xmlns="http://schemas.openxmlformats.org/package/2006/relationships"><Relationship Id="rId3" Type="http://schemas.openxmlformats.org/officeDocument/2006/relationships/customXml" Target="../ink/ink72.xml"/><Relationship Id="rId7" Type="http://schemas.openxmlformats.org/officeDocument/2006/relationships/customXml" Target="../ink/ink7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customXml" Target="../ink/ink73.xml"/><Relationship Id="rId4" Type="http://schemas.openxmlformats.org/officeDocument/2006/relationships/image" Target="../media/image3810.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customXml" Target="../ink/ink8.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ustomXml" Target="../ink/ink10.xml"/><Relationship Id="rId11" Type="http://schemas.openxmlformats.org/officeDocument/2006/relationships/image" Target="../media/image10.png"/><Relationship Id="rId5" Type="http://schemas.openxmlformats.org/officeDocument/2006/relationships/customXml" Target="../ink/ink9.xml"/><Relationship Id="rId10" Type="http://schemas.openxmlformats.org/officeDocument/2006/relationships/image" Target="../media/image9.png"/><Relationship Id="rId4" Type="http://schemas.openxmlformats.org/officeDocument/2006/relationships/image" Target="../media/image3371.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8" Type="http://schemas.openxmlformats.org/officeDocument/2006/relationships/customXml" Target="../ink/ink76.xml"/><Relationship Id="rId3" Type="http://schemas.openxmlformats.org/officeDocument/2006/relationships/image" Target="../media/image75.png"/><Relationship Id="rId7" Type="http://schemas.openxmlformats.org/officeDocument/2006/relationships/image" Target="../media/image550.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customXml" Target="../ink/ink75.xml"/><Relationship Id="rId11" Type="http://schemas.openxmlformats.org/officeDocument/2006/relationships/image" Target="../media/image79.png"/><Relationship Id="rId5" Type="http://schemas.openxmlformats.org/officeDocument/2006/relationships/image" Target="../media/image77.png"/><Relationship Id="rId10" Type="http://schemas.openxmlformats.org/officeDocument/2006/relationships/image" Target="../media/image78.png"/><Relationship Id="rId4" Type="http://schemas.openxmlformats.org/officeDocument/2006/relationships/image" Target="../media/image76.png"/><Relationship Id="rId9" Type="http://schemas.openxmlformats.org/officeDocument/2006/relationships/image" Target="../media/image560.png"/></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customXml" Target="../ink/ink77.xml"/><Relationship Id="rId7" Type="http://schemas.openxmlformats.org/officeDocument/2006/relationships/customXml" Target="../ink/ink80.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customXml" Target="../ink/ink79.xml"/><Relationship Id="rId5" Type="http://schemas.openxmlformats.org/officeDocument/2006/relationships/customXml" Target="../ink/ink78.xml"/><Relationship Id="rId4" Type="http://schemas.openxmlformats.org/officeDocument/2006/relationships/image" Target="../media/image80.png"/><Relationship Id="rId9" Type="http://schemas.openxmlformats.org/officeDocument/2006/relationships/customXml" Target="../ink/ink81.xml"/></Relationships>
</file>

<file path=ppt/slides/_rels/slide33.xml.rels><?xml version="1.0" encoding="UTF-8" standalone="yes"?>
<Relationships xmlns="http://schemas.openxmlformats.org/package/2006/relationships"><Relationship Id="rId3" Type="http://schemas.openxmlformats.org/officeDocument/2006/relationships/customXml" Target="../ink/ink82.xml"/><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customXml" Target="../ink/ink83.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2.png"/><Relationship Id="rId7" Type="http://schemas.openxmlformats.org/officeDocument/2006/relationships/image" Target="../media/image84.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761.png"/><Relationship Id="rId5" Type="http://schemas.openxmlformats.org/officeDocument/2006/relationships/customXml" Target="../ink/ink84.xml"/><Relationship Id="rId10" Type="http://schemas.openxmlformats.org/officeDocument/2006/relationships/image" Target="../media/image87.png"/><Relationship Id="rId4" Type="http://schemas.openxmlformats.org/officeDocument/2006/relationships/image" Target="../media/image83.png"/><Relationship Id="rId9"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customXml" Target="../ink/ink85.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0.png"/></Relationships>
</file>

<file path=ppt/slides/_rels/slide36.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441.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customXml" Target="../ink/ink86.xml"/><Relationship Id="rId5" Type="http://schemas.openxmlformats.org/officeDocument/2006/relationships/image" Target="../media/image92.png"/><Relationship Id="rId4" Type="http://schemas.openxmlformats.org/officeDocument/2006/relationships/image" Target="../media/image91.png"/></Relationships>
</file>

<file path=ppt/slides/_rels/slide37.xml.rels><?xml version="1.0" encoding="UTF-8" standalone="yes"?>
<Relationships xmlns="http://schemas.openxmlformats.org/package/2006/relationships"><Relationship Id="rId3" Type="http://schemas.openxmlformats.org/officeDocument/2006/relationships/customXml" Target="../ink/ink87.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820.png"/></Relationships>
</file>

<file path=ppt/slides/_rels/slide3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customXml" Target="../ink/ink88.xml"/><Relationship Id="rId7" Type="http://schemas.openxmlformats.org/officeDocument/2006/relationships/image" Target="../media/image660.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customXml" Target="../ink/ink90.xml"/><Relationship Id="rId5" Type="http://schemas.openxmlformats.org/officeDocument/2006/relationships/customXml" Target="../ink/ink89.xml"/><Relationship Id="rId4" Type="http://schemas.openxmlformats.org/officeDocument/2006/relationships/image" Target="../media/image82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customXml" Target="../ink/ink91.xml"/><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80.png"/></Relationships>
</file>

<file path=ppt/slides/_rels/slide42.xml.rels><?xml version="1.0" encoding="UTF-8" standalone="yes"?>
<Relationships xmlns="http://schemas.openxmlformats.org/package/2006/relationships"><Relationship Id="rId8" Type="http://schemas.openxmlformats.org/officeDocument/2006/relationships/image" Target="../media/image850.png"/><Relationship Id="rId3" Type="http://schemas.openxmlformats.org/officeDocument/2006/relationships/customXml" Target="../ink/ink92.xml"/><Relationship Id="rId7" Type="http://schemas.openxmlformats.org/officeDocument/2006/relationships/customXml" Target="../ink/ink94.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40.png"/><Relationship Id="rId5" Type="http://schemas.openxmlformats.org/officeDocument/2006/relationships/customXml" Target="../ink/ink93.xml"/><Relationship Id="rId10" Type="http://schemas.openxmlformats.org/officeDocument/2006/relationships/image" Target="../media/image860.png"/><Relationship Id="rId4" Type="http://schemas.openxmlformats.org/officeDocument/2006/relationships/image" Target="../media/image430.png"/><Relationship Id="rId9" Type="http://schemas.openxmlformats.org/officeDocument/2006/relationships/customXml" Target="../ink/ink95.xml"/></Relationships>
</file>

<file path=ppt/slides/_rels/slide4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8" Type="http://schemas.openxmlformats.org/officeDocument/2006/relationships/customXml" Target="../ink/ink97.xml"/><Relationship Id="rId3" Type="http://schemas.openxmlformats.org/officeDocument/2006/relationships/image" Target="../media/image97.png"/><Relationship Id="rId7" Type="http://schemas.openxmlformats.org/officeDocument/2006/relationships/image" Target="../media/image99.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98.png"/><Relationship Id="rId11" Type="http://schemas.openxmlformats.org/officeDocument/2006/relationships/image" Target="../media/image102.png"/><Relationship Id="rId5" Type="http://schemas.openxmlformats.org/officeDocument/2006/relationships/image" Target="../media/image3630.png"/><Relationship Id="rId10" Type="http://schemas.openxmlformats.org/officeDocument/2006/relationships/image" Target="../media/image101.png"/><Relationship Id="rId4" Type="http://schemas.openxmlformats.org/officeDocument/2006/relationships/customXml" Target="../ink/ink96.xml"/><Relationship Id="rId9" Type="http://schemas.openxmlformats.org/officeDocument/2006/relationships/image" Target="../media/image100.png"/></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5.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741.png"/><Relationship Id="rId5" Type="http://schemas.openxmlformats.org/officeDocument/2006/relationships/customXml" Target="../ink/ink98.xml"/><Relationship Id="rId4" Type="http://schemas.openxmlformats.org/officeDocument/2006/relationships/image" Target="../media/image104.png"/></Relationships>
</file>

<file path=ppt/slides/_rels/slide4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108.png"/><Relationship Id="rId4" Type="http://schemas.openxmlformats.org/officeDocument/2006/relationships/image" Target="../media/image107.png"/></Relationships>
</file>

<file path=ppt/slides/_rels/slide47.xml.rels><?xml version="1.0" encoding="UTF-8" standalone="yes"?>
<Relationships xmlns="http://schemas.openxmlformats.org/package/2006/relationships"><Relationship Id="rId8" Type="http://schemas.openxmlformats.org/officeDocument/2006/relationships/customXml" Target="../ink/ink100.xml"/><Relationship Id="rId3" Type="http://schemas.openxmlformats.org/officeDocument/2006/relationships/image" Target="../media/image109.png"/><Relationship Id="rId7" Type="http://schemas.openxmlformats.org/officeDocument/2006/relationships/image" Target="../media/image111.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3510.png"/><Relationship Id="rId10" Type="http://schemas.openxmlformats.org/officeDocument/2006/relationships/image" Target="../media/image112.png"/><Relationship Id="rId4" Type="http://schemas.openxmlformats.org/officeDocument/2006/relationships/customXml" Target="../ink/ink99.xml"/><Relationship Id="rId9" Type="http://schemas.openxmlformats.org/officeDocument/2006/relationships/image" Target="../media/image400.png"/></Relationships>
</file>

<file path=ppt/slides/_rels/slide48.xml.rels><?xml version="1.0" encoding="UTF-8" standalone="yes"?>
<Relationships xmlns="http://schemas.openxmlformats.org/package/2006/relationships"><Relationship Id="rId8" Type="http://schemas.openxmlformats.org/officeDocument/2006/relationships/customXml" Target="../ink/ink102.xml"/><Relationship Id="rId3" Type="http://schemas.openxmlformats.org/officeDocument/2006/relationships/customXml" Target="../ink/ink101.xml"/><Relationship Id="rId7" Type="http://schemas.openxmlformats.org/officeDocument/2006/relationships/image" Target="../media/image115.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470.png"/><Relationship Id="rId9" Type="http://schemas.openxmlformats.org/officeDocument/2006/relationships/image" Target="../media/image450.png"/></Relationships>
</file>

<file path=ppt/slides/_rels/slide4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011.png"/></Relationships>
</file>

<file path=ppt/slides/_rels/slide5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5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53.xml.rels><?xml version="1.0" encoding="UTF-8" standalone="yes"?>
<Relationships xmlns="http://schemas.openxmlformats.org/package/2006/relationships"><Relationship Id="rId8" Type="http://schemas.openxmlformats.org/officeDocument/2006/relationships/customXml" Target="../ink/ink104.xml"/><Relationship Id="rId3" Type="http://schemas.openxmlformats.org/officeDocument/2006/relationships/image" Target="../media/image129.png"/><Relationship Id="rId7" Type="http://schemas.openxmlformats.org/officeDocument/2006/relationships/image" Target="../media/image131.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1160.png"/><Relationship Id="rId5" Type="http://schemas.openxmlformats.org/officeDocument/2006/relationships/customXml" Target="../ink/ink103.xml"/><Relationship Id="rId4" Type="http://schemas.openxmlformats.org/officeDocument/2006/relationships/image" Target="../media/image130.png"/><Relationship Id="rId9" Type="http://schemas.openxmlformats.org/officeDocument/2006/relationships/image" Target="../media/image132.png"/></Relationships>
</file>

<file path=ppt/slides/_rels/slide54.xml.rels><?xml version="1.0" encoding="UTF-8" standalone="yes"?>
<Relationships xmlns="http://schemas.openxmlformats.org/package/2006/relationships"><Relationship Id="rId8" Type="http://schemas.openxmlformats.org/officeDocument/2006/relationships/customXml" Target="../ink/ink107.xml"/><Relationship Id="rId3" Type="http://schemas.openxmlformats.org/officeDocument/2006/relationships/customXml" Target="../ink/ink105.xml"/><Relationship Id="rId7" Type="http://schemas.openxmlformats.org/officeDocument/2006/relationships/image" Target="../media/image491.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customXml" Target="../ink/ink106.xml"/><Relationship Id="rId5" Type="http://schemas.openxmlformats.org/officeDocument/2006/relationships/image" Target="../media/image133.png"/><Relationship Id="rId10" Type="http://schemas.openxmlformats.org/officeDocument/2006/relationships/image" Target="../media/image134.png"/><Relationship Id="rId4" Type="http://schemas.openxmlformats.org/officeDocument/2006/relationships/image" Target="../media/image460.png"/><Relationship Id="rId9" Type="http://schemas.openxmlformats.org/officeDocument/2006/relationships/image" Target="../media/image501.png"/></Relationships>
</file>

<file path=ppt/slides/_rels/slide55.xml.rels><?xml version="1.0" encoding="UTF-8" standalone="yes"?>
<Relationships xmlns="http://schemas.openxmlformats.org/package/2006/relationships"><Relationship Id="rId3" Type="http://schemas.openxmlformats.org/officeDocument/2006/relationships/customXml" Target="../ink/ink108.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091.png"/><Relationship Id="rId5" Type="http://schemas.openxmlformats.org/officeDocument/2006/relationships/customXml" Target="../ink/ink109.xml"/><Relationship Id="rId4" Type="http://schemas.openxmlformats.org/officeDocument/2006/relationships/image" Target="../media/image1081.png"/></Relationships>
</file>

<file path=ppt/slides/_rels/slide56.xml.rels><?xml version="1.0" encoding="UTF-8" standalone="yes"?>
<Relationships xmlns="http://schemas.openxmlformats.org/package/2006/relationships"><Relationship Id="rId8" Type="http://schemas.openxmlformats.org/officeDocument/2006/relationships/image" Target="../media/image1330.png"/><Relationship Id="rId3" Type="http://schemas.openxmlformats.org/officeDocument/2006/relationships/customXml" Target="../ink/ink110.xml"/><Relationship Id="rId7" Type="http://schemas.openxmlformats.org/officeDocument/2006/relationships/customXml" Target="../ink/ink111.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01.png"/></Relationships>
</file>

<file path=ppt/slides/_rels/slide57.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58.xml.rels><?xml version="1.0" encoding="UTF-8" standalone="yes"?>
<Relationships xmlns="http://schemas.openxmlformats.org/package/2006/relationships"><Relationship Id="rId3" Type="http://schemas.openxmlformats.org/officeDocument/2006/relationships/customXml" Target="../ink/ink112.xml"/><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142.png"/><Relationship Id="rId4" Type="http://schemas.openxmlformats.org/officeDocument/2006/relationships/image" Target="../media/image650.png"/></Relationships>
</file>

<file path=ppt/slides/_rels/slide59.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3.png"/><Relationship Id="rId7" Type="http://schemas.openxmlformats.org/officeDocument/2006/relationships/image" Target="../media/image145.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690.png"/><Relationship Id="rId5" Type="http://schemas.openxmlformats.org/officeDocument/2006/relationships/customXml" Target="../ink/ink113.xml"/><Relationship Id="rId4" Type="http://schemas.openxmlformats.org/officeDocument/2006/relationships/image" Target="../media/image144.png"/><Relationship Id="rId9" Type="http://schemas.openxmlformats.org/officeDocument/2006/relationships/image" Target="../media/image147.png"/></Relationships>
</file>

<file path=ppt/slides/_rels/slide6.xml.rels><?xml version="1.0" encoding="UTF-8" standalone="yes"?>
<Relationships xmlns="http://schemas.openxmlformats.org/package/2006/relationships"><Relationship Id="rId3" Type="http://schemas.openxmlformats.org/officeDocument/2006/relationships/customXml" Target="../ink/ink1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customXml" Target="../ink/ink13.xml"/><Relationship Id="rId4" Type="http://schemas.openxmlformats.org/officeDocument/2006/relationships/image" Target="../media/image1010.png"/></Relationships>
</file>

<file path=ppt/slides/_rels/slide6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6.png"/></Relationships>
</file>

<file path=ppt/slides/_rels/slide61.xml.rels><?xml version="1.0" encoding="UTF-8" standalone="yes"?>
<Relationships xmlns="http://schemas.openxmlformats.org/package/2006/relationships"><Relationship Id="rId3" Type="http://schemas.openxmlformats.org/officeDocument/2006/relationships/customXml" Target="../ink/ink114.xml"/><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740.png"/></Relationships>
</file>

<file path=ppt/slides/_rels/slide62.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691.pn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customXml" Target="../ink/ink115.xml"/><Relationship Id="rId5" Type="http://schemas.openxmlformats.org/officeDocument/2006/relationships/image" Target="../media/image152.png"/><Relationship Id="rId4" Type="http://schemas.openxmlformats.org/officeDocument/2006/relationships/image" Target="../media/image151.png"/></Relationships>
</file>

<file path=ppt/slides/_rels/slide63.xml.rels><?xml version="1.0" encoding="UTF-8" standalone="yes"?>
<Relationships xmlns="http://schemas.openxmlformats.org/package/2006/relationships"><Relationship Id="rId3" Type="http://schemas.openxmlformats.org/officeDocument/2006/relationships/image" Target="../media/image153.png"/><Relationship Id="rId7" Type="http://schemas.openxmlformats.org/officeDocument/2006/relationships/image" Target="../media/image691.pn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customXml" Target="../ink/ink116.xml"/><Relationship Id="rId5" Type="http://schemas.openxmlformats.org/officeDocument/2006/relationships/image" Target="../media/image151.png"/><Relationship Id="rId4" Type="http://schemas.openxmlformats.org/officeDocument/2006/relationships/image" Target="../media/image150.png"/></Relationships>
</file>

<file path=ppt/slides/_rels/slide64.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691.png"/><Relationship Id="rId5" Type="http://schemas.openxmlformats.org/officeDocument/2006/relationships/customXml" Target="../ink/ink117.xml"/><Relationship Id="rId4" Type="http://schemas.openxmlformats.org/officeDocument/2006/relationships/image" Target="../media/image151.png"/></Relationships>
</file>

<file path=ppt/slides/_rels/slide65.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691.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customXml" Target="../ink/ink118.xml"/><Relationship Id="rId5" Type="http://schemas.openxmlformats.org/officeDocument/2006/relationships/image" Target="../media/image151.png"/><Relationship Id="rId4" Type="http://schemas.openxmlformats.org/officeDocument/2006/relationships/image" Target="../media/image150.png"/></Relationships>
</file>

<file path=ppt/slides/_rels/slide66.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760.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customXml" Target="../ink/ink119.xml"/><Relationship Id="rId5" Type="http://schemas.openxmlformats.org/officeDocument/2006/relationships/image" Target="../media/image158.png"/><Relationship Id="rId4" Type="http://schemas.openxmlformats.org/officeDocument/2006/relationships/image" Target="../media/image157.png"/></Relationships>
</file>

<file path=ppt/slides/_rels/slide67.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1490.png"/><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customXml" Target="../ink/ink120.xml"/><Relationship Id="rId5" Type="http://schemas.openxmlformats.org/officeDocument/2006/relationships/image" Target="../media/image161.png"/><Relationship Id="rId4" Type="http://schemas.openxmlformats.org/officeDocument/2006/relationships/image" Target="../media/image160.png"/></Relationships>
</file>

<file path=ppt/slides/_rels/slide68.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162.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800.png"/><Relationship Id="rId5" Type="http://schemas.openxmlformats.org/officeDocument/2006/relationships/customXml" Target="../ink/ink121.xml"/><Relationship Id="rId4" Type="http://schemas.openxmlformats.org/officeDocument/2006/relationships/image" Target="../media/image160.png"/></Relationships>
</file>

<file path=ppt/slides/_rels/slide69.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3.png"/><Relationship Id="rId7" Type="http://schemas.openxmlformats.org/officeDocument/2006/relationships/image" Target="../media/image911.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customXml" Target="../ink/ink122.xml"/><Relationship Id="rId5" Type="http://schemas.openxmlformats.org/officeDocument/2006/relationships/image" Target="../media/image165.png"/><Relationship Id="rId4" Type="http://schemas.openxmlformats.org/officeDocument/2006/relationships/image" Target="../media/image16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0.png"/><Relationship Id="rId2" Type="http://schemas.openxmlformats.org/officeDocument/2006/relationships/notesSlide" Target="../notesSlides/notesSlide7.xml"/><Relationship Id="rId16"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311.png"/><Relationship Id="rId11" Type="http://schemas.openxmlformats.org/officeDocument/2006/relationships/image" Target="../media/image1710.png"/><Relationship Id="rId5" Type="http://schemas.openxmlformats.org/officeDocument/2006/relationships/customXml" Target="../ink/ink14.xml"/><Relationship Id="rId15" Type="http://schemas.openxmlformats.org/officeDocument/2006/relationships/image" Target="../media/image23.png"/><Relationship Id="rId10" Type="http://schemas.openxmlformats.org/officeDocument/2006/relationships/customXml" Target="../ink/ink15.xml"/><Relationship Id="rId4" Type="http://schemas.openxmlformats.org/officeDocument/2006/relationships/image" Target="../media/image16.png"/><Relationship Id="rId9" Type="http://schemas.openxmlformats.org/officeDocument/2006/relationships/image" Target="../media/image19.png"/><Relationship Id="rId14" Type="http://schemas.openxmlformats.org/officeDocument/2006/relationships/image" Target="../media/image22.png"/></Relationships>
</file>

<file path=ppt/slides/_rels/slide70.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2030.png"/><Relationship Id="rId5" Type="http://schemas.openxmlformats.org/officeDocument/2006/relationships/customXml" Target="../ink/ink123.xml"/><Relationship Id="rId10" Type="http://schemas.openxmlformats.org/officeDocument/2006/relationships/image" Target="../media/image169.png"/><Relationship Id="rId4" Type="http://schemas.openxmlformats.org/officeDocument/2006/relationships/image" Target="../media/image164.png"/><Relationship Id="rId9" Type="http://schemas.openxmlformats.org/officeDocument/2006/relationships/customXml" Target="../ink/ink124.xml"/></Relationships>
</file>

<file path=ppt/slides/_rels/slide71.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163.png"/><Relationship Id="rId7" Type="http://schemas.openxmlformats.org/officeDocument/2006/relationships/image" Target="../media/image911.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customXml" Target="../ink/ink125.xml"/><Relationship Id="rId5" Type="http://schemas.openxmlformats.org/officeDocument/2006/relationships/image" Target="../media/image165.png"/><Relationship Id="rId4" Type="http://schemas.openxmlformats.org/officeDocument/2006/relationships/image" Target="../media/image164.png"/></Relationships>
</file>

<file path=ppt/slides/_rels/slide72.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73.xml.rels><?xml version="1.0" encoding="UTF-8" standalone="yes"?>
<Relationships xmlns="http://schemas.openxmlformats.org/package/2006/relationships"><Relationship Id="rId3" Type="http://schemas.openxmlformats.org/officeDocument/2006/relationships/customXml" Target="../ink/ink126.xml"/><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980.png"/></Relationships>
</file>

<file path=ppt/slides/_rels/slide74.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6.png"/><Relationship Id="rId7" Type="http://schemas.openxmlformats.org/officeDocument/2006/relationships/image" Target="../media/image1021.png"/><Relationship Id="rId12" Type="http://schemas.openxmlformats.org/officeDocument/2006/relationships/image" Target="../media/image181.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customXml" Target="../ink/ink127.xml"/><Relationship Id="rId11" Type="http://schemas.openxmlformats.org/officeDocument/2006/relationships/image" Target="../media/image180.png"/><Relationship Id="rId5" Type="http://schemas.openxmlformats.org/officeDocument/2006/relationships/image" Target="../media/image178.png"/><Relationship Id="rId10" Type="http://schemas.openxmlformats.org/officeDocument/2006/relationships/image" Target="../media/image1040.png"/><Relationship Id="rId4" Type="http://schemas.openxmlformats.org/officeDocument/2006/relationships/image" Target="../media/image177.png"/><Relationship Id="rId9" Type="http://schemas.openxmlformats.org/officeDocument/2006/relationships/customXml" Target="../ink/ink128.xml"/></Relationships>
</file>

<file path=ppt/slides/_rels/slide75.xml.rels><?xml version="1.0" encoding="UTF-8" standalone="yes"?>
<Relationships xmlns="http://schemas.openxmlformats.org/package/2006/relationships"><Relationship Id="rId3" Type="http://schemas.openxmlformats.org/officeDocument/2006/relationships/customXml" Target="../ink/ink129.xml"/><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720.png"/></Relationships>
</file>

<file path=ppt/slides/_rels/slide76.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2.png"/><Relationship Id="rId7" Type="http://schemas.openxmlformats.org/officeDocument/2006/relationships/image" Target="../media/image186.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77.xml.rels><?xml version="1.0" encoding="UTF-8" standalone="yes"?>
<Relationships xmlns="http://schemas.openxmlformats.org/package/2006/relationships"><Relationship Id="rId3" Type="http://schemas.openxmlformats.org/officeDocument/2006/relationships/image" Target="../media/image4820.png"/><Relationship Id="rId7" Type="http://schemas.openxmlformats.org/officeDocument/2006/relationships/image" Target="../media/image4840.png"/><Relationship Id="rId2" Type="http://schemas.openxmlformats.org/officeDocument/2006/relationships/customXml" Target="../ink/ink130.xml"/><Relationship Id="rId1" Type="http://schemas.openxmlformats.org/officeDocument/2006/relationships/slideLayout" Target="../slideLayouts/slideLayout1.xml"/><Relationship Id="rId6" Type="http://schemas.openxmlformats.org/officeDocument/2006/relationships/customXml" Target="../ink/ink132.xml"/><Relationship Id="rId5" Type="http://schemas.openxmlformats.org/officeDocument/2006/relationships/image" Target="../media/image4830.png"/><Relationship Id="rId4" Type="http://schemas.openxmlformats.org/officeDocument/2006/relationships/customXml" Target="../ink/ink131.xml"/></Relationships>
</file>

<file path=ppt/slides/_rels/slide78.xml.rels><?xml version="1.0" encoding="UTF-8" standalone="yes"?>
<Relationships xmlns="http://schemas.openxmlformats.org/package/2006/relationships"><Relationship Id="rId8" Type="http://schemas.openxmlformats.org/officeDocument/2006/relationships/image" Target="../media/image4851.png"/><Relationship Id="rId3" Type="http://schemas.openxmlformats.org/officeDocument/2006/relationships/image" Target="../media/image4830.png"/><Relationship Id="rId7" Type="http://schemas.openxmlformats.org/officeDocument/2006/relationships/customXml" Target="../ink/ink136.xml"/><Relationship Id="rId2" Type="http://schemas.openxmlformats.org/officeDocument/2006/relationships/customXml" Target="../ink/ink133.xml"/><Relationship Id="rId1" Type="http://schemas.openxmlformats.org/officeDocument/2006/relationships/slideLayout" Target="../slideLayouts/slideLayout1.xml"/><Relationship Id="rId6" Type="http://schemas.openxmlformats.org/officeDocument/2006/relationships/customXml" Target="../ink/ink135.xml"/><Relationship Id="rId5" Type="http://schemas.openxmlformats.org/officeDocument/2006/relationships/image" Target="../media/image4840.png"/><Relationship Id="rId4" Type="http://schemas.openxmlformats.org/officeDocument/2006/relationships/customXml" Target="../ink/ink134.xml"/></Relationships>
</file>

<file path=ppt/slides/_rels/slide79.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4850.png"/><Relationship Id="rId7" Type="http://schemas.openxmlformats.org/officeDocument/2006/relationships/image" Target="../media/image191.png"/><Relationship Id="rId2" Type="http://schemas.openxmlformats.org/officeDocument/2006/relationships/customXml" Target="../ink/ink137.xml"/><Relationship Id="rId1" Type="http://schemas.openxmlformats.org/officeDocument/2006/relationships/slideLayout" Target="../slideLayouts/slideLayout1.xml"/><Relationship Id="rId6" Type="http://schemas.openxmlformats.org/officeDocument/2006/relationships/image" Target="../media/image190.png"/><Relationship Id="rId5" Type="http://schemas.openxmlformats.org/officeDocument/2006/relationships/image" Target="../media/image189.png"/><Relationship Id="rId4" Type="http://schemas.openxmlformats.org/officeDocument/2006/relationships/image" Target="../media/image188.png"/><Relationship Id="rId9" Type="http://schemas.openxmlformats.org/officeDocument/2006/relationships/image" Target="../media/image19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customXml" Target="../ink/ink16.xml"/><Relationship Id="rId4" Type="http://schemas.openxmlformats.org/officeDocument/2006/relationships/image" Target="../media/image26.png"/></Relationships>
</file>

<file path=ppt/slides/_rels/slide80.xml.rels><?xml version="1.0" encoding="UTF-8" standalone="yes"?>
<Relationships xmlns="http://schemas.openxmlformats.org/package/2006/relationships"><Relationship Id="rId8" Type="http://schemas.openxmlformats.org/officeDocument/2006/relationships/image" Target="../media/image4940.png"/><Relationship Id="rId3" Type="http://schemas.openxmlformats.org/officeDocument/2006/relationships/image" Target="../media/image189.png"/><Relationship Id="rId7" Type="http://schemas.openxmlformats.org/officeDocument/2006/relationships/customXml" Target="../ink/ink138.xml"/><Relationship Id="rId2" Type="http://schemas.openxmlformats.org/officeDocument/2006/relationships/image" Target="../media/image188.png"/><Relationship Id="rId1" Type="http://schemas.openxmlformats.org/officeDocument/2006/relationships/slideLayout" Target="../slideLayouts/slideLayout1.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s>
</file>

<file path=ppt/slides/_rels/slide81.xml.rels><?xml version="1.0" encoding="UTF-8" standalone="yes"?>
<Relationships xmlns="http://schemas.openxmlformats.org/package/2006/relationships"><Relationship Id="rId8" Type="http://schemas.openxmlformats.org/officeDocument/2006/relationships/customXml" Target="../ink/ink140.xml"/><Relationship Id="rId3" Type="http://schemas.openxmlformats.org/officeDocument/2006/relationships/image" Target="../media/image189.png"/><Relationship Id="rId7" Type="http://schemas.openxmlformats.org/officeDocument/2006/relationships/image" Target="../media/image4970.png"/><Relationship Id="rId2" Type="http://schemas.openxmlformats.org/officeDocument/2006/relationships/image" Target="../media/image188.png"/><Relationship Id="rId1" Type="http://schemas.openxmlformats.org/officeDocument/2006/relationships/slideLayout" Target="../slideLayouts/slideLayout1.xml"/><Relationship Id="rId6" Type="http://schemas.openxmlformats.org/officeDocument/2006/relationships/customXml" Target="../ink/ink139.xml"/><Relationship Id="rId5" Type="http://schemas.openxmlformats.org/officeDocument/2006/relationships/image" Target="../media/image198.png"/><Relationship Id="rId4" Type="http://schemas.openxmlformats.org/officeDocument/2006/relationships/image" Target="../media/image197.png"/><Relationship Id="rId9" Type="http://schemas.openxmlformats.org/officeDocument/2006/relationships/image" Target="../media/image4980.png"/></Relationships>
</file>

<file path=ppt/slides/_rels/slide82.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1.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203.png"/></Relationships>
</file>

<file path=ppt/slides/_rels/slide85.xml.rels><?xml version="1.0" encoding="UTF-8" standalone="yes"?>
<Relationships xmlns="http://schemas.openxmlformats.org/package/2006/relationships"><Relationship Id="rId8" Type="http://schemas.openxmlformats.org/officeDocument/2006/relationships/image" Target="../media/image1660.png"/><Relationship Id="rId3" Type="http://schemas.openxmlformats.org/officeDocument/2006/relationships/customXml" Target="../ink/ink141.xml"/><Relationship Id="rId7" Type="http://schemas.openxmlformats.org/officeDocument/2006/relationships/customXml" Target="../ink/ink143.xml"/><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1652.png"/><Relationship Id="rId5" Type="http://schemas.openxmlformats.org/officeDocument/2006/relationships/customXml" Target="../ink/ink142.xml"/><Relationship Id="rId4" Type="http://schemas.openxmlformats.org/officeDocument/2006/relationships/image" Target="../media/image1060.png"/></Relationships>
</file>

<file path=ppt/slides/_rels/slide86.xml.rels><?xml version="1.0" encoding="UTF-8" standalone="yes"?>
<Relationships xmlns="http://schemas.openxmlformats.org/package/2006/relationships"><Relationship Id="rId8" Type="http://schemas.openxmlformats.org/officeDocument/2006/relationships/image" Target="../media/image1691.png"/><Relationship Id="rId3" Type="http://schemas.openxmlformats.org/officeDocument/2006/relationships/customXml" Target="../ink/ink144.xml"/><Relationship Id="rId7" Type="http://schemas.openxmlformats.org/officeDocument/2006/relationships/customXml" Target="../ink/ink146.xml"/><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customXml" Target="../ink/ink145.xml"/><Relationship Id="rId5" Type="http://schemas.openxmlformats.org/officeDocument/2006/relationships/image" Target="../media/image204.png"/><Relationship Id="rId10" Type="http://schemas.openxmlformats.org/officeDocument/2006/relationships/image" Target="../media/image206.png"/><Relationship Id="rId4" Type="http://schemas.openxmlformats.org/officeDocument/2006/relationships/image" Target="../media/image1671.png"/><Relationship Id="rId9" Type="http://schemas.openxmlformats.org/officeDocument/2006/relationships/image" Target="../media/image205.png"/></Relationships>
</file>

<file path=ppt/slides/_rels/slide87.xml.rels><?xml version="1.0" encoding="UTF-8" standalone="yes"?>
<Relationships xmlns="http://schemas.openxmlformats.org/package/2006/relationships"><Relationship Id="rId3" Type="http://schemas.openxmlformats.org/officeDocument/2006/relationships/customXml" Target="../ink/ink147.xml"/><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image" Target="../media/image207.png"/><Relationship Id="rId5" Type="http://schemas.openxmlformats.org/officeDocument/2006/relationships/customXml" Target="../ink/ink148.xml"/><Relationship Id="rId4" Type="http://schemas.openxmlformats.org/officeDocument/2006/relationships/image" Target="../media/image1691.png"/></Relationships>
</file>

<file path=ppt/slides/_rels/slide88.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customXml" Target="../ink/ink149.xml"/><Relationship Id="rId7" Type="http://schemas.openxmlformats.org/officeDocument/2006/relationships/image" Target="../media/image212.png"/><Relationship Id="rId2" Type="http://schemas.openxmlformats.org/officeDocument/2006/relationships/image" Target="../media/image208.png"/><Relationship Id="rId1" Type="http://schemas.openxmlformats.org/officeDocument/2006/relationships/slideLayout" Target="../slideLayouts/slideLayout7.xml"/><Relationship Id="rId6" Type="http://schemas.openxmlformats.org/officeDocument/2006/relationships/image" Target="../media/image211.png"/><Relationship Id="rId11" Type="http://schemas.openxmlformats.org/officeDocument/2006/relationships/image" Target="../media/image216.png"/><Relationship Id="rId5" Type="http://schemas.openxmlformats.org/officeDocument/2006/relationships/image" Target="../media/image209.png"/><Relationship Id="rId10" Type="http://schemas.openxmlformats.org/officeDocument/2006/relationships/image" Target="../media/image215.png"/><Relationship Id="rId4" Type="http://schemas.openxmlformats.org/officeDocument/2006/relationships/image" Target="../media/image540.png"/><Relationship Id="rId9" Type="http://schemas.openxmlformats.org/officeDocument/2006/relationships/image" Target="../media/image214.png"/></Relationships>
</file>

<file path=ppt/slides/_rels/slide89.xml.rels><?xml version="1.0" encoding="UTF-8" standalone="yes"?>
<Relationships xmlns="http://schemas.openxmlformats.org/package/2006/relationships"><Relationship Id="rId8" Type="http://schemas.openxmlformats.org/officeDocument/2006/relationships/customXml" Target="../ink/ink151.xml"/><Relationship Id="rId13" Type="http://schemas.openxmlformats.org/officeDocument/2006/relationships/image" Target="../media/image1890.png"/><Relationship Id="rId3" Type="http://schemas.openxmlformats.org/officeDocument/2006/relationships/image" Target="../media/image217.png"/><Relationship Id="rId7" Type="http://schemas.openxmlformats.org/officeDocument/2006/relationships/image" Target="../media/image219.png"/><Relationship Id="rId12" Type="http://schemas.openxmlformats.org/officeDocument/2006/relationships/customXml" Target="../ink/ink152.xm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218.png"/><Relationship Id="rId11" Type="http://schemas.openxmlformats.org/officeDocument/2006/relationships/image" Target="../media/image222.png"/><Relationship Id="rId5" Type="http://schemas.openxmlformats.org/officeDocument/2006/relationships/image" Target="../media/image1830.png"/><Relationship Id="rId10" Type="http://schemas.openxmlformats.org/officeDocument/2006/relationships/image" Target="../media/image221.png"/><Relationship Id="rId4" Type="http://schemas.openxmlformats.org/officeDocument/2006/relationships/customXml" Target="../ink/ink150.xml"/><Relationship Id="rId9" Type="http://schemas.openxmlformats.org/officeDocument/2006/relationships/image" Target="../media/image1860.png"/><Relationship Id="rId14" Type="http://schemas.openxmlformats.org/officeDocument/2006/relationships/image" Target="../media/image223.png"/></Relationships>
</file>

<file path=ppt/slides/_rels/slide9.xml.rels><?xml version="1.0" encoding="UTF-8" standalone="yes"?>
<Relationships xmlns="http://schemas.openxmlformats.org/package/2006/relationships"><Relationship Id="rId8" Type="http://schemas.openxmlformats.org/officeDocument/2006/relationships/customXml" Target="../ink/ink18.xml"/><Relationship Id="rId13" Type="http://schemas.openxmlformats.org/officeDocument/2006/relationships/customXml" Target="../ink/ink20.xml"/><Relationship Id="rId3" Type="http://schemas.openxmlformats.org/officeDocument/2006/relationships/image" Target="../media/image29.png"/><Relationship Id="rId7" Type="http://schemas.openxmlformats.org/officeDocument/2006/relationships/image" Target="../media/image31.png"/><Relationship Id="rId12" Type="http://schemas.openxmlformats.org/officeDocument/2006/relationships/image" Target="../media/image2110.png"/><Relationship Id="rId2" Type="http://schemas.openxmlformats.org/officeDocument/2006/relationships/notesSlide" Target="../notesSlides/notesSlide9.xml"/><Relationship Id="rId16" Type="http://schemas.openxmlformats.org/officeDocument/2006/relationships/image" Target="../media/image2310.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customXml" Target="../ink/ink19.xml"/><Relationship Id="rId5" Type="http://schemas.openxmlformats.org/officeDocument/2006/relationships/image" Target="../media/image3472.png"/><Relationship Id="rId15" Type="http://schemas.openxmlformats.org/officeDocument/2006/relationships/customXml" Target="../ink/ink21.xml"/><Relationship Id="rId10" Type="http://schemas.openxmlformats.org/officeDocument/2006/relationships/image" Target="../media/image32.png"/><Relationship Id="rId4" Type="http://schemas.openxmlformats.org/officeDocument/2006/relationships/customXml" Target="../ink/ink17.xml"/><Relationship Id="rId9" Type="http://schemas.openxmlformats.org/officeDocument/2006/relationships/image" Target="../media/image1910.png"/><Relationship Id="rId14" Type="http://schemas.openxmlformats.org/officeDocument/2006/relationships/image" Target="../media/image2211.png"/></Relationships>
</file>

<file path=ppt/slides/_rels/slide90.xml.rels><?xml version="1.0" encoding="UTF-8" standalone="yes"?>
<Relationships xmlns="http://schemas.openxmlformats.org/package/2006/relationships"><Relationship Id="rId3" Type="http://schemas.openxmlformats.org/officeDocument/2006/relationships/image" Target="../media/image217.png"/><Relationship Id="rId7" Type="http://schemas.openxmlformats.org/officeDocument/2006/relationships/image" Target="../media/image224.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218.png"/><Relationship Id="rId5" Type="http://schemas.openxmlformats.org/officeDocument/2006/relationships/image" Target="../media/image1820.png"/><Relationship Id="rId4" Type="http://schemas.openxmlformats.org/officeDocument/2006/relationships/customXml" Target="../ink/ink153.xml"/></Relationships>
</file>

<file path=ppt/slides/_rels/slide91.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217.png"/><Relationship Id="rId7" Type="http://schemas.openxmlformats.org/officeDocument/2006/relationships/image" Target="../media/image226.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225.png"/><Relationship Id="rId5" Type="http://schemas.openxmlformats.org/officeDocument/2006/relationships/image" Target="../media/image1820.png"/><Relationship Id="rId4" Type="http://schemas.openxmlformats.org/officeDocument/2006/relationships/customXml" Target="../ink/ink154.xml"/></Relationships>
</file>

<file path=ppt/slides/_rels/slide92.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7.xml"/><Relationship Id="rId5" Type="http://schemas.openxmlformats.org/officeDocument/2006/relationships/image" Target="../media/image232.png"/><Relationship Id="rId4" Type="http://schemas.openxmlformats.org/officeDocument/2006/relationships/image" Target="../media/image230.png"/></Relationships>
</file>

<file path=ppt/slides/_rels/slide93.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81.xml"/><Relationship Id="rId1" Type="http://schemas.openxmlformats.org/officeDocument/2006/relationships/slideLayout" Target="../slideLayouts/slideLayout7.xml"/><Relationship Id="rId5" Type="http://schemas.openxmlformats.org/officeDocument/2006/relationships/image" Target="../media/image235.png"/><Relationship Id="rId4" Type="http://schemas.openxmlformats.org/officeDocument/2006/relationships/image" Target="../media/image234.png"/></Relationships>
</file>

<file path=ppt/slides/_rels/slide94.xml.rels><?xml version="1.0" encoding="UTF-8" standalone="yes"?>
<Relationships xmlns="http://schemas.openxmlformats.org/package/2006/relationships"><Relationship Id="rId8" Type="http://schemas.openxmlformats.org/officeDocument/2006/relationships/image" Target="../media/image1300.png"/><Relationship Id="rId13" Type="http://schemas.openxmlformats.org/officeDocument/2006/relationships/customXml" Target="../ink/ink158.xml"/><Relationship Id="rId3" Type="http://schemas.openxmlformats.org/officeDocument/2006/relationships/image" Target="../media/image236.png"/><Relationship Id="rId7" Type="http://schemas.openxmlformats.org/officeDocument/2006/relationships/customXml" Target="../ink/ink156.xml"/><Relationship Id="rId12" Type="http://schemas.openxmlformats.org/officeDocument/2006/relationships/image" Target="../media/image239.png"/><Relationship Id="rId17" Type="http://schemas.openxmlformats.org/officeDocument/2006/relationships/image" Target="../media/image240.png"/><Relationship Id="rId2" Type="http://schemas.openxmlformats.org/officeDocument/2006/relationships/notesSlide" Target="../notesSlides/notesSlide82.xml"/><Relationship Id="rId16" Type="http://schemas.openxmlformats.org/officeDocument/2006/relationships/image" Target="../media/image1351.png"/><Relationship Id="rId1" Type="http://schemas.openxmlformats.org/officeDocument/2006/relationships/slideLayout" Target="../slideLayouts/slideLayout7.xml"/><Relationship Id="rId6" Type="http://schemas.openxmlformats.org/officeDocument/2006/relationships/image" Target="../media/image1291.png"/><Relationship Id="rId11" Type="http://schemas.openxmlformats.org/officeDocument/2006/relationships/image" Target="../media/image238.png"/><Relationship Id="rId5" Type="http://schemas.openxmlformats.org/officeDocument/2006/relationships/customXml" Target="../ink/ink155.xml"/><Relationship Id="rId15" Type="http://schemas.openxmlformats.org/officeDocument/2006/relationships/customXml" Target="../ink/ink159.xml"/><Relationship Id="rId10" Type="http://schemas.openxmlformats.org/officeDocument/2006/relationships/image" Target="../media/image1310.png"/><Relationship Id="rId4" Type="http://schemas.openxmlformats.org/officeDocument/2006/relationships/image" Target="../media/image237.png"/><Relationship Id="rId9" Type="http://schemas.openxmlformats.org/officeDocument/2006/relationships/customXml" Target="../ink/ink157.xml"/><Relationship Id="rId14" Type="http://schemas.openxmlformats.org/officeDocument/2006/relationships/image" Target="../media/image1340.png"/></Relationships>
</file>

<file path=ppt/slides/_rels/slide95.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customXml" Target="../ink/ink160.xml"/><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0.png"/></Relationships>
</file>

<file path=ppt/slides/_rels/slide97.xml.rels><?xml version="1.0" encoding="UTF-8" standalone="yes"?>
<Relationships xmlns="http://schemas.openxmlformats.org/package/2006/relationships"><Relationship Id="rId3" Type="http://schemas.openxmlformats.org/officeDocument/2006/relationships/customXml" Target="../ink/ink161.xml"/><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image" Target="../media/image245.png"/><Relationship Id="rId5" Type="http://schemas.openxmlformats.org/officeDocument/2006/relationships/image" Target="../media/image244.png"/><Relationship Id="rId4" Type="http://schemas.openxmlformats.org/officeDocument/2006/relationships/image" Target="../media/image2320.png"/></Relationships>
</file>

<file path=ppt/slides/_rels/slide98.xml.rels><?xml version="1.0" encoding="UTF-8" standalone="yes"?>
<Relationships xmlns="http://schemas.openxmlformats.org/package/2006/relationships"><Relationship Id="rId3" Type="http://schemas.openxmlformats.org/officeDocument/2006/relationships/customXml" Target="../ink/ink162.xml"/><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900.png"/></Relationships>
</file>

<file path=ppt/slides/_rels/slide99.xml.rels><?xml version="1.0" encoding="UTF-8" standalone="yes"?>
<Relationships xmlns="http://schemas.openxmlformats.org/package/2006/relationships"><Relationship Id="rId3" Type="http://schemas.openxmlformats.org/officeDocument/2006/relationships/image" Target="../media/image246.png"/><Relationship Id="rId7" Type="http://schemas.openxmlformats.org/officeDocument/2006/relationships/image" Target="../media/image1041.png"/><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customXml" Target="../ink/ink163.xml"/><Relationship Id="rId5" Type="http://schemas.openxmlformats.org/officeDocument/2006/relationships/image" Target="../media/image248.png"/><Relationship Id="rId4" Type="http://schemas.openxmlformats.org/officeDocument/2006/relationships/image" Target="../media/image2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170851" cy="461665"/>
          </a:xfrm>
          <a:prstGeom prst="rect">
            <a:avLst/>
          </a:prstGeom>
        </p:spPr>
        <p:txBody>
          <a:bodyPr wrap="none">
            <a:spAutoFit/>
          </a:bodyPr>
          <a:lstStyle/>
          <a:p>
            <a:r>
              <a:rPr lang="en-US" sz="2400" b="1" u="sng">
                <a:solidFill>
                  <a:srgbClr val="7030A0"/>
                </a:solidFill>
              </a:rPr>
              <a:t>Series: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28492" y="2127797"/>
            <a:ext cx="11118603" cy="738664"/>
          </a:xfrm>
          <a:prstGeom prst="rect">
            <a:avLst/>
          </a:prstGeom>
          <a:noFill/>
        </p:spPr>
        <p:txBody>
          <a:bodyPr wrap="square" rtlCol="0">
            <a:spAutoFit/>
          </a:bodyPr>
          <a:lstStyle/>
          <a:p>
            <a:r>
              <a:rPr lang="en-US" sz="1400"/>
              <a:t>Now let’s look at a library called Pandas.  It’s used for handling and analyzing large datasets.  Should already be installed with Anaconda.  All begins with: </a:t>
            </a:r>
            <a:r>
              <a:rPr lang="en-US" sz="1400" b="1"/>
              <a:t>import pandas</a:t>
            </a:r>
            <a:r>
              <a:rPr lang="en-US" sz="1400"/>
              <a:t>.  First thing we’ll look at is a simple 1D set of data, called a series.  This is how you create series.  A series is basically an individual column of data.  </a:t>
            </a:r>
            <a:r>
              <a:rPr lang="en-US" sz="1400">
                <a:solidFill>
                  <a:srgbClr val="FF0000"/>
                </a:solidFill>
              </a:rPr>
              <a:t>And in fact, dataframes’ columns are just Series types.  So I guess whatever we do with Series, we can do with df columns.  </a:t>
            </a:r>
          </a:p>
        </p:txBody>
      </p:sp>
      <p:sp>
        <p:nvSpPr>
          <p:cNvPr id="5" name="TextBox 4">
            <a:extLst>
              <a:ext uri="{FF2B5EF4-FFF2-40B4-BE49-F238E27FC236}">
                <a16:creationId xmlns:a16="http://schemas.microsoft.com/office/drawing/2014/main" id="{70344363-A835-406A-B331-5D86EA5BFB85}"/>
              </a:ext>
            </a:extLst>
          </p:cNvPr>
          <p:cNvSpPr txBox="1"/>
          <p:nvPr/>
        </p:nvSpPr>
        <p:spPr>
          <a:xfrm>
            <a:off x="4974736" y="4950148"/>
            <a:ext cx="6520774" cy="738664"/>
          </a:xfrm>
          <a:prstGeom prst="rect">
            <a:avLst/>
          </a:prstGeom>
          <a:noFill/>
        </p:spPr>
        <p:txBody>
          <a:bodyPr wrap="square" rtlCol="0">
            <a:spAutoFit/>
          </a:bodyPr>
          <a:lstStyle/>
          <a:p>
            <a:r>
              <a:rPr lang="en-US" sz="1400"/>
              <a:t>The simplest pandas construct is called a series, and it can be made from a list.  By default the elements can be accessed with their row number.  But you can give the rows names via the optional index = […] argument. </a:t>
            </a:r>
          </a:p>
        </p:txBody>
      </p:sp>
      <p:sp>
        <p:nvSpPr>
          <p:cNvPr id="10" name="TextBox 9">
            <a:extLst>
              <a:ext uri="{FF2B5EF4-FFF2-40B4-BE49-F238E27FC236}">
                <a16:creationId xmlns:a16="http://schemas.microsoft.com/office/drawing/2014/main" id="{EB14A1D8-BAA7-4099-B5B0-D40AF52AA2DB}"/>
              </a:ext>
            </a:extLst>
          </p:cNvPr>
          <p:cNvSpPr txBox="1"/>
          <p:nvPr/>
        </p:nvSpPr>
        <p:spPr>
          <a:xfrm>
            <a:off x="282960" y="4950148"/>
            <a:ext cx="4080888" cy="307777"/>
          </a:xfrm>
          <a:prstGeom prst="rect">
            <a:avLst/>
          </a:prstGeom>
          <a:noFill/>
        </p:spPr>
        <p:txBody>
          <a:bodyPr wrap="square" rtlCol="0">
            <a:spAutoFit/>
          </a:bodyPr>
          <a:lstStyle/>
          <a:p>
            <a:r>
              <a:rPr lang="en-US" sz="1400"/>
              <a:t>series = pandas.Series(list, index = [row1, row2, …])</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57706F49-8490-40B7-A8CA-A0B9C0597872}"/>
                  </a:ext>
                </a:extLst>
              </p14:cNvPr>
              <p14:cNvContentPartPr/>
              <p14:nvPr/>
            </p14:nvContentPartPr>
            <p14:xfrm>
              <a:off x="4363848" y="5127454"/>
              <a:ext cx="290520" cy="11160"/>
            </p14:xfrm>
          </p:contentPart>
        </mc:Choice>
        <mc:Fallback xmlns="">
          <p:pic>
            <p:nvPicPr>
              <p:cNvPr id="13" name="Ink 12">
                <a:extLst>
                  <a:ext uri="{FF2B5EF4-FFF2-40B4-BE49-F238E27FC236}">
                    <a16:creationId xmlns:a16="http://schemas.microsoft.com/office/drawing/2014/main" id="{57706F49-8490-40B7-A8CA-A0B9C0597872}"/>
                  </a:ext>
                </a:extLst>
              </p:cNvPr>
              <p:cNvPicPr/>
              <p:nvPr/>
            </p:nvPicPr>
            <p:blipFill>
              <a:blip r:embed="rId4"/>
              <a:stretch>
                <a:fillRect/>
              </a:stretch>
            </p:blipFill>
            <p:spPr>
              <a:xfrm>
                <a:off x="4354859" y="5118735"/>
                <a:ext cx="308138" cy="28249"/>
              </a:xfrm>
              <a:prstGeom prst="rect">
                <a:avLst/>
              </a:prstGeom>
            </p:spPr>
          </p:pic>
        </mc:Fallback>
      </mc:AlternateContent>
      <p:sp>
        <p:nvSpPr>
          <p:cNvPr id="2" name="TextBox 1">
            <a:extLst>
              <a:ext uri="{FF2B5EF4-FFF2-40B4-BE49-F238E27FC236}">
                <a16:creationId xmlns:a16="http://schemas.microsoft.com/office/drawing/2014/main" id="{5AE2F719-542C-2673-D774-D8DB2516C0F2}"/>
              </a:ext>
            </a:extLst>
          </p:cNvPr>
          <p:cNvSpPr txBox="1"/>
          <p:nvPr/>
        </p:nvSpPr>
        <p:spPr>
          <a:xfrm>
            <a:off x="4552366" y="3147874"/>
            <a:ext cx="7260079" cy="954107"/>
          </a:xfrm>
          <a:prstGeom prst="rect">
            <a:avLst/>
          </a:prstGeom>
          <a:noFill/>
        </p:spPr>
        <p:txBody>
          <a:bodyPr wrap="square">
            <a:spAutoFit/>
          </a:bodyPr>
          <a:lstStyle/>
          <a:p>
            <a:r>
              <a:rPr lang="en-US" sz="1400"/>
              <a:t>so can also read the data in from a a csv file.  path is just name of file with extension if in program folder.   Don’t know if can add row labels here.  There is an optional </a:t>
            </a:r>
            <a:r>
              <a:rPr lang="en-US" sz="1400" b="1"/>
              <a:t>dtype = “dtype”</a:t>
            </a:r>
            <a:r>
              <a:rPr lang="en-US" sz="1400"/>
              <a:t> argument which allows you to specify how the data is stored.  </a:t>
            </a:r>
            <a:r>
              <a:rPr lang="en-US" sz="1400" b="1"/>
              <a:t>index_column = 0 </a:t>
            </a:r>
            <a:r>
              <a:rPr lang="en-US" sz="1400"/>
              <a:t>will instruct it to use the first column as the index.  </a:t>
            </a:r>
            <a:r>
              <a:rPr lang="en-US" sz="1400" b="1"/>
              <a:t>parse_dates = True</a:t>
            </a:r>
            <a:r>
              <a:rPr lang="en-US" sz="1400"/>
              <a:t>, will try to interpret the index column as dates.</a:t>
            </a:r>
          </a:p>
        </p:txBody>
      </p:sp>
      <p:sp>
        <p:nvSpPr>
          <p:cNvPr id="6" name="TextBox 5">
            <a:extLst>
              <a:ext uri="{FF2B5EF4-FFF2-40B4-BE49-F238E27FC236}">
                <a16:creationId xmlns:a16="http://schemas.microsoft.com/office/drawing/2014/main" id="{3BD05677-6C50-A945-4705-41C90532A36C}"/>
              </a:ext>
            </a:extLst>
          </p:cNvPr>
          <p:cNvSpPr txBox="1"/>
          <p:nvPr/>
        </p:nvSpPr>
        <p:spPr>
          <a:xfrm>
            <a:off x="261818" y="3226084"/>
            <a:ext cx="3466575" cy="307777"/>
          </a:xfrm>
          <a:prstGeom prst="rect">
            <a:avLst/>
          </a:prstGeom>
          <a:noFill/>
        </p:spPr>
        <p:txBody>
          <a:bodyPr wrap="square" rtlCol="0">
            <a:spAutoFit/>
          </a:bodyPr>
          <a:lstStyle/>
          <a:p>
            <a:r>
              <a:rPr lang="en-US" sz="1400"/>
              <a:t>series = pandas.read_csv(“path to csv file”)</a:t>
            </a:r>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8647A16E-2705-7A87-CF6D-CD6400DABF06}"/>
                  </a:ext>
                </a:extLst>
              </p14:cNvPr>
              <p14:cNvContentPartPr/>
              <p14:nvPr/>
            </p14:nvContentPartPr>
            <p14:xfrm>
              <a:off x="3739682" y="3395511"/>
              <a:ext cx="621720" cy="28080"/>
            </p14:xfrm>
          </p:contentPart>
        </mc:Choice>
        <mc:Fallback xmlns="">
          <p:pic>
            <p:nvPicPr>
              <p:cNvPr id="7" name="Ink 6">
                <a:extLst>
                  <a:ext uri="{FF2B5EF4-FFF2-40B4-BE49-F238E27FC236}">
                    <a16:creationId xmlns:a16="http://schemas.microsoft.com/office/drawing/2014/main" id="{8647A16E-2705-7A87-CF6D-CD6400DABF06}"/>
                  </a:ext>
                </a:extLst>
              </p:cNvPr>
              <p:cNvPicPr/>
              <p:nvPr/>
            </p:nvPicPr>
            <p:blipFill>
              <a:blip r:embed="rId6"/>
              <a:stretch>
                <a:fillRect/>
              </a:stretch>
            </p:blipFill>
            <p:spPr>
              <a:xfrm>
                <a:off x="3730682" y="3386511"/>
                <a:ext cx="639360" cy="45720"/>
              </a:xfrm>
              <a:prstGeom prst="rect">
                <a:avLst/>
              </a:prstGeom>
            </p:spPr>
          </p:pic>
        </mc:Fallback>
      </mc:AlternateContent>
      <p:sp>
        <p:nvSpPr>
          <p:cNvPr id="12" name="TextBox 11">
            <a:extLst>
              <a:ext uri="{FF2B5EF4-FFF2-40B4-BE49-F238E27FC236}">
                <a16:creationId xmlns:a16="http://schemas.microsoft.com/office/drawing/2014/main" id="{92B816EC-5A2C-1CE6-275D-55938EB5650F}"/>
              </a:ext>
            </a:extLst>
          </p:cNvPr>
          <p:cNvSpPr txBox="1"/>
          <p:nvPr/>
        </p:nvSpPr>
        <p:spPr>
          <a:xfrm>
            <a:off x="3534303" y="4387444"/>
            <a:ext cx="7260079" cy="307777"/>
          </a:xfrm>
          <a:prstGeom prst="rect">
            <a:avLst/>
          </a:prstGeom>
          <a:noFill/>
        </p:spPr>
        <p:txBody>
          <a:bodyPr wrap="square" rtlCol="0">
            <a:spAutoFit/>
          </a:bodyPr>
          <a:lstStyle/>
          <a:p>
            <a:r>
              <a:rPr lang="en-US" sz="1400"/>
              <a:t>Can also construct a Series from a dictionary.  In that case dictionary keys will be the row labels.  </a:t>
            </a:r>
          </a:p>
        </p:txBody>
      </p:sp>
      <p:sp>
        <p:nvSpPr>
          <p:cNvPr id="27" name="TextBox 26">
            <a:extLst>
              <a:ext uri="{FF2B5EF4-FFF2-40B4-BE49-F238E27FC236}">
                <a16:creationId xmlns:a16="http://schemas.microsoft.com/office/drawing/2014/main" id="{1F7C3248-C821-1BA4-6DD0-6E8D35718662}"/>
              </a:ext>
            </a:extLst>
          </p:cNvPr>
          <p:cNvSpPr txBox="1"/>
          <p:nvPr/>
        </p:nvSpPr>
        <p:spPr>
          <a:xfrm>
            <a:off x="307788" y="4400420"/>
            <a:ext cx="2750737" cy="307777"/>
          </a:xfrm>
          <a:prstGeom prst="rect">
            <a:avLst/>
          </a:prstGeom>
          <a:noFill/>
        </p:spPr>
        <p:txBody>
          <a:bodyPr wrap="square" rtlCol="0">
            <a:spAutoFit/>
          </a:bodyPr>
          <a:lstStyle/>
          <a:p>
            <a:r>
              <a:rPr lang="en-US" sz="1400"/>
              <a:t>series = pandas.Series(dictionary)</a:t>
            </a:r>
          </a:p>
        </p:txBody>
      </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A48C91B3-553D-121D-FAE4-3EDBEE169987}"/>
                  </a:ext>
                </a:extLst>
              </p14:cNvPr>
              <p14:cNvContentPartPr/>
              <p14:nvPr/>
            </p14:nvContentPartPr>
            <p14:xfrm>
              <a:off x="3077024" y="4554167"/>
              <a:ext cx="290520" cy="11160"/>
            </p14:xfrm>
          </p:contentPart>
        </mc:Choice>
        <mc:Fallback xmlns="">
          <p:pic>
            <p:nvPicPr>
              <p:cNvPr id="28" name="Ink 27">
                <a:extLst>
                  <a:ext uri="{FF2B5EF4-FFF2-40B4-BE49-F238E27FC236}">
                    <a16:creationId xmlns:a16="http://schemas.microsoft.com/office/drawing/2014/main" id="{A48C91B3-553D-121D-FAE4-3EDBEE169987}"/>
                  </a:ext>
                </a:extLst>
              </p:cNvPr>
              <p:cNvPicPr/>
              <p:nvPr/>
            </p:nvPicPr>
            <p:blipFill>
              <a:blip r:embed="rId8"/>
              <a:stretch>
                <a:fillRect/>
              </a:stretch>
            </p:blipFill>
            <p:spPr>
              <a:xfrm>
                <a:off x="3068035" y="4545448"/>
                <a:ext cx="308138" cy="28249"/>
              </a:xfrm>
              <a:prstGeom prst="rect">
                <a:avLst/>
              </a:prstGeom>
            </p:spPr>
          </p:pic>
        </mc:Fallback>
      </mc:AlternateContent>
      <p:sp>
        <p:nvSpPr>
          <p:cNvPr id="19" name="TextBox 18">
            <a:extLst>
              <a:ext uri="{FF2B5EF4-FFF2-40B4-BE49-F238E27FC236}">
                <a16:creationId xmlns:a16="http://schemas.microsoft.com/office/drawing/2014/main" id="{BC3A9000-D8EB-6FE3-F1BB-2FD20000A745}"/>
              </a:ext>
            </a:extLst>
          </p:cNvPr>
          <p:cNvSpPr txBox="1"/>
          <p:nvPr/>
        </p:nvSpPr>
        <p:spPr>
          <a:xfrm>
            <a:off x="6048080" y="6048984"/>
            <a:ext cx="3816228" cy="307777"/>
          </a:xfrm>
          <a:prstGeom prst="rect">
            <a:avLst/>
          </a:prstGeom>
          <a:noFill/>
        </p:spPr>
        <p:txBody>
          <a:bodyPr wrap="square" rtlCol="0">
            <a:spAutoFit/>
          </a:bodyPr>
          <a:lstStyle/>
          <a:p>
            <a:r>
              <a:rPr lang="en-US" sz="1400"/>
              <a:t>Creates a series out of a Python range iterator.</a:t>
            </a:r>
          </a:p>
        </p:txBody>
      </p:sp>
      <p:sp>
        <p:nvSpPr>
          <p:cNvPr id="23" name="TextBox 22">
            <a:extLst>
              <a:ext uri="{FF2B5EF4-FFF2-40B4-BE49-F238E27FC236}">
                <a16:creationId xmlns:a16="http://schemas.microsoft.com/office/drawing/2014/main" id="{EDE9B88B-C1A2-2C5E-FBB4-DF8069CB18C9}"/>
              </a:ext>
            </a:extLst>
          </p:cNvPr>
          <p:cNvSpPr txBox="1"/>
          <p:nvPr/>
        </p:nvSpPr>
        <p:spPr>
          <a:xfrm>
            <a:off x="228492" y="6048984"/>
            <a:ext cx="4965454" cy="307777"/>
          </a:xfrm>
          <a:prstGeom prst="rect">
            <a:avLst/>
          </a:prstGeom>
          <a:noFill/>
        </p:spPr>
        <p:txBody>
          <a:bodyPr wrap="square" rtlCol="0">
            <a:spAutoFit/>
          </a:bodyPr>
          <a:lstStyle/>
          <a:p>
            <a:r>
              <a:rPr lang="en-US" sz="1400"/>
              <a:t>series = pandas.Series(range(a:b:c), index = [“row1”, “row2”, etc.])</a:t>
            </a:r>
          </a:p>
        </p:txBody>
      </p:sp>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8DF45B61-48AC-A156-630B-9CCB09C4E0BD}"/>
                  </a:ext>
                </a:extLst>
              </p14:cNvPr>
              <p14:cNvContentPartPr/>
              <p14:nvPr/>
            </p14:nvContentPartPr>
            <p14:xfrm>
              <a:off x="5310938" y="6157415"/>
              <a:ext cx="536400" cy="59400"/>
            </p14:xfrm>
          </p:contentPart>
        </mc:Choice>
        <mc:Fallback xmlns="">
          <p:pic>
            <p:nvPicPr>
              <p:cNvPr id="25" name="Ink 24">
                <a:extLst>
                  <a:ext uri="{FF2B5EF4-FFF2-40B4-BE49-F238E27FC236}">
                    <a16:creationId xmlns:a16="http://schemas.microsoft.com/office/drawing/2014/main" id="{8DF45B61-48AC-A156-630B-9CCB09C4E0BD}"/>
                  </a:ext>
                </a:extLst>
              </p:cNvPr>
              <p:cNvPicPr/>
              <p:nvPr/>
            </p:nvPicPr>
            <p:blipFill>
              <a:blip r:embed="rId10"/>
              <a:stretch>
                <a:fillRect/>
              </a:stretch>
            </p:blipFill>
            <p:spPr>
              <a:xfrm>
                <a:off x="5301938" y="6148415"/>
                <a:ext cx="554040" cy="77040"/>
              </a:xfrm>
              <a:prstGeom prst="rect">
                <a:avLst/>
              </a:prstGeom>
            </p:spPr>
          </p:pic>
        </mc:Fallback>
      </mc:AlternateContent>
      <p:sp>
        <p:nvSpPr>
          <p:cNvPr id="9" name="TextBox 8">
            <a:extLst>
              <a:ext uri="{FF2B5EF4-FFF2-40B4-BE49-F238E27FC236}">
                <a16:creationId xmlns:a16="http://schemas.microsoft.com/office/drawing/2014/main" id="{46F89EE8-E628-C969-2939-E56A3D56541F}"/>
              </a:ext>
            </a:extLst>
          </p:cNvPr>
          <p:cNvSpPr txBox="1"/>
          <p:nvPr/>
        </p:nvSpPr>
        <p:spPr>
          <a:xfrm>
            <a:off x="7732165" y="359592"/>
            <a:ext cx="4096334" cy="1384995"/>
          </a:xfrm>
          <a:prstGeom prst="rect">
            <a:avLst/>
          </a:prstGeom>
          <a:solidFill>
            <a:srgbClr val="FFCCCC"/>
          </a:solidFill>
        </p:spPr>
        <p:txBody>
          <a:bodyPr wrap="square" rtlCol="0">
            <a:spAutoFit/>
          </a:bodyPr>
          <a:lstStyle/>
          <a:p>
            <a:r>
              <a:rPr lang="en-US" sz="1400" b="1"/>
              <a:t>Note</a:t>
            </a:r>
            <a:r>
              <a:rPr lang="en-US" sz="1400"/>
              <a:t>: Series are like row vectors, whereas 1D  DataFrames are like column vectors.  And numpy converts Series to row vectors, and 1D DataFrames to column vectors.  A lot of sklearn algorithms will take y as row vectors/Series, but not column vectors/1D DataFrames.</a:t>
            </a:r>
          </a:p>
        </p:txBody>
      </p:sp>
    </p:spTree>
    <p:extLst>
      <p:ext uri="{BB962C8B-B14F-4D97-AF65-F5344CB8AC3E}">
        <p14:creationId xmlns:p14="http://schemas.microsoft.com/office/powerpoint/2010/main" val="3368151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2AFEC-31C4-E6A8-4AC4-87416D72892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D197FC4-F66E-9A37-4333-7BCAF06EA4D2}"/>
              </a:ext>
            </a:extLst>
          </p:cNvPr>
          <p:cNvSpPr txBox="1"/>
          <p:nvPr/>
        </p:nvSpPr>
        <p:spPr>
          <a:xfrm>
            <a:off x="209646" y="1159753"/>
            <a:ext cx="6410100" cy="615553"/>
          </a:xfrm>
          <a:prstGeom prst="rect">
            <a:avLst/>
          </a:prstGeom>
          <a:noFill/>
        </p:spPr>
        <p:txBody>
          <a:bodyPr wrap="square" rtlCol="0">
            <a:spAutoFit/>
          </a:bodyPr>
          <a:lstStyle/>
          <a:p>
            <a:r>
              <a:rPr lang="en-US" b="1"/>
              <a:t>Creating Masks</a:t>
            </a:r>
            <a:endParaRPr lang="en-US"/>
          </a:p>
          <a:p>
            <a:r>
              <a:rPr lang="en-US" sz="1600"/>
              <a:t>A mask is a requirement that the series elements must satisfy.  </a:t>
            </a:r>
          </a:p>
        </p:txBody>
      </p:sp>
      <p:sp>
        <p:nvSpPr>
          <p:cNvPr id="14" name="TextBox 13">
            <a:extLst>
              <a:ext uri="{FF2B5EF4-FFF2-40B4-BE49-F238E27FC236}">
                <a16:creationId xmlns:a16="http://schemas.microsoft.com/office/drawing/2014/main" id="{578C0BE2-F247-65F2-A617-0953EC3618E0}"/>
              </a:ext>
            </a:extLst>
          </p:cNvPr>
          <p:cNvSpPr txBox="1"/>
          <p:nvPr/>
        </p:nvSpPr>
        <p:spPr>
          <a:xfrm>
            <a:off x="333783" y="2220509"/>
            <a:ext cx="2837434" cy="307777"/>
          </a:xfrm>
          <a:prstGeom prst="rect">
            <a:avLst/>
          </a:prstGeom>
          <a:noFill/>
        </p:spPr>
        <p:txBody>
          <a:bodyPr wrap="square" rtlCol="0">
            <a:spAutoFit/>
          </a:bodyPr>
          <a:lstStyle/>
          <a:p>
            <a:r>
              <a:rPr lang="en-US" sz="1400">
                <a:solidFill>
                  <a:srgbClr val="0066FF"/>
                </a:solidFill>
              </a:rPr>
              <a:t>series_mask = (series &gt;= number)</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3D13C00-96A2-AD32-3694-09E958141EDC}"/>
                  </a:ext>
                </a:extLst>
              </p14:cNvPr>
              <p14:cNvContentPartPr/>
              <p14:nvPr/>
            </p14:nvContentPartPr>
            <p14:xfrm>
              <a:off x="3216006" y="2338757"/>
              <a:ext cx="618840" cy="71280"/>
            </p14:xfrm>
          </p:contentPart>
        </mc:Choice>
        <mc:Fallback xmlns="">
          <p:pic>
            <p:nvPicPr>
              <p:cNvPr id="2" name="Ink 1">
                <a:extLst>
                  <a:ext uri="{FF2B5EF4-FFF2-40B4-BE49-F238E27FC236}">
                    <a16:creationId xmlns:a16="http://schemas.microsoft.com/office/drawing/2014/main" id="{23D13C00-96A2-AD32-3694-09E958141EDC}"/>
                  </a:ext>
                </a:extLst>
              </p:cNvPr>
              <p:cNvPicPr/>
              <p:nvPr/>
            </p:nvPicPr>
            <p:blipFill>
              <a:blip r:embed="rId4"/>
              <a:stretch>
                <a:fillRect/>
              </a:stretch>
            </p:blipFill>
            <p:spPr>
              <a:xfrm>
                <a:off x="3209890" y="2332637"/>
                <a:ext cx="631073" cy="83520"/>
              </a:xfrm>
              <a:prstGeom prst="rect">
                <a:avLst/>
              </a:prstGeom>
            </p:spPr>
          </p:pic>
        </mc:Fallback>
      </mc:AlternateContent>
      <p:sp>
        <p:nvSpPr>
          <p:cNvPr id="8" name="TextBox 7">
            <a:extLst>
              <a:ext uri="{FF2B5EF4-FFF2-40B4-BE49-F238E27FC236}">
                <a16:creationId xmlns:a16="http://schemas.microsoft.com/office/drawing/2014/main" id="{DA43BA1B-7B2F-9B72-560C-2E69EEA008AD}"/>
              </a:ext>
            </a:extLst>
          </p:cNvPr>
          <p:cNvSpPr txBox="1"/>
          <p:nvPr/>
        </p:nvSpPr>
        <p:spPr>
          <a:xfrm>
            <a:off x="4148280" y="2220509"/>
            <a:ext cx="5365371" cy="523220"/>
          </a:xfrm>
          <a:prstGeom prst="rect">
            <a:avLst/>
          </a:prstGeom>
          <a:noFill/>
        </p:spPr>
        <p:txBody>
          <a:bodyPr wrap="square">
            <a:spAutoFit/>
          </a:bodyPr>
          <a:lstStyle/>
          <a:p>
            <a:r>
              <a:rPr lang="en-US" sz="1400"/>
              <a:t>this will return a series of Booleans (True/False) for each element in the series, according to whether they satisfy the inequality of not.</a:t>
            </a:r>
          </a:p>
        </p:txBody>
      </p:sp>
      <p:sp>
        <p:nvSpPr>
          <p:cNvPr id="16" name="TextBox 15">
            <a:extLst>
              <a:ext uri="{FF2B5EF4-FFF2-40B4-BE49-F238E27FC236}">
                <a16:creationId xmlns:a16="http://schemas.microsoft.com/office/drawing/2014/main" id="{A9D803DB-C90C-A687-277A-5AE8AF2F7AFC}"/>
              </a:ext>
            </a:extLst>
          </p:cNvPr>
          <p:cNvSpPr txBox="1"/>
          <p:nvPr/>
        </p:nvSpPr>
        <p:spPr>
          <a:xfrm>
            <a:off x="230508" y="4919870"/>
            <a:ext cx="1852619" cy="307777"/>
          </a:xfrm>
          <a:prstGeom prst="rect">
            <a:avLst/>
          </a:prstGeom>
          <a:noFill/>
        </p:spPr>
        <p:txBody>
          <a:bodyPr wrap="square" rtlCol="0">
            <a:spAutoFit/>
          </a:bodyPr>
          <a:lstStyle/>
          <a:p>
            <a:r>
              <a:rPr lang="en-US" sz="1400">
                <a:solidFill>
                  <a:srgbClr val="0066FF"/>
                </a:solidFill>
              </a:rPr>
              <a:t>series[series_mask]</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18ABC588-955C-33FC-2A08-26D2D6A6B02A}"/>
                  </a:ext>
                </a:extLst>
              </p14:cNvPr>
              <p14:cNvContentPartPr/>
              <p14:nvPr/>
            </p14:nvContentPartPr>
            <p14:xfrm>
              <a:off x="2083127" y="5038118"/>
              <a:ext cx="618840" cy="71280"/>
            </p14:xfrm>
          </p:contentPart>
        </mc:Choice>
        <mc:Fallback xmlns="">
          <p:pic>
            <p:nvPicPr>
              <p:cNvPr id="5" name="Ink 4">
                <a:extLst>
                  <a:ext uri="{FF2B5EF4-FFF2-40B4-BE49-F238E27FC236}">
                    <a16:creationId xmlns:a16="http://schemas.microsoft.com/office/drawing/2014/main" id="{18ABC588-955C-33FC-2A08-26D2D6A6B02A}"/>
                  </a:ext>
                </a:extLst>
              </p:cNvPr>
              <p:cNvPicPr/>
              <p:nvPr/>
            </p:nvPicPr>
            <p:blipFill>
              <a:blip r:embed="rId4"/>
              <a:stretch>
                <a:fillRect/>
              </a:stretch>
            </p:blipFill>
            <p:spPr>
              <a:xfrm>
                <a:off x="2077011" y="5031998"/>
                <a:ext cx="631073" cy="83520"/>
              </a:xfrm>
              <a:prstGeom prst="rect">
                <a:avLst/>
              </a:prstGeom>
            </p:spPr>
          </p:pic>
        </mc:Fallback>
      </mc:AlternateContent>
      <p:sp>
        <p:nvSpPr>
          <p:cNvPr id="6" name="TextBox 5">
            <a:extLst>
              <a:ext uri="{FF2B5EF4-FFF2-40B4-BE49-F238E27FC236}">
                <a16:creationId xmlns:a16="http://schemas.microsoft.com/office/drawing/2014/main" id="{505D6F04-E2DA-98AD-5415-2D2EB13AC009}"/>
              </a:ext>
            </a:extLst>
          </p:cNvPr>
          <p:cNvSpPr txBox="1"/>
          <p:nvPr/>
        </p:nvSpPr>
        <p:spPr>
          <a:xfrm>
            <a:off x="2890950" y="4858315"/>
            <a:ext cx="6410100" cy="307777"/>
          </a:xfrm>
          <a:prstGeom prst="rect">
            <a:avLst/>
          </a:prstGeom>
          <a:noFill/>
        </p:spPr>
        <p:txBody>
          <a:bodyPr wrap="square">
            <a:spAutoFit/>
          </a:bodyPr>
          <a:lstStyle/>
          <a:p>
            <a:r>
              <a:rPr lang="en-US" sz="1400"/>
              <a:t>this will return the elements of the series that satisfy the mask requirement.</a:t>
            </a:r>
          </a:p>
        </p:txBody>
      </p:sp>
      <p:sp>
        <p:nvSpPr>
          <p:cNvPr id="7" name="Rectangle 6">
            <a:extLst>
              <a:ext uri="{FF2B5EF4-FFF2-40B4-BE49-F238E27FC236}">
                <a16:creationId xmlns:a16="http://schemas.microsoft.com/office/drawing/2014/main" id="{DDC8DA0A-D446-E11E-475D-272F0C419AC0}"/>
              </a:ext>
            </a:extLst>
          </p:cNvPr>
          <p:cNvSpPr/>
          <p:nvPr/>
        </p:nvSpPr>
        <p:spPr>
          <a:xfrm>
            <a:off x="4330563" y="197452"/>
            <a:ext cx="2182008" cy="461665"/>
          </a:xfrm>
          <a:prstGeom prst="rect">
            <a:avLst/>
          </a:prstGeom>
        </p:spPr>
        <p:txBody>
          <a:bodyPr wrap="none">
            <a:spAutoFit/>
          </a:bodyPr>
          <a:lstStyle/>
          <a:p>
            <a:r>
              <a:rPr lang="en-US" sz="2400" b="1" u="sng">
                <a:solidFill>
                  <a:srgbClr val="7030A0"/>
                </a:solidFill>
              </a:rPr>
              <a:t>Series: Masking</a:t>
            </a:r>
          </a:p>
        </p:txBody>
      </p:sp>
      <p:pic>
        <p:nvPicPr>
          <p:cNvPr id="10" name="Picture 9">
            <a:extLst>
              <a:ext uri="{FF2B5EF4-FFF2-40B4-BE49-F238E27FC236}">
                <a16:creationId xmlns:a16="http://schemas.microsoft.com/office/drawing/2014/main" id="{DBAC6812-BFA6-7964-C66D-3C72D44BFAB1}"/>
              </a:ext>
            </a:extLst>
          </p:cNvPr>
          <p:cNvPicPr>
            <a:picLocks noChangeAspect="1"/>
          </p:cNvPicPr>
          <p:nvPr/>
        </p:nvPicPr>
        <p:blipFill>
          <a:blip r:embed="rId6"/>
          <a:stretch>
            <a:fillRect/>
          </a:stretch>
        </p:blipFill>
        <p:spPr>
          <a:xfrm>
            <a:off x="9827085" y="2220509"/>
            <a:ext cx="1714744" cy="2245668"/>
          </a:xfrm>
          <a:prstGeom prst="rect">
            <a:avLst/>
          </a:prstGeom>
        </p:spPr>
      </p:pic>
      <p:pic>
        <p:nvPicPr>
          <p:cNvPr id="11" name="Picture 10">
            <a:extLst>
              <a:ext uri="{FF2B5EF4-FFF2-40B4-BE49-F238E27FC236}">
                <a16:creationId xmlns:a16="http://schemas.microsoft.com/office/drawing/2014/main" id="{23420D3A-7D4A-9A6F-ADB1-06F2DA06B8B0}"/>
              </a:ext>
            </a:extLst>
          </p:cNvPr>
          <p:cNvPicPr>
            <a:picLocks noChangeAspect="1"/>
          </p:cNvPicPr>
          <p:nvPr/>
        </p:nvPicPr>
        <p:blipFill>
          <a:blip r:embed="rId7"/>
          <a:stretch>
            <a:fillRect/>
          </a:stretch>
        </p:blipFill>
        <p:spPr>
          <a:xfrm>
            <a:off x="9039637" y="4858315"/>
            <a:ext cx="2502155" cy="1738257"/>
          </a:xfrm>
          <a:prstGeom prst="rect">
            <a:avLst/>
          </a:prstGeom>
        </p:spPr>
      </p:pic>
    </p:spTree>
    <p:extLst>
      <p:ext uri="{BB962C8B-B14F-4D97-AF65-F5344CB8AC3E}">
        <p14:creationId xmlns:p14="http://schemas.microsoft.com/office/powerpoint/2010/main" val="414300246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3331618" cy="461665"/>
          </a:xfrm>
          <a:prstGeom prst="rect">
            <a:avLst/>
          </a:prstGeom>
        </p:spPr>
        <p:txBody>
          <a:bodyPr wrap="none">
            <a:spAutoFit/>
          </a:bodyPr>
          <a:lstStyle/>
          <a:p>
            <a:r>
              <a:rPr lang="en-US" sz="2400" b="1" u="sng">
                <a:solidFill>
                  <a:srgbClr val="0066FF"/>
                </a:solidFill>
              </a:rPr>
              <a:t>Dataframe: Modification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242405" y="1179363"/>
            <a:ext cx="8061962" cy="338554"/>
          </a:xfrm>
          <a:prstGeom prst="rect">
            <a:avLst/>
          </a:prstGeom>
          <a:noFill/>
        </p:spPr>
        <p:txBody>
          <a:bodyPr wrap="square" rtlCol="0">
            <a:spAutoFit/>
          </a:bodyPr>
          <a:lstStyle/>
          <a:p>
            <a:r>
              <a:rPr lang="en-US" sz="1600"/>
              <a:t>And this is how you may </a:t>
            </a:r>
            <a:r>
              <a:rPr lang="en-US" sz="1600" b="1"/>
              <a:t>modify </a:t>
            </a:r>
            <a:r>
              <a:rPr lang="en-US" sz="1600"/>
              <a:t>the data frame.  Very similar to what we had for Series.</a:t>
            </a:r>
          </a:p>
        </p:txBody>
      </p:sp>
      <p:sp>
        <p:nvSpPr>
          <p:cNvPr id="33" name="TextBox 32">
            <a:extLst>
              <a:ext uri="{FF2B5EF4-FFF2-40B4-BE49-F238E27FC236}">
                <a16:creationId xmlns:a16="http://schemas.microsoft.com/office/drawing/2014/main" id="{9B68B00B-C5E4-623B-05F5-915932F9A6A6}"/>
              </a:ext>
            </a:extLst>
          </p:cNvPr>
          <p:cNvSpPr txBox="1"/>
          <p:nvPr/>
        </p:nvSpPr>
        <p:spPr>
          <a:xfrm>
            <a:off x="7010400" y="3743967"/>
            <a:ext cx="4574456" cy="954107"/>
          </a:xfrm>
          <a:prstGeom prst="rect">
            <a:avLst/>
          </a:prstGeom>
          <a:noFill/>
        </p:spPr>
        <p:txBody>
          <a:bodyPr wrap="square" rtlCol="0">
            <a:spAutoFit/>
          </a:bodyPr>
          <a:lstStyle/>
          <a:p>
            <a:r>
              <a:rPr lang="en-US" sz="1400"/>
              <a:t>will return modified dataframe.  If just replacing a single column, then I think it’s okay if you set equal to a list of values.  Can also replace a single element via this method too.  But might get angry.</a:t>
            </a:r>
          </a:p>
        </p:txBody>
      </p:sp>
      <p:sp>
        <p:nvSpPr>
          <p:cNvPr id="34" name="TextBox 33">
            <a:extLst>
              <a:ext uri="{FF2B5EF4-FFF2-40B4-BE49-F238E27FC236}">
                <a16:creationId xmlns:a16="http://schemas.microsoft.com/office/drawing/2014/main" id="{115A0A40-C56A-DE53-FD89-AA6353A8340F}"/>
              </a:ext>
            </a:extLst>
          </p:cNvPr>
          <p:cNvSpPr txBox="1"/>
          <p:nvPr/>
        </p:nvSpPr>
        <p:spPr>
          <a:xfrm>
            <a:off x="242404" y="3753495"/>
            <a:ext cx="5971583" cy="307777"/>
          </a:xfrm>
          <a:prstGeom prst="rect">
            <a:avLst/>
          </a:prstGeom>
          <a:noFill/>
        </p:spPr>
        <p:txBody>
          <a:bodyPr wrap="square" rtlCol="0">
            <a:spAutoFit/>
          </a:bodyPr>
          <a:lstStyle/>
          <a:p>
            <a:r>
              <a:rPr lang="en-US" sz="1400"/>
              <a:t>dataframe[slice it up somehow] = another dataframe or series or even number</a:t>
            </a:r>
          </a:p>
        </p:txBody>
      </p:sp>
      <mc:AlternateContent xmlns:mc="http://schemas.openxmlformats.org/markup-compatibility/2006" xmlns:p14="http://schemas.microsoft.com/office/powerpoint/2010/main">
        <mc:Choice Requires="p14">
          <p:contentPart p14:bwMode="auto" r:id="rId3">
            <p14:nvContentPartPr>
              <p14:cNvPr id="35" name="Ink 34">
                <a:extLst>
                  <a:ext uri="{FF2B5EF4-FFF2-40B4-BE49-F238E27FC236}">
                    <a16:creationId xmlns:a16="http://schemas.microsoft.com/office/drawing/2014/main" id="{06B14A83-4ED0-D384-89B5-E936C9E90BB2}"/>
                  </a:ext>
                </a:extLst>
              </p14:cNvPr>
              <p14:cNvContentPartPr/>
              <p14:nvPr/>
            </p14:nvContentPartPr>
            <p14:xfrm>
              <a:off x="6231768" y="3907383"/>
              <a:ext cx="553680" cy="30960"/>
            </p14:xfrm>
          </p:contentPart>
        </mc:Choice>
        <mc:Fallback xmlns="">
          <p:pic>
            <p:nvPicPr>
              <p:cNvPr id="35" name="Ink 34">
                <a:extLst>
                  <a:ext uri="{FF2B5EF4-FFF2-40B4-BE49-F238E27FC236}">
                    <a16:creationId xmlns:a16="http://schemas.microsoft.com/office/drawing/2014/main" id="{06B14A83-4ED0-D384-89B5-E936C9E90BB2}"/>
                  </a:ext>
                </a:extLst>
              </p:cNvPr>
              <p:cNvPicPr/>
              <p:nvPr/>
            </p:nvPicPr>
            <p:blipFill>
              <a:blip r:embed="rId4"/>
              <a:stretch>
                <a:fillRect/>
              </a:stretch>
            </p:blipFill>
            <p:spPr>
              <a:xfrm>
                <a:off x="6222768" y="3898277"/>
                <a:ext cx="571320" cy="48808"/>
              </a:xfrm>
              <a:prstGeom prst="rect">
                <a:avLst/>
              </a:prstGeom>
            </p:spPr>
          </p:pic>
        </mc:Fallback>
      </mc:AlternateContent>
      <p:sp>
        <p:nvSpPr>
          <p:cNvPr id="2" name="TextBox 1">
            <a:extLst>
              <a:ext uri="{FF2B5EF4-FFF2-40B4-BE49-F238E27FC236}">
                <a16:creationId xmlns:a16="http://schemas.microsoft.com/office/drawing/2014/main" id="{91A14CD9-A750-1F62-8D58-919E758C8480}"/>
              </a:ext>
            </a:extLst>
          </p:cNvPr>
          <p:cNvSpPr txBox="1"/>
          <p:nvPr/>
        </p:nvSpPr>
        <p:spPr>
          <a:xfrm>
            <a:off x="4475330" y="5266187"/>
            <a:ext cx="7318564" cy="307777"/>
          </a:xfrm>
          <a:prstGeom prst="rect">
            <a:avLst/>
          </a:prstGeom>
          <a:noFill/>
        </p:spPr>
        <p:txBody>
          <a:bodyPr wrap="square" rtlCol="0">
            <a:spAutoFit/>
          </a:bodyPr>
          <a:lstStyle/>
          <a:p>
            <a:r>
              <a:rPr lang="en-US" sz="1400"/>
              <a:t>will </a:t>
            </a:r>
            <a:r>
              <a:rPr lang="en-US" sz="1400" i="1"/>
              <a:t>add</a:t>
            </a:r>
            <a:r>
              <a:rPr lang="en-US" sz="1400"/>
              <a:t> that column to the dataframe.  And list can be a range, like range(a,b,c), numpy array, etc.</a:t>
            </a:r>
          </a:p>
        </p:txBody>
      </p:sp>
      <p:sp>
        <p:nvSpPr>
          <p:cNvPr id="5" name="TextBox 4">
            <a:extLst>
              <a:ext uri="{FF2B5EF4-FFF2-40B4-BE49-F238E27FC236}">
                <a16:creationId xmlns:a16="http://schemas.microsoft.com/office/drawing/2014/main" id="{4585A2A5-0A77-179B-F44A-92FF71827AF5}"/>
              </a:ext>
            </a:extLst>
          </p:cNvPr>
          <p:cNvSpPr txBox="1"/>
          <p:nvPr/>
        </p:nvSpPr>
        <p:spPr>
          <a:xfrm>
            <a:off x="242405" y="5274618"/>
            <a:ext cx="3771614" cy="307777"/>
          </a:xfrm>
          <a:prstGeom prst="rect">
            <a:avLst/>
          </a:prstGeom>
          <a:noFill/>
        </p:spPr>
        <p:txBody>
          <a:bodyPr wrap="square" rtlCol="0">
            <a:spAutoFit/>
          </a:bodyPr>
          <a:lstStyle/>
          <a:p>
            <a:r>
              <a:rPr lang="en-US" sz="1400"/>
              <a:t>dataframe[“New_Column”] = list of values  </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47B38091-5D89-4A11-6B87-23D1A8FD7DD0}"/>
                  </a:ext>
                </a:extLst>
              </p14:cNvPr>
              <p14:cNvContentPartPr/>
              <p14:nvPr/>
            </p14:nvContentPartPr>
            <p14:xfrm>
              <a:off x="3717514" y="5433285"/>
              <a:ext cx="553680" cy="30960"/>
            </p14:xfrm>
          </p:contentPart>
        </mc:Choice>
        <mc:Fallback xmlns="">
          <p:pic>
            <p:nvPicPr>
              <p:cNvPr id="6" name="Ink 5">
                <a:extLst>
                  <a:ext uri="{FF2B5EF4-FFF2-40B4-BE49-F238E27FC236}">
                    <a16:creationId xmlns:a16="http://schemas.microsoft.com/office/drawing/2014/main" id="{47B38091-5D89-4A11-6B87-23D1A8FD7DD0}"/>
                  </a:ext>
                </a:extLst>
              </p:cNvPr>
              <p:cNvPicPr/>
              <p:nvPr/>
            </p:nvPicPr>
            <p:blipFill>
              <a:blip r:embed="rId6"/>
              <a:stretch>
                <a:fillRect/>
              </a:stretch>
            </p:blipFill>
            <p:spPr>
              <a:xfrm>
                <a:off x="3708514" y="5424179"/>
                <a:ext cx="571320" cy="48808"/>
              </a:xfrm>
              <a:prstGeom prst="rect">
                <a:avLst/>
              </a:prstGeom>
            </p:spPr>
          </p:pic>
        </mc:Fallback>
      </mc:AlternateContent>
      <p:sp>
        <p:nvSpPr>
          <p:cNvPr id="10" name="TextBox 9">
            <a:extLst>
              <a:ext uri="{FF2B5EF4-FFF2-40B4-BE49-F238E27FC236}">
                <a16:creationId xmlns:a16="http://schemas.microsoft.com/office/drawing/2014/main" id="{0817C8A3-3B27-1BF9-7340-C3620FFF58FF}"/>
              </a:ext>
            </a:extLst>
          </p:cNvPr>
          <p:cNvSpPr txBox="1"/>
          <p:nvPr/>
        </p:nvSpPr>
        <p:spPr>
          <a:xfrm>
            <a:off x="3506225" y="5936703"/>
            <a:ext cx="2129378" cy="307777"/>
          </a:xfrm>
          <a:prstGeom prst="rect">
            <a:avLst/>
          </a:prstGeom>
          <a:noFill/>
        </p:spPr>
        <p:txBody>
          <a:bodyPr wrap="square" rtlCol="0">
            <a:spAutoFit/>
          </a:bodyPr>
          <a:lstStyle/>
          <a:p>
            <a:r>
              <a:rPr lang="en-US" sz="1400"/>
              <a:t>will delete that column.</a:t>
            </a:r>
          </a:p>
        </p:txBody>
      </p:sp>
      <p:sp>
        <p:nvSpPr>
          <p:cNvPr id="11" name="TextBox 10">
            <a:extLst>
              <a:ext uri="{FF2B5EF4-FFF2-40B4-BE49-F238E27FC236}">
                <a16:creationId xmlns:a16="http://schemas.microsoft.com/office/drawing/2014/main" id="{AA4C01E5-C1A8-F351-2ED2-A8D456FD86DB}"/>
              </a:ext>
            </a:extLst>
          </p:cNvPr>
          <p:cNvSpPr txBox="1"/>
          <p:nvPr/>
        </p:nvSpPr>
        <p:spPr>
          <a:xfrm>
            <a:off x="242405" y="5922306"/>
            <a:ext cx="2296776" cy="307777"/>
          </a:xfrm>
          <a:prstGeom prst="rect">
            <a:avLst/>
          </a:prstGeom>
          <a:noFill/>
        </p:spPr>
        <p:txBody>
          <a:bodyPr wrap="square" rtlCol="0">
            <a:spAutoFit/>
          </a:bodyPr>
          <a:lstStyle/>
          <a:p>
            <a:r>
              <a:rPr lang="en-US" sz="1400"/>
              <a:t>del(dataframe[“Column”])  </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1DE85B04-1792-979F-8906-CFAD0A7A051C}"/>
                  </a:ext>
                </a:extLst>
              </p14:cNvPr>
              <p14:cNvContentPartPr/>
              <p14:nvPr/>
            </p14:nvContentPartPr>
            <p14:xfrm>
              <a:off x="2705589" y="6084944"/>
              <a:ext cx="553680" cy="30960"/>
            </p14:xfrm>
          </p:contentPart>
        </mc:Choice>
        <mc:Fallback xmlns="">
          <p:pic>
            <p:nvPicPr>
              <p:cNvPr id="12" name="Ink 11">
                <a:extLst>
                  <a:ext uri="{FF2B5EF4-FFF2-40B4-BE49-F238E27FC236}">
                    <a16:creationId xmlns:a16="http://schemas.microsoft.com/office/drawing/2014/main" id="{1DE85B04-1792-979F-8906-CFAD0A7A051C}"/>
                  </a:ext>
                </a:extLst>
              </p:cNvPr>
              <p:cNvPicPr/>
              <p:nvPr/>
            </p:nvPicPr>
            <p:blipFill>
              <a:blip r:embed="rId4"/>
              <a:stretch>
                <a:fillRect/>
              </a:stretch>
            </p:blipFill>
            <p:spPr>
              <a:xfrm>
                <a:off x="2696589" y="6075838"/>
                <a:ext cx="571320" cy="48808"/>
              </a:xfrm>
              <a:prstGeom prst="rect">
                <a:avLst/>
              </a:prstGeom>
            </p:spPr>
          </p:pic>
        </mc:Fallback>
      </mc:AlternateContent>
      <p:sp>
        <p:nvSpPr>
          <p:cNvPr id="20" name="TextBox 19">
            <a:extLst>
              <a:ext uri="{FF2B5EF4-FFF2-40B4-BE49-F238E27FC236}">
                <a16:creationId xmlns:a16="http://schemas.microsoft.com/office/drawing/2014/main" id="{EC3EBA5D-6AC7-39C6-6BBF-2E99DDEAC39C}"/>
              </a:ext>
            </a:extLst>
          </p:cNvPr>
          <p:cNvSpPr txBox="1"/>
          <p:nvPr/>
        </p:nvSpPr>
        <p:spPr>
          <a:xfrm>
            <a:off x="4548034" y="2008366"/>
            <a:ext cx="6532921" cy="954107"/>
          </a:xfrm>
          <a:prstGeom prst="rect">
            <a:avLst/>
          </a:prstGeom>
          <a:noFill/>
        </p:spPr>
        <p:txBody>
          <a:bodyPr wrap="square" rtlCol="0">
            <a:spAutoFit/>
          </a:bodyPr>
          <a:lstStyle/>
          <a:p>
            <a:r>
              <a:rPr lang="en-US" sz="1400"/>
              <a:t>can iterate over all the values in a df and change them to whatever --- maybe.  Seems like we need to use the df.loc[row, column] method to make changes to individual elements (see df.methods section).  Pandas doesn’t like it when we just use regular slicing, but it will sometimes go along with it.</a:t>
            </a:r>
            <a:endParaRPr lang="en-US" sz="1600"/>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9578C533-FF9C-F955-5608-F2C22F1D4569}"/>
                  </a:ext>
                </a:extLst>
              </p14:cNvPr>
              <p14:cNvContentPartPr/>
              <p14:nvPr/>
            </p14:nvContentPartPr>
            <p14:xfrm>
              <a:off x="3882574" y="2016383"/>
              <a:ext cx="223560" cy="1212840"/>
            </p14:xfrm>
          </p:contentPart>
        </mc:Choice>
        <mc:Fallback xmlns="">
          <p:pic>
            <p:nvPicPr>
              <p:cNvPr id="21" name="Ink 20">
                <a:extLst>
                  <a:ext uri="{FF2B5EF4-FFF2-40B4-BE49-F238E27FC236}">
                    <a16:creationId xmlns:a16="http://schemas.microsoft.com/office/drawing/2014/main" id="{9578C533-FF9C-F955-5608-F2C22F1D4569}"/>
                  </a:ext>
                </a:extLst>
              </p:cNvPr>
              <p:cNvPicPr/>
              <p:nvPr/>
            </p:nvPicPr>
            <p:blipFill>
              <a:blip r:embed="rId9"/>
              <a:stretch>
                <a:fillRect/>
              </a:stretch>
            </p:blipFill>
            <p:spPr>
              <a:xfrm>
                <a:off x="3876444" y="2010263"/>
                <a:ext cx="235820" cy="1225080"/>
              </a:xfrm>
              <a:prstGeom prst="rect">
                <a:avLst/>
              </a:prstGeom>
            </p:spPr>
          </p:pic>
        </mc:Fallback>
      </mc:AlternateContent>
      <p:sp>
        <p:nvSpPr>
          <p:cNvPr id="7" name="TextBox 6">
            <a:extLst>
              <a:ext uri="{FF2B5EF4-FFF2-40B4-BE49-F238E27FC236}">
                <a16:creationId xmlns:a16="http://schemas.microsoft.com/office/drawing/2014/main" id="{884D955D-9E9F-DE89-6554-5DDC8B43E88F}"/>
              </a:ext>
            </a:extLst>
          </p:cNvPr>
          <p:cNvSpPr txBox="1"/>
          <p:nvPr/>
        </p:nvSpPr>
        <p:spPr>
          <a:xfrm>
            <a:off x="242405" y="2028894"/>
            <a:ext cx="3500911" cy="923330"/>
          </a:xfrm>
          <a:prstGeom prst="rect">
            <a:avLst/>
          </a:prstGeom>
          <a:noFill/>
        </p:spPr>
        <p:txBody>
          <a:bodyPr wrap="square" rtlCol="0">
            <a:spAutoFit/>
          </a:bodyPr>
          <a:lstStyle/>
          <a:p>
            <a:r>
              <a:rPr lang="en-US"/>
              <a:t>for column in dataframe:</a:t>
            </a:r>
          </a:p>
          <a:p>
            <a:r>
              <a:rPr lang="en-US"/>
              <a:t>     for elem in dataframe[column]:</a:t>
            </a:r>
          </a:p>
          <a:p>
            <a:r>
              <a:rPr lang="en-US"/>
              <a:t>          elem = something else</a:t>
            </a:r>
          </a:p>
        </p:txBody>
      </p:sp>
    </p:spTree>
    <p:extLst>
      <p:ext uri="{BB962C8B-B14F-4D97-AF65-F5344CB8AC3E}">
        <p14:creationId xmlns:p14="http://schemas.microsoft.com/office/powerpoint/2010/main" val="27093094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3331618" cy="461665"/>
          </a:xfrm>
          <a:prstGeom prst="rect">
            <a:avLst/>
          </a:prstGeom>
        </p:spPr>
        <p:txBody>
          <a:bodyPr wrap="none">
            <a:spAutoFit/>
          </a:bodyPr>
          <a:lstStyle/>
          <a:p>
            <a:r>
              <a:rPr lang="en-US" sz="2400" b="1" u="sng">
                <a:solidFill>
                  <a:srgbClr val="0066FF"/>
                </a:solidFill>
              </a:rPr>
              <a:t>Dataframe: Modification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242405" y="1336680"/>
            <a:ext cx="4821208" cy="338554"/>
          </a:xfrm>
          <a:prstGeom prst="rect">
            <a:avLst/>
          </a:prstGeom>
          <a:noFill/>
        </p:spPr>
        <p:txBody>
          <a:bodyPr wrap="square" rtlCol="0">
            <a:spAutoFit/>
          </a:bodyPr>
          <a:lstStyle/>
          <a:p>
            <a:r>
              <a:rPr lang="en-US" sz="1600"/>
              <a:t>We can </a:t>
            </a:r>
            <a:r>
              <a:rPr lang="en-US" sz="1600" b="1"/>
              <a:t>map</a:t>
            </a:r>
            <a:r>
              <a:rPr lang="en-US" sz="1600"/>
              <a:t> a column into another, via this function,</a:t>
            </a:r>
          </a:p>
        </p:txBody>
      </p:sp>
      <p:sp>
        <p:nvSpPr>
          <p:cNvPr id="8" name="TextBox 7">
            <a:extLst>
              <a:ext uri="{FF2B5EF4-FFF2-40B4-BE49-F238E27FC236}">
                <a16:creationId xmlns:a16="http://schemas.microsoft.com/office/drawing/2014/main" id="{4EBE7B89-E833-59D5-10E1-81D4ED201317}"/>
              </a:ext>
            </a:extLst>
          </p:cNvPr>
          <p:cNvSpPr txBox="1"/>
          <p:nvPr/>
        </p:nvSpPr>
        <p:spPr>
          <a:xfrm>
            <a:off x="6613440" y="2041591"/>
            <a:ext cx="5260406" cy="769441"/>
          </a:xfrm>
          <a:prstGeom prst="rect">
            <a:avLst/>
          </a:prstGeom>
          <a:noFill/>
        </p:spPr>
        <p:txBody>
          <a:bodyPr wrap="square" rtlCol="0">
            <a:spAutoFit/>
          </a:bodyPr>
          <a:lstStyle/>
          <a:p>
            <a:r>
              <a:rPr lang="en-US" sz="1400"/>
              <a:t>takes a numerical Column1, divides up into bins = [b</a:t>
            </a:r>
            <a:r>
              <a:rPr lang="en-US" sz="1400" baseline="-25000"/>
              <a:t>0</a:t>
            </a:r>
            <a:r>
              <a:rPr lang="en-US" sz="1400"/>
              <a:t>, b</a:t>
            </a:r>
            <a:r>
              <a:rPr lang="en-US" sz="1400" baseline="-25000"/>
              <a:t>1</a:t>
            </a:r>
            <a:r>
              <a:rPr lang="en-US" sz="1400"/>
              <a:t>, b</a:t>
            </a:r>
            <a:r>
              <a:rPr lang="en-US" sz="1400" baseline="-25000"/>
              <a:t>2</a:t>
            </a:r>
            <a:r>
              <a:rPr lang="en-US" sz="1400"/>
              <a:t>, b</a:t>
            </a:r>
            <a:r>
              <a:rPr lang="en-US" sz="1400" baseline="-25000"/>
              <a:t>3</a:t>
            </a:r>
            <a:r>
              <a:rPr lang="en-US" sz="1600"/>
              <a:t>], </a:t>
            </a:r>
            <a:r>
              <a:rPr lang="en-US" sz="1400"/>
              <a:t>say, and assigns labels = [label</a:t>
            </a:r>
            <a:r>
              <a:rPr lang="en-US" sz="1400" baseline="-25000"/>
              <a:t>1</a:t>
            </a:r>
            <a:r>
              <a:rPr lang="en-US" sz="1400"/>
              <a:t>, label</a:t>
            </a:r>
            <a:r>
              <a:rPr lang="en-US" sz="1400" baseline="-25000"/>
              <a:t>2</a:t>
            </a:r>
            <a:r>
              <a:rPr lang="en-US" sz="1400"/>
              <a:t>, label</a:t>
            </a:r>
            <a:r>
              <a:rPr lang="en-US" sz="1400" baseline="-25000"/>
              <a:t>3</a:t>
            </a:r>
            <a:r>
              <a:rPr lang="en-US" sz="1400"/>
              <a:t>] for the numbers in range (b</a:t>
            </a:r>
            <a:r>
              <a:rPr lang="en-US" sz="1400" baseline="-25000"/>
              <a:t>0</a:t>
            </a:r>
            <a:r>
              <a:rPr lang="en-US" sz="1400"/>
              <a:t>,b</a:t>
            </a:r>
            <a:r>
              <a:rPr lang="en-US" sz="1400" baseline="-25000"/>
              <a:t>1</a:t>
            </a:r>
            <a:r>
              <a:rPr lang="en-US" sz="1400"/>
              <a:t>), (b</a:t>
            </a:r>
            <a:r>
              <a:rPr lang="en-US" sz="1400" baseline="-25000"/>
              <a:t>1</a:t>
            </a:r>
            <a:r>
              <a:rPr lang="en-US" sz="1400"/>
              <a:t>,b</a:t>
            </a:r>
            <a:r>
              <a:rPr lang="en-US" sz="1400" baseline="-25000"/>
              <a:t>2</a:t>
            </a:r>
            <a:r>
              <a:rPr lang="en-US" sz="1400"/>
              <a:t>), and (b</a:t>
            </a:r>
            <a:r>
              <a:rPr lang="en-US" sz="1400" baseline="-25000"/>
              <a:t>2</a:t>
            </a:r>
            <a:r>
              <a:rPr lang="en-US" sz="1400"/>
              <a:t>,b</a:t>
            </a:r>
            <a:r>
              <a:rPr lang="en-US" sz="1400" baseline="-25000"/>
              <a:t>3</a:t>
            </a:r>
            <a:r>
              <a:rPr lang="en-US" sz="1400"/>
              <a:t>) respectively.  </a:t>
            </a:r>
          </a:p>
        </p:txBody>
      </p:sp>
      <p:sp>
        <p:nvSpPr>
          <p:cNvPr id="9" name="TextBox 8">
            <a:extLst>
              <a:ext uri="{FF2B5EF4-FFF2-40B4-BE49-F238E27FC236}">
                <a16:creationId xmlns:a16="http://schemas.microsoft.com/office/drawing/2014/main" id="{39D4DD7A-750C-D79D-5633-4A049B665325}"/>
              </a:ext>
            </a:extLst>
          </p:cNvPr>
          <p:cNvSpPr txBox="1"/>
          <p:nvPr/>
        </p:nvSpPr>
        <p:spPr>
          <a:xfrm>
            <a:off x="242405" y="2041591"/>
            <a:ext cx="5407471" cy="307777"/>
          </a:xfrm>
          <a:prstGeom prst="rect">
            <a:avLst/>
          </a:prstGeom>
          <a:noFill/>
        </p:spPr>
        <p:txBody>
          <a:bodyPr wrap="square" rtlCol="0">
            <a:spAutoFit/>
          </a:bodyPr>
          <a:lstStyle/>
          <a:p>
            <a:r>
              <a:rPr lang="en-US" sz="1400"/>
              <a:t>dataframe[Column2] = pandas.cut(Column1, bin = bins, labels = labels)</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B32BAEC5-7A48-6271-A2A9-311AE0050FFB}"/>
                  </a:ext>
                </a:extLst>
              </p14:cNvPr>
              <p14:cNvContentPartPr/>
              <p14:nvPr/>
            </p14:nvContentPartPr>
            <p14:xfrm flipV="1">
              <a:off x="5788052" y="2211204"/>
              <a:ext cx="658500" cy="67694"/>
            </p14:xfrm>
          </p:contentPart>
        </mc:Choice>
        <mc:Fallback xmlns="">
          <p:pic>
            <p:nvPicPr>
              <p:cNvPr id="13" name="Ink 12">
                <a:extLst>
                  <a:ext uri="{FF2B5EF4-FFF2-40B4-BE49-F238E27FC236}">
                    <a16:creationId xmlns:a16="http://schemas.microsoft.com/office/drawing/2014/main" id="{B32BAEC5-7A48-6271-A2A9-311AE0050FFB}"/>
                  </a:ext>
                </a:extLst>
              </p:cNvPr>
              <p:cNvPicPr/>
              <p:nvPr/>
            </p:nvPicPr>
            <p:blipFill>
              <a:blip r:embed="rId4"/>
              <a:stretch>
                <a:fillRect/>
              </a:stretch>
            </p:blipFill>
            <p:spPr>
              <a:xfrm flipV="1">
                <a:off x="5779051" y="2202154"/>
                <a:ext cx="676142" cy="85432"/>
              </a:xfrm>
              <a:prstGeom prst="rect">
                <a:avLst/>
              </a:prstGeom>
            </p:spPr>
          </p:pic>
        </mc:Fallback>
      </mc:AlternateContent>
      <p:pic>
        <p:nvPicPr>
          <p:cNvPr id="14" name="Picture 13">
            <a:extLst>
              <a:ext uri="{FF2B5EF4-FFF2-40B4-BE49-F238E27FC236}">
                <a16:creationId xmlns:a16="http://schemas.microsoft.com/office/drawing/2014/main" id="{754E2764-50CD-620A-96BD-AFA054E2BE23}"/>
              </a:ext>
            </a:extLst>
          </p:cNvPr>
          <p:cNvPicPr>
            <a:picLocks noChangeAspect="1"/>
          </p:cNvPicPr>
          <p:nvPr/>
        </p:nvPicPr>
        <p:blipFill>
          <a:blip r:embed="rId5"/>
          <a:stretch>
            <a:fillRect/>
          </a:stretch>
        </p:blipFill>
        <p:spPr>
          <a:xfrm>
            <a:off x="5788052" y="3026697"/>
            <a:ext cx="6149873" cy="220999"/>
          </a:xfrm>
          <a:prstGeom prst="rect">
            <a:avLst/>
          </a:prstGeom>
        </p:spPr>
      </p:pic>
    </p:spTree>
    <p:extLst>
      <p:ext uri="{BB962C8B-B14F-4D97-AF65-F5344CB8AC3E}">
        <p14:creationId xmlns:p14="http://schemas.microsoft.com/office/powerpoint/2010/main" val="15226846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3331618" cy="461665"/>
          </a:xfrm>
          <a:prstGeom prst="rect">
            <a:avLst/>
          </a:prstGeom>
        </p:spPr>
        <p:txBody>
          <a:bodyPr wrap="none">
            <a:spAutoFit/>
          </a:bodyPr>
          <a:lstStyle/>
          <a:p>
            <a:r>
              <a:rPr lang="en-US" sz="2400" b="1" u="sng">
                <a:solidFill>
                  <a:srgbClr val="0066FF"/>
                </a:solidFill>
              </a:rPr>
              <a:t>Dataframe: Modification</a:t>
            </a:r>
          </a:p>
        </p:txBody>
      </p:sp>
      <p:sp>
        <p:nvSpPr>
          <p:cNvPr id="11" name="TextBox 10">
            <a:extLst>
              <a:ext uri="{FF2B5EF4-FFF2-40B4-BE49-F238E27FC236}">
                <a16:creationId xmlns:a16="http://schemas.microsoft.com/office/drawing/2014/main" id="{5EF5C67C-8B98-34C9-27DB-0525FA8313E4}"/>
              </a:ext>
            </a:extLst>
          </p:cNvPr>
          <p:cNvSpPr txBox="1"/>
          <p:nvPr/>
        </p:nvSpPr>
        <p:spPr>
          <a:xfrm>
            <a:off x="408040" y="1134723"/>
            <a:ext cx="10171472" cy="830997"/>
          </a:xfrm>
          <a:prstGeom prst="rect">
            <a:avLst/>
          </a:prstGeom>
          <a:noFill/>
        </p:spPr>
        <p:txBody>
          <a:bodyPr wrap="square" rtlCol="0">
            <a:spAutoFit/>
          </a:bodyPr>
          <a:lstStyle/>
          <a:p>
            <a:r>
              <a:rPr lang="en-US" sz="1600" b="1"/>
              <a:t>Vector Operations</a:t>
            </a:r>
            <a:r>
              <a:rPr lang="en-US" sz="1600"/>
              <a:t> </a:t>
            </a:r>
            <a:r>
              <a:rPr lang="en-US" sz="1600" b="1"/>
              <a:t>on rows/columns</a:t>
            </a:r>
          </a:p>
          <a:p>
            <a:r>
              <a:rPr lang="en-US" sz="1600"/>
              <a:t>So like one does with numpy.arrays, one can perform vector operations on rows.  Here I’m adding two rows together, but you can multiply, divide, etc.  The operations are vectorized, so they happen element by element.</a:t>
            </a:r>
          </a:p>
        </p:txBody>
      </p:sp>
      <p:pic>
        <p:nvPicPr>
          <p:cNvPr id="12" name="Picture 11">
            <a:extLst>
              <a:ext uri="{FF2B5EF4-FFF2-40B4-BE49-F238E27FC236}">
                <a16:creationId xmlns:a16="http://schemas.microsoft.com/office/drawing/2014/main" id="{3E615ABC-A9A9-8EFC-915D-26EF35A8543C}"/>
              </a:ext>
            </a:extLst>
          </p:cNvPr>
          <p:cNvPicPr>
            <a:picLocks noChangeAspect="1"/>
          </p:cNvPicPr>
          <p:nvPr/>
        </p:nvPicPr>
        <p:blipFill>
          <a:blip r:embed="rId2"/>
          <a:stretch>
            <a:fillRect/>
          </a:stretch>
        </p:blipFill>
        <p:spPr>
          <a:xfrm>
            <a:off x="547995" y="2444497"/>
            <a:ext cx="4073165" cy="1328206"/>
          </a:xfrm>
          <a:prstGeom prst="rect">
            <a:avLst/>
          </a:prstGeom>
        </p:spPr>
      </p:pic>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834B6D9E-816A-2F11-0B8A-FD9B2E49B876}"/>
                  </a:ext>
                </a:extLst>
              </p14:cNvPr>
              <p14:cNvContentPartPr/>
              <p14:nvPr/>
            </p14:nvContentPartPr>
            <p14:xfrm rot="16200000">
              <a:off x="5792440" y="2978280"/>
              <a:ext cx="199080" cy="459720"/>
            </p14:xfrm>
          </p:contentPart>
        </mc:Choice>
        <mc:Fallback xmlns="">
          <p:pic>
            <p:nvPicPr>
              <p:cNvPr id="13" name="Ink 12">
                <a:extLst>
                  <a:ext uri="{FF2B5EF4-FFF2-40B4-BE49-F238E27FC236}">
                    <a16:creationId xmlns:a16="http://schemas.microsoft.com/office/drawing/2014/main" id="{834B6D9E-816A-2F11-0B8A-FD9B2E49B876}"/>
                  </a:ext>
                </a:extLst>
              </p:cNvPr>
              <p:cNvPicPr/>
              <p:nvPr/>
            </p:nvPicPr>
            <p:blipFill>
              <a:blip r:embed="rId4"/>
              <a:stretch>
                <a:fillRect/>
              </a:stretch>
            </p:blipFill>
            <p:spPr>
              <a:xfrm rot="16200000">
                <a:off x="5783440" y="2969280"/>
                <a:ext cx="216720" cy="477360"/>
              </a:xfrm>
              <a:prstGeom prst="rect">
                <a:avLst/>
              </a:prstGeom>
            </p:spPr>
          </p:pic>
        </mc:Fallback>
      </mc:AlternateContent>
      <p:pic>
        <p:nvPicPr>
          <p:cNvPr id="16" name="Picture 15">
            <a:extLst>
              <a:ext uri="{FF2B5EF4-FFF2-40B4-BE49-F238E27FC236}">
                <a16:creationId xmlns:a16="http://schemas.microsoft.com/office/drawing/2014/main" id="{8EBD5189-0002-9A95-8556-7F7907203046}"/>
              </a:ext>
            </a:extLst>
          </p:cNvPr>
          <p:cNvPicPr>
            <a:picLocks noChangeAspect="1"/>
          </p:cNvPicPr>
          <p:nvPr/>
        </p:nvPicPr>
        <p:blipFill>
          <a:blip r:embed="rId5"/>
          <a:stretch>
            <a:fillRect/>
          </a:stretch>
        </p:blipFill>
        <p:spPr>
          <a:xfrm>
            <a:off x="7031961" y="2491659"/>
            <a:ext cx="1531753" cy="1874682"/>
          </a:xfrm>
          <a:prstGeom prst="rect">
            <a:avLst/>
          </a:prstGeom>
        </p:spPr>
      </p:pic>
    </p:spTree>
    <p:extLst>
      <p:ext uri="{BB962C8B-B14F-4D97-AF65-F5344CB8AC3E}">
        <p14:creationId xmlns:p14="http://schemas.microsoft.com/office/powerpoint/2010/main" val="370228743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87750" y="1208312"/>
            <a:ext cx="6537964" cy="338554"/>
          </a:xfrm>
          <a:prstGeom prst="rect">
            <a:avLst/>
          </a:prstGeom>
          <a:noFill/>
        </p:spPr>
        <p:txBody>
          <a:bodyPr wrap="square" rtlCol="0">
            <a:spAutoFit/>
          </a:bodyPr>
          <a:lstStyle/>
          <a:p>
            <a:r>
              <a:rPr lang="en-US" sz="1600"/>
              <a:t>For example, here we’re adding a column, and then changing its values.</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2A7BC36A-6681-A3FD-B763-F57146C4BCAC}"/>
                  </a:ext>
                </a:extLst>
              </p14:cNvPr>
              <p14:cNvContentPartPr/>
              <p14:nvPr/>
            </p14:nvContentPartPr>
            <p14:xfrm>
              <a:off x="5368215" y="2532828"/>
              <a:ext cx="831960" cy="196920"/>
            </p14:xfrm>
          </p:contentPart>
        </mc:Choice>
        <mc:Fallback xmlns="">
          <p:pic>
            <p:nvPicPr>
              <p:cNvPr id="17" name="Ink 16">
                <a:extLst>
                  <a:ext uri="{FF2B5EF4-FFF2-40B4-BE49-F238E27FC236}">
                    <a16:creationId xmlns:a16="http://schemas.microsoft.com/office/drawing/2014/main" id="{2A7BC36A-6681-A3FD-B763-F57146C4BCAC}"/>
                  </a:ext>
                </a:extLst>
              </p:cNvPr>
              <p:cNvPicPr/>
              <p:nvPr/>
            </p:nvPicPr>
            <p:blipFill>
              <a:blip r:embed="rId4"/>
              <a:stretch>
                <a:fillRect/>
              </a:stretch>
            </p:blipFill>
            <p:spPr>
              <a:xfrm>
                <a:off x="5359575" y="2523828"/>
                <a:ext cx="849600" cy="214560"/>
              </a:xfrm>
              <a:prstGeom prst="rect">
                <a:avLst/>
              </a:prstGeom>
            </p:spPr>
          </p:pic>
        </mc:Fallback>
      </mc:AlternateContent>
      <p:pic>
        <p:nvPicPr>
          <p:cNvPr id="19" name="Picture 18">
            <a:extLst>
              <a:ext uri="{FF2B5EF4-FFF2-40B4-BE49-F238E27FC236}">
                <a16:creationId xmlns:a16="http://schemas.microsoft.com/office/drawing/2014/main" id="{52741FDF-DA4D-454C-547D-DAA33B7640C5}"/>
              </a:ext>
            </a:extLst>
          </p:cNvPr>
          <p:cNvPicPr>
            <a:picLocks noChangeAspect="1"/>
          </p:cNvPicPr>
          <p:nvPr/>
        </p:nvPicPr>
        <p:blipFill>
          <a:blip r:embed="rId5"/>
          <a:stretch>
            <a:fillRect/>
          </a:stretch>
        </p:blipFill>
        <p:spPr>
          <a:xfrm>
            <a:off x="487750" y="2041346"/>
            <a:ext cx="4562640" cy="1980014"/>
          </a:xfrm>
          <a:prstGeom prst="rect">
            <a:avLst/>
          </a:prstGeom>
        </p:spPr>
      </p:pic>
      <p:pic>
        <p:nvPicPr>
          <p:cNvPr id="20" name="Picture 19">
            <a:extLst>
              <a:ext uri="{FF2B5EF4-FFF2-40B4-BE49-F238E27FC236}">
                <a16:creationId xmlns:a16="http://schemas.microsoft.com/office/drawing/2014/main" id="{AE0427B9-6AEA-F244-83F3-4484CA81875C}"/>
              </a:ext>
            </a:extLst>
          </p:cNvPr>
          <p:cNvPicPr>
            <a:picLocks noChangeAspect="1"/>
          </p:cNvPicPr>
          <p:nvPr/>
        </p:nvPicPr>
        <p:blipFill>
          <a:blip r:embed="rId6"/>
          <a:stretch>
            <a:fillRect/>
          </a:stretch>
        </p:blipFill>
        <p:spPr>
          <a:xfrm>
            <a:off x="7470678" y="1951551"/>
            <a:ext cx="3374302" cy="2954897"/>
          </a:xfrm>
          <a:prstGeom prst="rect">
            <a:avLst/>
          </a:prstGeom>
        </p:spPr>
      </p:pic>
    </p:spTree>
    <p:extLst>
      <p:ext uri="{BB962C8B-B14F-4D97-AF65-F5344CB8AC3E}">
        <p14:creationId xmlns:p14="http://schemas.microsoft.com/office/powerpoint/2010/main" val="10749511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06967" y="806302"/>
            <a:ext cx="1670994" cy="338554"/>
          </a:xfrm>
          <a:prstGeom prst="rect">
            <a:avLst/>
          </a:prstGeom>
          <a:noFill/>
        </p:spPr>
        <p:txBody>
          <a:bodyPr wrap="square" rtlCol="0">
            <a:spAutoFit/>
          </a:bodyPr>
          <a:lstStyle/>
          <a:p>
            <a:r>
              <a:rPr lang="en-US" sz="1600"/>
              <a:t>For example,</a:t>
            </a:r>
          </a:p>
        </p:txBody>
      </p:sp>
      <p:pic>
        <p:nvPicPr>
          <p:cNvPr id="2" name="Picture 1">
            <a:extLst>
              <a:ext uri="{FF2B5EF4-FFF2-40B4-BE49-F238E27FC236}">
                <a16:creationId xmlns:a16="http://schemas.microsoft.com/office/drawing/2014/main" id="{1AB7CE40-7F04-1546-8749-D94111E44662}"/>
              </a:ext>
            </a:extLst>
          </p:cNvPr>
          <p:cNvPicPr>
            <a:picLocks noChangeAspect="1"/>
          </p:cNvPicPr>
          <p:nvPr/>
        </p:nvPicPr>
        <p:blipFill>
          <a:blip r:embed="rId3"/>
          <a:stretch>
            <a:fillRect/>
          </a:stretch>
        </p:blipFill>
        <p:spPr>
          <a:xfrm>
            <a:off x="349869" y="1316636"/>
            <a:ext cx="4186546" cy="1895318"/>
          </a:xfrm>
          <a:prstGeom prst="rect">
            <a:avLst/>
          </a:prstGeom>
        </p:spPr>
      </p:pic>
      <p:pic>
        <p:nvPicPr>
          <p:cNvPr id="5" name="Picture 4">
            <a:extLst>
              <a:ext uri="{FF2B5EF4-FFF2-40B4-BE49-F238E27FC236}">
                <a16:creationId xmlns:a16="http://schemas.microsoft.com/office/drawing/2014/main" id="{A027EA2F-C444-47B7-7D58-55BC048B2A55}"/>
              </a:ext>
            </a:extLst>
          </p:cNvPr>
          <p:cNvPicPr>
            <a:picLocks noChangeAspect="1"/>
          </p:cNvPicPr>
          <p:nvPr/>
        </p:nvPicPr>
        <p:blipFill>
          <a:blip r:embed="rId4"/>
          <a:stretch>
            <a:fillRect/>
          </a:stretch>
        </p:blipFill>
        <p:spPr>
          <a:xfrm>
            <a:off x="6096000" y="4492366"/>
            <a:ext cx="3856054" cy="1874682"/>
          </a:xfrm>
          <a:prstGeom prst="rect">
            <a:avLst/>
          </a:prstGeom>
        </p:spPr>
      </p:pic>
      <p:pic>
        <p:nvPicPr>
          <p:cNvPr id="6" name="Picture 5">
            <a:extLst>
              <a:ext uri="{FF2B5EF4-FFF2-40B4-BE49-F238E27FC236}">
                <a16:creationId xmlns:a16="http://schemas.microsoft.com/office/drawing/2014/main" id="{4FAF0F4B-BA24-55E7-D970-57BEB1C10FE2}"/>
              </a:ext>
            </a:extLst>
          </p:cNvPr>
          <p:cNvPicPr>
            <a:picLocks noChangeAspect="1"/>
          </p:cNvPicPr>
          <p:nvPr/>
        </p:nvPicPr>
        <p:blipFill>
          <a:blip r:embed="rId5"/>
          <a:stretch>
            <a:fillRect/>
          </a:stretch>
        </p:blipFill>
        <p:spPr>
          <a:xfrm>
            <a:off x="6096245" y="3943965"/>
            <a:ext cx="2194750" cy="381033"/>
          </a:xfrm>
          <a:prstGeom prst="rect">
            <a:avLst/>
          </a:prstGeom>
        </p:spPr>
      </p:pic>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C2FFC79E-763D-763D-F7C0-1355444903B4}"/>
                  </a:ext>
                </a:extLst>
              </p14:cNvPr>
              <p14:cNvContentPartPr/>
              <p14:nvPr/>
            </p14:nvContentPartPr>
            <p14:xfrm>
              <a:off x="4908462" y="1901945"/>
              <a:ext cx="593280" cy="492840"/>
            </p14:xfrm>
          </p:contentPart>
        </mc:Choice>
        <mc:Fallback xmlns="">
          <p:pic>
            <p:nvPicPr>
              <p:cNvPr id="10" name="Ink 9">
                <a:extLst>
                  <a:ext uri="{FF2B5EF4-FFF2-40B4-BE49-F238E27FC236}">
                    <a16:creationId xmlns:a16="http://schemas.microsoft.com/office/drawing/2014/main" id="{C2FFC79E-763D-763D-F7C0-1355444903B4}"/>
                  </a:ext>
                </a:extLst>
              </p:cNvPr>
              <p:cNvPicPr/>
              <p:nvPr/>
            </p:nvPicPr>
            <p:blipFill>
              <a:blip r:embed="rId12"/>
              <a:stretch>
                <a:fillRect/>
              </a:stretch>
            </p:blipFill>
            <p:spPr>
              <a:xfrm>
                <a:off x="4899822" y="1893305"/>
                <a:ext cx="610920" cy="510480"/>
              </a:xfrm>
              <a:prstGeom prst="rect">
                <a:avLst/>
              </a:prstGeom>
            </p:spPr>
          </p:pic>
        </mc:Fallback>
      </mc:AlternateContent>
      <p:pic>
        <p:nvPicPr>
          <p:cNvPr id="11" name="Picture 10">
            <a:extLst>
              <a:ext uri="{FF2B5EF4-FFF2-40B4-BE49-F238E27FC236}">
                <a16:creationId xmlns:a16="http://schemas.microsoft.com/office/drawing/2014/main" id="{F8A77C39-5CB2-4C8B-773D-4ACAC00A3687}"/>
              </a:ext>
            </a:extLst>
          </p:cNvPr>
          <p:cNvPicPr>
            <a:picLocks noChangeAspect="1"/>
          </p:cNvPicPr>
          <p:nvPr/>
        </p:nvPicPr>
        <p:blipFill>
          <a:blip r:embed="rId13"/>
          <a:stretch>
            <a:fillRect/>
          </a:stretch>
        </p:blipFill>
        <p:spPr>
          <a:xfrm>
            <a:off x="6096000" y="1818779"/>
            <a:ext cx="4886632" cy="545634"/>
          </a:xfrm>
          <a:prstGeom prst="rect">
            <a:avLst/>
          </a:prstGeom>
        </p:spPr>
      </p:pic>
      <p:sp>
        <p:nvSpPr>
          <p:cNvPr id="12" name="TextBox 11">
            <a:extLst>
              <a:ext uri="{FF2B5EF4-FFF2-40B4-BE49-F238E27FC236}">
                <a16:creationId xmlns:a16="http://schemas.microsoft.com/office/drawing/2014/main" id="{1718A722-3207-2C27-0D74-E0260383FBF0}"/>
              </a:ext>
            </a:extLst>
          </p:cNvPr>
          <p:cNvSpPr txBox="1"/>
          <p:nvPr/>
        </p:nvSpPr>
        <p:spPr>
          <a:xfrm>
            <a:off x="6096000" y="2394785"/>
            <a:ext cx="3320640" cy="307777"/>
          </a:xfrm>
          <a:prstGeom prst="rect">
            <a:avLst/>
          </a:prstGeom>
          <a:noFill/>
        </p:spPr>
        <p:txBody>
          <a:bodyPr wrap="square" rtlCol="0">
            <a:spAutoFit/>
          </a:bodyPr>
          <a:lstStyle/>
          <a:p>
            <a:r>
              <a:rPr lang="en-US" sz="1400"/>
              <a:t>doesn’t like it, but it will do it.</a:t>
            </a:r>
          </a:p>
        </p:txBody>
      </p:sp>
      <p:sp>
        <p:nvSpPr>
          <p:cNvPr id="14" name="TextBox 13">
            <a:extLst>
              <a:ext uri="{FF2B5EF4-FFF2-40B4-BE49-F238E27FC236}">
                <a16:creationId xmlns:a16="http://schemas.microsoft.com/office/drawing/2014/main" id="{12C17787-6D3F-830D-7D20-95A950D009A2}"/>
              </a:ext>
            </a:extLst>
          </p:cNvPr>
          <p:cNvSpPr txBox="1"/>
          <p:nvPr/>
        </p:nvSpPr>
        <p:spPr>
          <a:xfrm>
            <a:off x="6027175" y="1446020"/>
            <a:ext cx="2861187" cy="307777"/>
          </a:xfrm>
          <a:prstGeom prst="rect">
            <a:avLst/>
          </a:prstGeom>
          <a:noFill/>
        </p:spPr>
        <p:txBody>
          <a:bodyPr wrap="square" rtlCol="0">
            <a:spAutoFit/>
          </a:bodyPr>
          <a:lstStyle/>
          <a:p>
            <a:r>
              <a:rPr lang="en-US" sz="1400"/>
              <a:t>changing a cell value to 0</a:t>
            </a:r>
          </a:p>
        </p:txBody>
      </p:sp>
      <p:sp>
        <p:nvSpPr>
          <p:cNvPr id="15" name="TextBox 14">
            <a:extLst>
              <a:ext uri="{FF2B5EF4-FFF2-40B4-BE49-F238E27FC236}">
                <a16:creationId xmlns:a16="http://schemas.microsoft.com/office/drawing/2014/main" id="{2293F743-E45C-8DC5-A7AC-238ADB9828C5}"/>
              </a:ext>
            </a:extLst>
          </p:cNvPr>
          <p:cNvSpPr txBox="1"/>
          <p:nvPr/>
        </p:nvSpPr>
        <p:spPr>
          <a:xfrm>
            <a:off x="6027175" y="3429000"/>
            <a:ext cx="3278155" cy="307777"/>
          </a:xfrm>
          <a:prstGeom prst="rect">
            <a:avLst/>
          </a:prstGeom>
          <a:noFill/>
        </p:spPr>
        <p:txBody>
          <a:bodyPr wrap="square" rtlCol="0">
            <a:spAutoFit/>
          </a:bodyPr>
          <a:lstStyle/>
          <a:p>
            <a:r>
              <a:rPr lang="en-US" sz="1400"/>
              <a:t>changing two rows to two other rows.</a:t>
            </a:r>
          </a:p>
        </p:txBody>
      </p:sp>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35EE7A1F-B88B-61BA-C463-B5794149346A}"/>
                  </a:ext>
                </a:extLst>
              </p14:cNvPr>
              <p14:cNvContentPartPr/>
              <p14:nvPr/>
            </p14:nvContentPartPr>
            <p14:xfrm>
              <a:off x="4857015" y="2939628"/>
              <a:ext cx="932760" cy="1291680"/>
            </p14:xfrm>
          </p:contentPart>
        </mc:Choice>
        <mc:Fallback xmlns="">
          <p:pic>
            <p:nvPicPr>
              <p:cNvPr id="16" name="Ink 15">
                <a:extLst>
                  <a:ext uri="{FF2B5EF4-FFF2-40B4-BE49-F238E27FC236}">
                    <a16:creationId xmlns:a16="http://schemas.microsoft.com/office/drawing/2014/main" id="{35EE7A1F-B88B-61BA-C463-B5794149346A}"/>
                  </a:ext>
                </a:extLst>
              </p:cNvPr>
              <p:cNvPicPr/>
              <p:nvPr/>
            </p:nvPicPr>
            <p:blipFill>
              <a:blip r:embed="rId15"/>
              <a:stretch>
                <a:fillRect/>
              </a:stretch>
            </p:blipFill>
            <p:spPr>
              <a:xfrm>
                <a:off x="4850895" y="2933508"/>
                <a:ext cx="945000" cy="1303920"/>
              </a:xfrm>
              <a:prstGeom prst="rect">
                <a:avLst/>
              </a:prstGeom>
            </p:spPr>
          </p:pic>
        </mc:Fallback>
      </mc:AlternateContent>
    </p:spTree>
    <p:extLst>
      <p:ext uri="{BB962C8B-B14F-4D97-AF65-F5344CB8AC3E}">
        <p14:creationId xmlns:p14="http://schemas.microsoft.com/office/powerpoint/2010/main" val="13986217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5EF5C67C-8B98-34C9-27DB-0525FA8313E4}"/>
              </a:ext>
            </a:extLst>
          </p:cNvPr>
          <p:cNvSpPr txBox="1"/>
          <p:nvPr/>
        </p:nvSpPr>
        <p:spPr>
          <a:xfrm>
            <a:off x="398206" y="1085977"/>
            <a:ext cx="7408607" cy="338554"/>
          </a:xfrm>
          <a:prstGeom prst="rect">
            <a:avLst/>
          </a:prstGeom>
          <a:noFill/>
        </p:spPr>
        <p:txBody>
          <a:bodyPr wrap="square" rtlCol="0">
            <a:spAutoFit/>
          </a:bodyPr>
          <a:lstStyle/>
          <a:p>
            <a:r>
              <a:rPr lang="en-US" sz="1600"/>
              <a:t>Apropos vector operations, here’s an example of adding two columns together,</a:t>
            </a:r>
          </a:p>
        </p:txBody>
      </p:sp>
      <p:pic>
        <p:nvPicPr>
          <p:cNvPr id="2" name="Picture 1">
            <a:extLst>
              <a:ext uri="{FF2B5EF4-FFF2-40B4-BE49-F238E27FC236}">
                <a16:creationId xmlns:a16="http://schemas.microsoft.com/office/drawing/2014/main" id="{CA0183D2-291B-CDF6-A0A5-895BC5239C69}"/>
              </a:ext>
            </a:extLst>
          </p:cNvPr>
          <p:cNvPicPr>
            <a:picLocks noChangeAspect="1"/>
          </p:cNvPicPr>
          <p:nvPr/>
        </p:nvPicPr>
        <p:blipFill>
          <a:blip r:embed="rId2"/>
          <a:stretch>
            <a:fillRect/>
          </a:stretch>
        </p:blipFill>
        <p:spPr>
          <a:xfrm>
            <a:off x="442053" y="3167066"/>
            <a:ext cx="3833192" cy="1379340"/>
          </a:xfrm>
          <a:prstGeom prst="rect">
            <a:avLst/>
          </a:prstGeom>
        </p:spPr>
      </p:pic>
      <p:pic>
        <p:nvPicPr>
          <p:cNvPr id="5" name="Picture 4">
            <a:extLst>
              <a:ext uri="{FF2B5EF4-FFF2-40B4-BE49-F238E27FC236}">
                <a16:creationId xmlns:a16="http://schemas.microsoft.com/office/drawing/2014/main" id="{E17DDCD8-6491-5E10-B69B-D9D96F6731DE}"/>
              </a:ext>
            </a:extLst>
          </p:cNvPr>
          <p:cNvPicPr>
            <a:picLocks noChangeAspect="1"/>
          </p:cNvPicPr>
          <p:nvPr/>
        </p:nvPicPr>
        <p:blipFill>
          <a:blip r:embed="rId3"/>
          <a:stretch>
            <a:fillRect/>
          </a:stretch>
        </p:blipFill>
        <p:spPr>
          <a:xfrm>
            <a:off x="6184490" y="3167066"/>
            <a:ext cx="899238" cy="138696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7FED675F-C39E-3534-8FDA-FDF8EA833D8E}"/>
                  </a:ext>
                </a:extLst>
              </p14:cNvPr>
              <p14:cNvContentPartPr/>
              <p14:nvPr/>
            </p14:nvContentPartPr>
            <p14:xfrm>
              <a:off x="2524093" y="2466892"/>
              <a:ext cx="3315600" cy="852120"/>
            </p14:xfrm>
          </p:contentPart>
        </mc:Choice>
        <mc:Fallback xmlns="">
          <p:pic>
            <p:nvPicPr>
              <p:cNvPr id="6" name="Ink 5">
                <a:extLst>
                  <a:ext uri="{FF2B5EF4-FFF2-40B4-BE49-F238E27FC236}">
                    <a16:creationId xmlns:a16="http://schemas.microsoft.com/office/drawing/2014/main" id="{7FED675F-C39E-3534-8FDA-FDF8EA833D8E}"/>
                  </a:ext>
                </a:extLst>
              </p:cNvPr>
              <p:cNvPicPr/>
              <p:nvPr/>
            </p:nvPicPr>
            <p:blipFill>
              <a:blip r:embed="rId5"/>
              <a:stretch>
                <a:fillRect/>
              </a:stretch>
            </p:blipFill>
            <p:spPr>
              <a:xfrm>
                <a:off x="2515093" y="2457892"/>
                <a:ext cx="3333240" cy="869760"/>
              </a:xfrm>
              <a:prstGeom prst="rect">
                <a:avLst/>
              </a:prstGeom>
            </p:spPr>
          </p:pic>
        </mc:Fallback>
      </mc:AlternateContent>
      <p:pic>
        <p:nvPicPr>
          <p:cNvPr id="7" name="Picture 6">
            <a:extLst>
              <a:ext uri="{FF2B5EF4-FFF2-40B4-BE49-F238E27FC236}">
                <a16:creationId xmlns:a16="http://schemas.microsoft.com/office/drawing/2014/main" id="{C6F8414E-4319-630C-88B4-6CB474F07E98}"/>
              </a:ext>
            </a:extLst>
          </p:cNvPr>
          <p:cNvPicPr>
            <a:picLocks noChangeAspect="1"/>
          </p:cNvPicPr>
          <p:nvPr/>
        </p:nvPicPr>
        <p:blipFill>
          <a:blip r:embed="rId6"/>
          <a:stretch>
            <a:fillRect/>
          </a:stretch>
        </p:blipFill>
        <p:spPr>
          <a:xfrm>
            <a:off x="442053" y="1604475"/>
            <a:ext cx="6589908" cy="758678"/>
          </a:xfrm>
          <a:prstGeom prst="rect">
            <a:avLst/>
          </a:prstGeom>
        </p:spPr>
      </p:pic>
    </p:spTree>
    <p:extLst>
      <p:ext uri="{BB962C8B-B14F-4D97-AF65-F5344CB8AC3E}">
        <p14:creationId xmlns:p14="http://schemas.microsoft.com/office/powerpoint/2010/main" val="24430415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6C1AE91-AD66-F906-40FB-A9106BDC8B23}"/>
              </a:ext>
            </a:extLst>
          </p:cNvPr>
          <p:cNvSpPr txBox="1"/>
          <p:nvPr/>
        </p:nvSpPr>
        <p:spPr>
          <a:xfrm>
            <a:off x="291659" y="1406627"/>
            <a:ext cx="3960246" cy="338554"/>
          </a:xfrm>
          <a:prstGeom prst="rect">
            <a:avLst/>
          </a:prstGeom>
          <a:noFill/>
        </p:spPr>
        <p:txBody>
          <a:bodyPr wrap="square" rtlCol="0">
            <a:spAutoFit/>
          </a:bodyPr>
          <a:lstStyle/>
          <a:p>
            <a:r>
              <a:rPr lang="en-US" sz="1600"/>
              <a:t>Here I’m scaling the columns of a dataframe,</a:t>
            </a:r>
          </a:p>
        </p:txBody>
      </p:sp>
      <p:pic>
        <p:nvPicPr>
          <p:cNvPr id="5" name="Picture 4">
            <a:extLst>
              <a:ext uri="{FF2B5EF4-FFF2-40B4-BE49-F238E27FC236}">
                <a16:creationId xmlns:a16="http://schemas.microsoft.com/office/drawing/2014/main" id="{03674BF7-110E-C7CB-1D11-C9F9C51C5419}"/>
              </a:ext>
            </a:extLst>
          </p:cNvPr>
          <p:cNvPicPr>
            <a:picLocks noChangeAspect="1"/>
          </p:cNvPicPr>
          <p:nvPr/>
        </p:nvPicPr>
        <p:blipFill>
          <a:blip r:embed="rId2"/>
          <a:stretch>
            <a:fillRect/>
          </a:stretch>
        </p:blipFill>
        <p:spPr>
          <a:xfrm>
            <a:off x="386964" y="1888711"/>
            <a:ext cx="6903199" cy="1807351"/>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0E8E12B4-21FA-CDA8-9AE2-3E9C4694D182}"/>
                  </a:ext>
                </a:extLst>
              </p14:cNvPr>
              <p14:cNvContentPartPr/>
              <p14:nvPr/>
            </p14:nvContentPartPr>
            <p14:xfrm rot="15936070">
              <a:off x="7358532" y="2301467"/>
              <a:ext cx="418320" cy="524520"/>
            </p14:xfrm>
          </p:contentPart>
        </mc:Choice>
        <mc:Fallback xmlns="">
          <p:pic>
            <p:nvPicPr>
              <p:cNvPr id="7" name="Ink 6">
                <a:extLst>
                  <a:ext uri="{FF2B5EF4-FFF2-40B4-BE49-F238E27FC236}">
                    <a16:creationId xmlns:a16="http://schemas.microsoft.com/office/drawing/2014/main" id="{0E8E12B4-21FA-CDA8-9AE2-3E9C4694D182}"/>
                  </a:ext>
                </a:extLst>
              </p:cNvPr>
              <p:cNvPicPr/>
              <p:nvPr/>
            </p:nvPicPr>
            <p:blipFill>
              <a:blip r:embed="rId4"/>
              <a:stretch>
                <a:fillRect/>
              </a:stretch>
            </p:blipFill>
            <p:spPr>
              <a:xfrm rot="15936070">
                <a:off x="7349532" y="2292467"/>
                <a:ext cx="435960" cy="542160"/>
              </a:xfrm>
              <a:prstGeom prst="rect">
                <a:avLst/>
              </a:prstGeom>
            </p:spPr>
          </p:pic>
        </mc:Fallback>
      </mc:AlternateContent>
      <p:pic>
        <p:nvPicPr>
          <p:cNvPr id="8" name="Picture 7">
            <a:extLst>
              <a:ext uri="{FF2B5EF4-FFF2-40B4-BE49-F238E27FC236}">
                <a16:creationId xmlns:a16="http://schemas.microsoft.com/office/drawing/2014/main" id="{C51B8F25-C64A-24D6-9921-33A7A625E395}"/>
              </a:ext>
            </a:extLst>
          </p:cNvPr>
          <p:cNvPicPr>
            <a:picLocks noChangeAspect="1"/>
          </p:cNvPicPr>
          <p:nvPr/>
        </p:nvPicPr>
        <p:blipFill>
          <a:blip r:embed="rId5"/>
          <a:stretch>
            <a:fillRect/>
          </a:stretch>
        </p:blipFill>
        <p:spPr>
          <a:xfrm>
            <a:off x="8656401" y="1749790"/>
            <a:ext cx="1791279" cy="1817115"/>
          </a:xfrm>
          <a:prstGeom prst="rect">
            <a:avLst/>
          </a:prstGeom>
        </p:spPr>
      </p:pic>
      <p:sp>
        <p:nvSpPr>
          <p:cNvPr id="2" name="TextBox 1">
            <a:extLst>
              <a:ext uri="{FF2B5EF4-FFF2-40B4-BE49-F238E27FC236}">
                <a16:creationId xmlns:a16="http://schemas.microsoft.com/office/drawing/2014/main" id="{A5B038A8-DBA0-858E-F828-894FA4AF118E}"/>
              </a:ext>
            </a:extLst>
          </p:cNvPr>
          <p:cNvSpPr txBox="1"/>
          <p:nvPr/>
        </p:nvSpPr>
        <p:spPr>
          <a:xfrm>
            <a:off x="386964" y="4139382"/>
            <a:ext cx="3864941" cy="830997"/>
          </a:xfrm>
          <a:prstGeom prst="rect">
            <a:avLst/>
          </a:prstGeom>
          <a:noFill/>
          <a:ln>
            <a:solidFill>
              <a:srgbClr val="FF0000"/>
            </a:solidFill>
          </a:ln>
        </p:spPr>
        <p:txBody>
          <a:bodyPr wrap="square" rtlCol="0">
            <a:spAutoFit/>
          </a:bodyPr>
          <a:lstStyle/>
          <a:p>
            <a:r>
              <a:rPr lang="en-US" sz="1600"/>
              <a:t>note that it allows subtracting a number from a column.  It just treats the number as a column of the same size.</a:t>
            </a:r>
          </a:p>
        </p:txBody>
      </p:sp>
    </p:spTree>
    <p:extLst>
      <p:ext uri="{BB962C8B-B14F-4D97-AF65-F5344CB8AC3E}">
        <p14:creationId xmlns:p14="http://schemas.microsoft.com/office/powerpoint/2010/main" val="373860959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6FA9B442-A5EB-2212-E13E-22C584993EAB}"/>
              </a:ext>
            </a:extLst>
          </p:cNvPr>
          <p:cNvPicPr>
            <a:picLocks noChangeAspect="1"/>
          </p:cNvPicPr>
          <p:nvPr/>
        </p:nvPicPr>
        <p:blipFill>
          <a:blip r:embed="rId2"/>
          <a:stretch>
            <a:fillRect/>
          </a:stretch>
        </p:blipFill>
        <p:spPr>
          <a:xfrm>
            <a:off x="691764" y="1868554"/>
            <a:ext cx="2149759" cy="574505"/>
          </a:xfrm>
          <a:prstGeom prst="rect">
            <a:avLst/>
          </a:prstGeom>
        </p:spPr>
      </p:pic>
      <p:sp>
        <p:nvSpPr>
          <p:cNvPr id="12" name="TextBox 11">
            <a:extLst>
              <a:ext uri="{FF2B5EF4-FFF2-40B4-BE49-F238E27FC236}">
                <a16:creationId xmlns:a16="http://schemas.microsoft.com/office/drawing/2014/main" id="{70A8547A-9B3B-9199-68FD-4D187F6ECAB7}"/>
              </a:ext>
            </a:extLst>
          </p:cNvPr>
          <p:cNvSpPr txBox="1"/>
          <p:nvPr/>
        </p:nvSpPr>
        <p:spPr>
          <a:xfrm>
            <a:off x="609600" y="1161820"/>
            <a:ext cx="10373032" cy="338554"/>
          </a:xfrm>
          <a:prstGeom prst="rect">
            <a:avLst/>
          </a:prstGeom>
          <a:noFill/>
        </p:spPr>
        <p:txBody>
          <a:bodyPr wrap="square" rtlCol="0">
            <a:spAutoFit/>
          </a:bodyPr>
          <a:lstStyle/>
          <a:p>
            <a:r>
              <a:rPr lang="en-US" sz="1600"/>
              <a:t>this works even for methods like .mean(), etc.  Here I’m subtracting the means of each column from themselves:</a:t>
            </a:r>
          </a:p>
        </p:txBody>
      </p:sp>
      <p:pic>
        <p:nvPicPr>
          <p:cNvPr id="13" name="Picture 12">
            <a:extLst>
              <a:ext uri="{FF2B5EF4-FFF2-40B4-BE49-F238E27FC236}">
                <a16:creationId xmlns:a16="http://schemas.microsoft.com/office/drawing/2014/main" id="{86C658A7-FC70-89DE-3C3A-10BC06F00262}"/>
              </a:ext>
            </a:extLst>
          </p:cNvPr>
          <p:cNvPicPr>
            <a:picLocks noChangeAspect="1"/>
          </p:cNvPicPr>
          <p:nvPr/>
        </p:nvPicPr>
        <p:blipFill>
          <a:blip r:embed="rId3"/>
          <a:stretch>
            <a:fillRect/>
          </a:stretch>
        </p:blipFill>
        <p:spPr>
          <a:xfrm>
            <a:off x="4726759" y="1753389"/>
            <a:ext cx="1143099" cy="1379340"/>
          </a:xfrm>
          <a:prstGeom prst="rect">
            <a:avLst/>
          </a:prstGeom>
        </p:spPr>
      </p:pic>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38E7D939-1301-D919-E02E-3E8DCD462F8A}"/>
                  </a:ext>
                </a:extLst>
              </p14:cNvPr>
              <p14:cNvContentPartPr/>
              <p14:nvPr/>
            </p14:nvContentPartPr>
            <p14:xfrm>
              <a:off x="3352935" y="2192628"/>
              <a:ext cx="712800" cy="187920"/>
            </p14:xfrm>
          </p:contentPart>
        </mc:Choice>
        <mc:Fallback xmlns="">
          <p:pic>
            <p:nvPicPr>
              <p:cNvPr id="14" name="Ink 13">
                <a:extLst>
                  <a:ext uri="{FF2B5EF4-FFF2-40B4-BE49-F238E27FC236}">
                    <a16:creationId xmlns:a16="http://schemas.microsoft.com/office/drawing/2014/main" id="{38E7D939-1301-D919-E02E-3E8DCD462F8A}"/>
                  </a:ext>
                </a:extLst>
              </p:cNvPr>
              <p:cNvPicPr/>
              <p:nvPr/>
            </p:nvPicPr>
            <p:blipFill>
              <a:blip r:embed="rId5"/>
              <a:stretch>
                <a:fillRect/>
              </a:stretch>
            </p:blipFill>
            <p:spPr>
              <a:xfrm>
                <a:off x="3343935" y="2183628"/>
                <a:ext cx="730440" cy="205560"/>
              </a:xfrm>
              <a:prstGeom prst="rect">
                <a:avLst/>
              </a:prstGeom>
            </p:spPr>
          </p:pic>
        </mc:Fallback>
      </mc:AlternateContent>
      <p:pic>
        <p:nvPicPr>
          <p:cNvPr id="15" name="Picture 14">
            <a:extLst>
              <a:ext uri="{FF2B5EF4-FFF2-40B4-BE49-F238E27FC236}">
                <a16:creationId xmlns:a16="http://schemas.microsoft.com/office/drawing/2014/main" id="{5B753E1C-7A9A-9178-7C25-8FF2801F2F7E}"/>
              </a:ext>
            </a:extLst>
          </p:cNvPr>
          <p:cNvPicPr>
            <a:picLocks noChangeAspect="1"/>
          </p:cNvPicPr>
          <p:nvPr/>
        </p:nvPicPr>
        <p:blipFill>
          <a:blip r:embed="rId6"/>
          <a:stretch>
            <a:fillRect/>
          </a:stretch>
        </p:blipFill>
        <p:spPr>
          <a:xfrm>
            <a:off x="6669818" y="1814227"/>
            <a:ext cx="1219306" cy="457240"/>
          </a:xfrm>
          <a:prstGeom prst="rect">
            <a:avLst/>
          </a:prstGeom>
        </p:spPr>
      </p:pic>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4EB04D01-D669-099F-C272-147E4CC527B6}"/>
                  </a:ext>
                </a:extLst>
              </p14:cNvPr>
              <p14:cNvContentPartPr/>
              <p14:nvPr/>
            </p14:nvContentPartPr>
            <p14:xfrm>
              <a:off x="6243375" y="2339868"/>
              <a:ext cx="51480" cy="178560"/>
            </p14:xfrm>
          </p:contentPart>
        </mc:Choice>
        <mc:Fallback xmlns="">
          <p:pic>
            <p:nvPicPr>
              <p:cNvPr id="16" name="Ink 15">
                <a:extLst>
                  <a:ext uri="{FF2B5EF4-FFF2-40B4-BE49-F238E27FC236}">
                    <a16:creationId xmlns:a16="http://schemas.microsoft.com/office/drawing/2014/main" id="{4EB04D01-D669-099F-C272-147E4CC527B6}"/>
                  </a:ext>
                </a:extLst>
              </p:cNvPr>
              <p:cNvPicPr/>
              <p:nvPr/>
            </p:nvPicPr>
            <p:blipFill>
              <a:blip r:embed="rId8"/>
              <a:stretch>
                <a:fillRect/>
              </a:stretch>
            </p:blipFill>
            <p:spPr>
              <a:xfrm>
                <a:off x="6234735" y="2331228"/>
                <a:ext cx="69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F57F98CA-DB2E-C1CA-E010-356EE3FDC6FD}"/>
                  </a:ext>
                </a:extLst>
              </p14:cNvPr>
              <p14:cNvContentPartPr/>
              <p14:nvPr/>
            </p14:nvContentPartPr>
            <p14:xfrm>
              <a:off x="8014575" y="2290908"/>
              <a:ext cx="50400" cy="246600"/>
            </p14:xfrm>
          </p:contentPart>
        </mc:Choice>
        <mc:Fallback xmlns="">
          <p:pic>
            <p:nvPicPr>
              <p:cNvPr id="17" name="Ink 16">
                <a:extLst>
                  <a:ext uri="{FF2B5EF4-FFF2-40B4-BE49-F238E27FC236}">
                    <a16:creationId xmlns:a16="http://schemas.microsoft.com/office/drawing/2014/main" id="{F57F98CA-DB2E-C1CA-E010-356EE3FDC6FD}"/>
                  </a:ext>
                </a:extLst>
              </p:cNvPr>
              <p:cNvPicPr/>
              <p:nvPr/>
            </p:nvPicPr>
            <p:blipFill>
              <a:blip r:embed="rId10"/>
              <a:stretch>
                <a:fillRect/>
              </a:stretch>
            </p:blipFill>
            <p:spPr>
              <a:xfrm>
                <a:off x="8005575" y="2281908"/>
                <a:ext cx="68040" cy="264240"/>
              </a:xfrm>
              <a:prstGeom prst="rect">
                <a:avLst/>
              </a:prstGeom>
            </p:spPr>
          </p:pic>
        </mc:Fallback>
      </mc:AlternateContent>
      <p:pic>
        <p:nvPicPr>
          <p:cNvPr id="18" name="Picture 17">
            <a:extLst>
              <a:ext uri="{FF2B5EF4-FFF2-40B4-BE49-F238E27FC236}">
                <a16:creationId xmlns:a16="http://schemas.microsoft.com/office/drawing/2014/main" id="{E6DDE6BA-51C1-EADD-3997-C7944132DF76}"/>
              </a:ext>
            </a:extLst>
          </p:cNvPr>
          <p:cNvPicPr>
            <a:picLocks noChangeAspect="1"/>
          </p:cNvPicPr>
          <p:nvPr/>
        </p:nvPicPr>
        <p:blipFill>
          <a:blip r:embed="rId11"/>
          <a:stretch>
            <a:fillRect/>
          </a:stretch>
        </p:blipFill>
        <p:spPr>
          <a:xfrm>
            <a:off x="8473941" y="1784851"/>
            <a:ext cx="1310754" cy="1394581"/>
          </a:xfrm>
          <a:prstGeom prst="rect">
            <a:avLst/>
          </a:prstGeom>
        </p:spPr>
      </p:pic>
      <p:sp>
        <p:nvSpPr>
          <p:cNvPr id="4" name="TextBox 3">
            <a:extLst>
              <a:ext uri="{FF2B5EF4-FFF2-40B4-BE49-F238E27FC236}">
                <a16:creationId xmlns:a16="http://schemas.microsoft.com/office/drawing/2014/main" id="{539312D7-F420-5637-2EA1-D5002CD6B9D4}"/>
              </a:ext>
            </a:extLst>
          </p:cNvPr>
          <p:cNvSpPr txBox="1"/>
          <p:nvPr/>
        </p:nvSpPr>
        <p:spPr>
          <a:xfrm>
            <a:off x="683342" y="3584708"/>
            <a:ext cx="2955007" cy="338554"/>
          </a:xfrm>
          <a:prstGeom prst="rect">
            <a:avLst/>
          </a:prstGeom>
          <a:noFill/>
        </p:spPr>
        <p:txBody>
          <a:bodyPr wrap="square" rtlCol="0">
            <a:spAutoFit/>
          </a:bodyPr>
          <a:lstStyle/>
          <a:p>
            <a:r>
              <a:rPr lang="en-US" sz="1600"/>
              <a:t>can divide too,</a:t>
            </a:r>
          </a:p>
        </p:txBody>
      </p:sp>
      <p:pic>
        <p:nvPicPr>
          <p:cNvPr id="5" name="Picture 4">
            <a:extLst>
              <a:ext uri="{FF2B5EF4-FFF2-40B4-BE49-F238E27FC236}">
                <a16:creationId xmlns:a16="http://schemas.microsoft.com/office/drawing/2014/main" id="{74DCB43E-0215-1D7C-5F08-7F7E30751506}"/>
              </a:ext>
            </a:extLst>
          </p:cNvPr>
          <p:cNvPicPr>
            <a:picLocks noChangeAspect="1"/>
          </p:cNvPicPr>
          <p:nvPr/>
        </p:nvPicPr>
        <p:blipFill>
          <a:blip r:embed="rId12"/>
          <a:stretch>
            <a:fillRect/>
          </a:stretch>
        </p:blipFill>
        <p:spPr>
          <a:xfrm>
            <a:off x="785221" y="4209542"/>
            <a:ext cx="2751248" cy="2001388"/>
          </a:xfrm>
          <a:prstGeom prst="rect">
            <a:avLst/>
          </a:prstGeom>
        </p:spPr>
      </p:pic>
      <mc:AlternateContent xmlns:mc="http://schemas.openxmlformats.org/markup-compatibility/2006" xmlns:p14="http://schemas.microsoft.com/office/powerpoint/2010/main">
        <mc:Choice Requires="p14">
          <p:contentPart p14:bwMode="auto" r:id="rId13">
            <p14:nvContentPartPr>
              <p14:cNvPr id="6" name="Ink 5">
                <a:extLst>
                  <a:ext uri="{FF2B5EF4-FFF2-40B4-BE49-F238E27FC236}">
                    <a16:creationId xmlns:a16="http://schemas.microsoft.com/office/drawing/2014/main" id="{83652D79-AF8F-3990-BE50-2A78799F1235}"/>
                  </a:ext>
                </a:extLst>
              </p14:cNvPr>
              <p14:cNvContentPartPr/>
              <p14:nvPr/>
            </p14:nvContentPartPr>
            <p14:xfrm>
              <a:off x="4065735" y="5204375"/>
              <a:ext cx="712800" cy="187920"/>
            </p14:xfrm>
          </p:contentPart>
        </mc:Choice>
        <mc:Fallback xmlns="">
          <p:pic>
            <p:nvPicPr>
              <p:cNvPr id="6" name="Ink 5">
                <a:extLst>
                  <a:ext uri="{FF2B5EF4-FFF2-40B4-BE49-F238E27FC236}">
                    <a16:creationId xmlns:a16="http://schemas.microsoft.com/office/drawing/2014/main" id="{83652D79-AF8F-3990-BE50-2A78799F1235}"/>
                  </a:ext>
                </a:extLst>
              </p:cNvPr>
              <p:cNvPicPr/>
              <p:nvPr/>
            </p:nvPicPr>
            <p:blipFill>
              <a:blip r:embed="rId14"/>
              <a:stretch>
                <a:fillRect/>
              </a:stretch>
            </p:blipFill>
            <p:spPr>
              <a:xfrm>
                <a:off x="4056735" y="5195392"/>
                <a:ext cx="730440" cy="205526"/>
              </a:xfrm>
              <a:prstGeom prst="rect">
                <a:avLst/>
              </a:prstGeom>
            </p:spPr>
          </p:pic>
        </mc:Fallback>
      </mc:AlternateContent>
      <p:pic>
        <p:nvPicPr>
          <p:cNvPr id="7" name="Picture 6">
            <a:extLst>
              <a:ext uri="{FF2B5EF4-FFF2-40B4-BE49-F238E27FC236}">
                <a16:creationId xmlns:a16="http://schemas.microsoft.com/office/drawing/2014/main" id="{4E99A8B8-C31D-0683-4F4C-EAB8F1DE2533}"/>
              </a:ext>
            </a:extLst>
          </p:cNvPr>
          <p:cNvPicPr>
            <a:picLocks noChangeAspect="1"/>
          </p:cNvPicPr>
          <p:nvPr/>
        </p:nvPicPr>
        <p:blipFill>
          <a:blip r:embed="rId15"/>
          <a:stretch>
            <a:fillRect/>
          </a:stretch>
        </p:blipFill>
        <p:spPr>
          <a:xfrm>
            <a:off x="5660024" y="4456284"/>
            <a:ext cx="3506886" cy="1872021"/>
          </a:xfrm>
          <a:prstGeom prst="rect">
            <a:avLst/>
          </a:prstGeom>
        </p:spPr>
      </p:pic>
    </p:spTree>
    <p:extLst>
      <p:ext uri="{BB962C8B-B14F-4D97-AF65-F5344CB8AC3E}">
        <p14:creationId xmlns:p14="http://schemas.microsoft.com/office/powerpoint/2010/main" val="11282034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08714" y="149642"/>
            <a:ext cx="3019929" cy="461665"/>
          </a:xfrm>
          <a:prstGeom prst="rect">
            <a:avLst/>
          </a:prstGeom>
        </p:spPr>
        <p:txBody>
          <a:bodyPr wrap="none">
            <a:spAutoFit/>
          </a:bodyPr>
          <a:lstStyle/>
          <a:p>
            <a:r>
              <a:rPr lang="en-US" sz="2400" b="1" u="sng">
                <a:solidFill>
                  <a:srgbClr val="0066FF"/>
                </a:solidFill>
              </a:rPr>
              <a:t>Dataframe: Properties</a:t>
            </a:r>
          </a:p>
        </p:txBody>
      </p:sp>
      <p:sp>
        <p:nvSpPr>
          <p:cNvPr id="4" name="TextBox 3">
            <a:extLst>
              <a:ext uri="{FF2B5EF4-FFF2-40B4-BE49-F238E27FC236}">
                <a16:creationId xmlns:a16="http://schemas.microsoft.com/office/drawing/2014/main" id="{1F62766F-5DD0-4A16-B412-AB8E10FE3C0F}"/>
              </a:ext>
            </a:extLst>
          </p:cNvPr>
          <p:cNvSpPr txBox="1"/>
          <p:nvPr/>
        </p:nvSpPr>
        <p:spPr>
          <a:xfrm>
            <a:off x="218271" y="962589"/>
            <a:ext cx="6260837" cy="338554"/>
          </a:xfrm>
          <a:prstGeom prst="rect">
            <a:avLst/>
          </a:prstGeom>
          <a:noFill/>
        </p:spPr>
        <p:txBody>
          <a:bodyPr wrap="square" rtlCol="0">
            <a:spAutoFit/>
          </a:bodyPr>
          <a:lstStyle/>
          <a:p>
            <a:r>
              <a:rPr lang="en-US" sz="1600"/>
              <a:t>So here are some properties of dataframes.  Many are shared with Series.  </a:t>
            </a:r>
          </a:p>
        </p:txBody>
      </p:sp>
      <p:sp>
        <p:nvSpPr>
          <p:cNvPr id="11" name="TextBox 10">
            <a:extLst>
              <a:ext uri="{FF2B5EF4-FFF2-40B4-BE49-F238E27FC236}">
                <a16:creationId xmlns:a16="http://schemas.microsoft.com/office/drawing/2014/main" id="{F776CF47-60FA-CEC7-0BB3-B8A3793A7291}"/>
              </a:ext>
            </a:extLst>
          </p:cNvPr>
          <p:cNvSpPr txBox="1"/>
          <p:nvPr/>
        </p:nvSpPr>
        <p:spPr>
          <a:xfrm>
            <a:off x="229463" y="1747709"/>
            <a:ext cx="1042219" cy="307777"/>
          </a:xfrm>
          <a:prstGeom prst="rect">
            <a:avLst/>
          </a:prstGeom>
          <a:noFill/>
        </p:spPr>
        <p:txBody>
          <a:bodyPr wrap="square" rtlCol="0">
            <a:spAutoFit/>
          </a:bodyPr>
          <a:lstStyle/>
          <a:p>
            <a:r>
              <a:rPr lang="en-US" sz="1400"/>
              <a:t>dataframe</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C7CC5209-93F6-5DF8-B35D-379491E6F5D4}"/>
                  </a:ext>
                </a:extLst>
              </p14:cNvPr>
              <p14:cNvContentPartPr/>
              <p14:nvPr/>
            </p14:nvContentPartPr>
            <p14:xfrm>
              <a:off x="1561662" y="1932039"/>
              <a:ext cx="553680" cy="20520"/>
            </p14:xfrm>
          </p:contentPart>
        </mc:Choice>
        <mc:Fallback xmlns="">
          <p:pic>
            <p:nvPicPr>
              <p:cNvPr id="12" name="Ink 11">
                <a:extLst>
                  <a:ext uri="{FF2B5EF4-FFF2-40B4-BE49-F238E27FC236}">
                    <a16:creationId xmlns:a16="http://schemas.microsoft.com/office/drawing/2014/main" id="{C7CC5209-93F6-5DF8-B35D-379491E6F5D4}"/>
                  </a:ext>
                </a:extLst>
              </p:cNvPr>
              <p:cNvPicPr/>
              <p:nvPr/>
            </p:nvPicPr>
            <p:blipFill>
              <a:blip r:embed="rId4"/>
              <a:stretch>
                <a:fillRect/>
              </a:stretch>
            </p:blipFill>
            <p:spPr>
              <a:xfrm>
                <a:off x="1552662" y="1923039"/>
                <a:ext cx="571320" cy="38160"/>
              </a:xfrm>
              <a:prstGeom prst="rect">
                <a:avLst/>
              </a:prstGeom>
            </p:spPr>
          </p:pic>
        </mc:Fallback>
      </mc:AlternateContent>
      <p:sp>
        <p:nvSpPr>
          <p:cNvPr id="13" name="TextBox 12">
            <a:extLst>
              <a:ext uri="{FF2B5EF4-FFF2-40B4-BE49-F238E27FC236}">
                <a16:creationId xmlns:a16="http://schemas.microsoft.com/office/drawing/2014/main" id="{35113DB3-5B3D-9C5C-2AEA-5F7A3EC7CAB7}"/>
              </a:ext>
            </a:extLst>
          </p:cNvPr>
          <p:cNvSpPr txBox="1"/>
          <p:nvPr/>
        </p:nvSpPr>
        <p:spPr>
          <a:xfrm>
            <a:off x="2489462" y="1767556"/>
            <a:ext cx="3804257" cy="307777"/>
          </a:xfrm>
          <a:prstGeom prst="rect">
            <a:avLst/>
          </a:prstGeom>
          <a:noFill/>
        </p:spPr>
        <p:txBody>
          <a:bodyPr wrap="square" rtlCol="0">
            <a:spAutoFit/>
          </a:bodyPr>
          <a:lstStyle/>
          <a:p>
            <a:r>
              <a:rPr lang="en-US" sz="1400"/>
              <a:t>will return the dataframe, or at least part of it.  </a:t>
            </a:r>
          </a:p>
        </p:txBody>
      </p:sp>
      <p:sp>
        <p:nvSpPr>
          <p:cNvPr id="28" name="TextBox 27">
            <a:extLst>
              <a:ext uri="{FF2B5EF4-FFF2-40B4-BE49-F238E27FC236}">
                <a16:creationId xmlns:a16="http://schemas.microsoft.com/office/drawing/2014/main" id="{8018ACAC-2086-90D3-9A0A-F0F51CD2F24E}"/>
              </a:ext>
            </a:extLst>
          </p:cNvPr>
          <p:cNvSpPr txBox="1"/>
          <p:nvPr/>
        </p:nvSpPr>
        <p:spPr>
          <a:xfrm>
            <a:off x="218271" y="2219913"/>
            <a:ext cx="1463516" cy="307777"/>
          </a:xfrm>
          <a:prstGeom prst="rect">
            <a:avLst/>
          </a:prstGeom>
          <a:noFill/>
        </p:spPr>
        <p:txBody>
          <a:bodyPr wrap="square" rtlCol="0">
            <a:spAutoFit/>
          </a:bodyPr>
          <a:lstStyle/>
          <a:p>
            <a:r>
              <a:rPr lang="en-US" sz="1400"/>
              <a:t>len(dataframe)</a:t>
            </a:r>
          </a:p>
        </p:txBody>
      </p:sp>
      <mc:AlternateContent xmlns:mc="http://schemas.openxmlformats.org/markup-compatibility/2006" xmlns:p14="http://schemas.microsoft.com/office/powerpoint/2010/main">
        <mc:Choice Requires="p14">
          <p:contentPart p14:bwMode="auto" r:id="rId5">
            <p14:nvContentPartPr>
              <p14:cNvPr id="29" name="Ink 28">
                <a:extLst>
                  <a:ext uri="{FF2B5EF4-FFF2-40B4-BE49-F238E27FC236}">
                    <a16:creationId xmlns:a16="http://schemas.microsoft.com/office/drawing/2014/main" id="{E6425042-262A-7883-926B-D698B907D364}"/>
                  </a:ext>
                </a:extLst>
              </p14:cNvPr>
              <p14:cNvContentPartPr/>
              <p14:nvPr/>
            </p14:nvContentPartPr>
            <p14:xfrm>
              <a:off x="1757651" y="2390932"/>
              <a:ext cx="553680" cy="45719"/>
            </p14:xfrm>
          </p:contentPart>
        </mc:Choice>
        <mc:Fallback xmlns="">
          <p:pic>
            <p:nvPicPr>
              <p:cNvPr id="29" name="Ink 28">
                <a:extLst>
                  <a:ext uri="{FF2B5EF4-FFF2-40B4-BE49-F238E27FC236}">
                    <a16:creationId xmlns:a16="http://schemas.microsoft.com/office/drawing/2014/main" id="{E6425042-262A-7883-926B-D698B907D364}"/>
                  </a:ext>
                </a:extLst>
              </p:cNvPr>
              <p:cNvPicPr/>
              <p:nvPr/>
            </p:nvPicPr>
            <p:blipFill>
              <a:blip r:embed="rId6"/>
              <a:stretch>
                <a:fillRect/>
              </a:stretch>
            </p:blipFill>
            <p:spPr>
              <a:xfrm>
                <a:off x="1748651" y="2381861"/>
                <a:ext cx="571320" cy="63499"/>
              </a:xfrm>
              <a:prstGeom prst="rect">
                <a:avLst/>
              </a:prstGeom>
            </p:spPr>
          </p:pic>
        </mc:Fallback>
      </mc:AlternateContent>
      <p:sp>
        <p:nvSpPr>
          <p:cNvPr id="30" name="TextBox 29">
            <a:extLst>
              <a:ext uri="{FF2B5EF4-FFF2-40B4-BE49-F238E27FC236}">
                <a16:creationId xmlns:a16="http://schemas.microsoft.com/office/drawing/2014/main" id="{608BDD28-8E80-1E98-40D7-673BD197E6AB}"/>
              </a:ext>
            </a:extLst>
          </p:cNvPr>
          <p:cNvSpPr txBox="1"/>
          <p:nvPr/>
        </p:nvSpPr>
        <p:spPr>
          <a:xfrm>
            <a:off x="2600734" y="2237043"/>
            <a:ext cx="4656295" cy="307777"/>
          </a:xfrm>
          <a:prstGeom prst="rect">
            <a:avLst/>
          </a:prstGeom>
          <a:noFill/>
        </p:spPr>
        <p:txBody>
          <a:bodyPr wrap="square" rtlCol="0">
            <a:spAutoFit/>
          </a:bodyPr>
          <a:lstStyle/>
          <a:p>
            <a:r>
              <a:rPr lang="en-US" sz="1400"/>
              <a:t>I think this will return the number of rows in the data frame.</a:t>
            </a:r>
          </a:p>
        </p:txBody>
      </p:sp>
      <p:sp>
        <p:nvSpPr>
          <p:cNvPr id="31" name="TextBox 30">
            <a:extLst>
              <a:ext uri="{FF2B5EF4-FFF2-40B4-BE49-F238E27FC236}">
                <a16:creationId xmlns:a16="http://schemas.microsoft.com/office/drawing/2014/main" id="{76C8C278-996F-0F8F-661A-32680D8952D0}"/>
              </a:ext>
            </a:extLst>
          </p:cNvPr>
          <p:cNvSpPr txBox="1"/>
          <p:nvPr/>
        </p:nvSpPr>
        <p:spPr>
          <a:xfrm>
            <a:off x="244788" y="2742359"/>
            <a:ext cx="1474986" cy="307777"/>
          </a:xfrm>
          <a:prstGeom prst="rect">
            <a:avLst/>
          </a:prstGeom>
          <a:noFill/>
        </p:spPr>
        <p:txBody>
          <a:bodyPr wrap="square" rtlCol="0">
            <a:spAutoFit/>
          </a:bodyPr>
          <a:lstStyle/>
          <a:p>
            <a:r>
              <a:rPr lang="en-US" sz="1400"/>
              <a:t>dataframe.index</a:t>
            </a:r>
          </a:p>
        </p:txBody>
      </p:sp>
      <mc:AlternateContent xmlns:mc="http://schemas.openxmlformats.org/markup-compatibility/2006" xmlns:p14="http://schemas.microsoft.com/office/powerpoint/2010/main">
        <mc:Choice Requires="p14">
          <p:contentPart p14:bwMode="auto" r:id="rId7">
            <p14:nvContentPartPr>
              <p14:cNvPr id="32" name="Ink 31">
                <a:extLst>
                  <a:ext uri="{FF2B5EF4-FFF2-40B4-BE49-F238E27FC236}">
                    <a16:creationId xmlns:a16="http://schemas.microsoft.com/office/drawing/2014/main" id="{40CD3680-BA26-9400-272D-FEA4EAD912D3}"/>
                  </a:ext>
                </a:extLst>
              </p14:cNvPr>
              <p14:cNvContentPartPr/>
              <p14:nvPr/>
            </p14:nvContentPartPr>
            <p14:xfrm>
              <a:off x="1738488" y="2885987"/>
              <a:ext cx="553680" cy="20520"/>
            </p14:xfrm>
          </p:contentPart>
        </mc:Choice>
        <mc:Fallback xmlns="">
          <p:pic>
            <p:nvPicPr>
              <p:cNvPr id="32" name="Ink 31">
                <a:extLst>
                  <a:ext uri="{FF2B5EF4-FFF2-40B4-BE49-F238E27FC236}">
                    <a16:creationId xmlns:a16="http://schemas.microsoft.com/office/drawing/2014/main" id="{40CD3680-BA26-9400-272D-FEA4EAD912D3}"/>
                  </a:ext>
                </a:extLst>
              </p:cNvPr>
              <p:cNvPicPr/>
              <p:nvPr/>
            </p:nvPicPr>
            <p:blipFill>
              <a:blip r:embed="rId4"/>
              <a:stretch>
                <a:fillRect/>
              </a:stretch>
            </p:blipFill>
            <p:spPr>
              <a:xfrm>
                <a:off x="1729488" y="2876987"/>
                <a:ext cx="571320" cy="38160"/>
              </a:xfrm>
              <a:prstGeom prst="rect">
                <a:avLst/>
              </a:prstGeom>
            </p:spPr>
          </p:pic>
        </mc:Fallback>
      </mc:AlternateContent>
      <p:sp>
        <p:nvSpPr>
          <p:cNvPr id="40" name="TextBox 39">
            <a:extLst>
              <a:ext uri="{FF2B5EF4-FFF2-40B4-BE49-F238E27FC236}">
                <a16:creationId xmlns:a16="http://schemas.microsoft.com/office/drawing/2014/main" id="{BDF14071-8685-C928-B5D9-278B01ED95F1}"/>
              </a:ext>
            </a:extLst>
          </p:cNvPr>
          <p:cNvSpPr txBox="1"/>
          <p:nvPr/>
        </p:nvSpPr>
        <p:spPr>
          <a:xfrm>
            <a:off x="2546999" y="2686730"/>
            <a:ext cx="9363287" cy="1169551"/>
          </a:xfrm>
          <a:prstGeom prst="rect">
            <a:avLst/>
          </a:prstGeom>
          <a:noFill/>
        </p:spPr>
        <p:txBody>
          <a:bodyPr wrap="square" rtlCol="0">
            <a:spAutoFit/>
          </a:bodyPr>
          <a:lstStyle/>
          <a:p>
            <a:r>
              <a:rPr lang="en-US" sz="1400"/>
              <a:t>outputs an iterable of the range of rows in the dataframe.  And note len(dataframe.index) returns the number of indices/rows in dataframe, ‘cause I guess iterables have length.  Can do same with len(range(10)) too.  And recall too that index = [row1, row2, etc.] was the argument used in dataframe() to set row labels.  Can use dataframe.index = otherdataframe.index.to_list() if you want to use another dataframe’s indices.  And finally, note that you can slice dataframe and get its indices with this.  For instance, this is a thing.</a:t>
            </a:r>
            <a:endParaRPr lang="en-US" sz="1400">
              <a:solidFill>
                <a:srgbClr val="0066FF"/>
              </a:solidFill>
            </a:endParaRPr>
          </a:p>
        </p:txBody>
      </p:sp>
      <p:sp>
        <p:nvSpPr>
          <p:cNvPr id="41" name="TextBox 40">
            <a:extLst>
              <a:ext uri="{FF2B5EF4-FFF2-40B4-BE49-F238E27FC236}">
                <a16:creationId xmlns:a16="http://schemas.microsoft.com/office/drawing/2014/main" id="{A7AC33CF-2EE4-C87C-3AA8-8B5CDE47EB57}"/>
              </a:ext>
            </a:extLst>
          </p:cNvPr>
          <p:cNvSpPr txBox="1"/>
          <p:nvPr/>
        </p:nvSpPr>
        <p:spPr>
          <a:xfrm>
            <a:off x="183528" y="4302320"/>
            <a:ext cx="1649062" cy="307777"/>
          </a:xfrm>
          <a:prstGeom prst="rect">
            <a:avLst/>
          </a:prstGeom>
          <a:noFill/>
        </p:spPr>
        <p:txBody>
          <a:bodyPr wrap="square" rtlCol="0">
            <a:spAutoFit/>
          </a:bodyPr>
          <a:lstStyle/>
          <a:p>
            <a:r>
              <a:rPr lang="en-US" sz="1400"/>
              <a:t>dataframe.columns</a:t>
            </a:r>
          </a:p>
        </p:txBody>
      </p:sp>
      <p:sp>
        <p:nvSpPr>
          <p:cNvPr id="42" name="TextBox 41">
            <a:extLst>
              <a:ext uri="{FF2B5EF4-FFF2-40B4-BE49-F238E27FC236}">
                <a16:creationId xmlns:a16="http://schemas.microsoft.com/office/drawing/2014/main" id="{0FBC0115-77BE-6894-7560-57DB9DB4546E}"/>
              </a:ext>
            </a:extLst>
          </p:cNvPr>
          <p:cNvSpPr txBox="1"/>
          <p:nvPr/>
        </p:nvSpPr>
        <p:spPr>
          <a:xfrm>
            <a:off x="2715562" y="4338081"/>
            <a:ext cx="8911554" cy="523220"/>
          </a:xfrm>
          <a:prstGeom prst="rect">
            <a:avLst/>
          </a:prstGeom>
          <a:noFill/>
        </p:spPr>
        <p:txBody>
          <a:bodyPr wrap="square">
            <a:spAutoFit/>
          </a:bodyPr>
          <a:lstStyle/>
          <a:p>
            <a:r>
              <a:rPr lang="en-US" sz="1400"/>
              <a:t>returns a series of all the column names.  And </a:t>
            </a:r>
            <a:r>
              <a:rPr lang="en-US" sz="1400">
                <a:solidFill>
                  <a:srgbClr val="0066FF"/>
                </a:solidFill>
              </a:rPr>
              <a:t>len(dataframe.columns)</a:t>
            </a:r>
            <a:r>
              <a:rPr lang="en-US" sz="1400"/>
              <a:t> will return number of columns in dataframe.  Can convert the series to a list via </a:t>
            </a:r>
            <a:r>
              <a:rPr lang="en-US" sz="1400">
                <a:solidFill>
                  <a:srgbClr val="0066FF"/>
                </a:solidFill>
              </a:rPr>
              <a:t>dataframe.columns.tolist()</a:t>
            </a:r>
            <a:r>
              <a:rPr lang="en-US" sz="1400"/>
              <a:t>.</a:t>
            </a:r>
            <a:endParaRPr lang="en-US" sz="1800"/>
          </a:p>
        </p:txBody>
      </p:sp>
      <mc:AlternateContent xmlns:mc="http://schemas.openxmlformats.org/markup-compatibility/2006" xmlns:p14="http://schemas.microsoft.com/office/powerpoint/2010/main">
        <mc:Choice Requires="p14">
          <p:contentPart p14:bwMode="auto" r:id="rId8">
            <p14:nvContentPartPr>
              <p14:cNvPr id="43" name="Ink 42">
                <a:extLst>
                  <a:ext uri="{FF2B5EF4-FFF2-40B4-BE49-F238E27FC236}">
                    <a16:creationId xmlns:a16="http://schemas.microsoft.com/office/drawing/2014/main" id="{06CE7E93-3D8C-F522-3A9C-59FDF4F2481D}"/>
                  </a:ext>
                </a:extLst>
              </p14:cNvPr>
              <p14:cNvContentPartPr/>
              <p14:nvPr/>
            </p14:nvContentPartPr>
            <p14:xfrm>
              <a:off x="2044440" y="4422079"/>
              <a:ext cx="565920" cy="58680"/>
            </p14:xfrm>
          </p:contentPart>
        </mc:Choice>
        <mc:Fallback xmlns="">
          <p:pic>
            <p:nvPicPr>
              <p:cNvPr id="43" name="Ink 42">
                <a:extLst>
                  <a:ext uri="{FF2B5EF4-FFF2-40B4-BE49-F238E27FC236}">
                    <a16:creationId xmlns:a16="http://schemas.microsoft.com/office/drawing/2014/main" id="{06CE7E93-3D8C-F522-3A9C-59FDF4F2481D}"/>
                  </a:ext>
                </a:extLst>
              </p:cNvPr>
              <p:cNvPicPr/>
              <p:nvPr/>
            </p:nvPicPr>
            <p:blipFill>
              <a:blip r:embed="rId9"/>
              <a:stretch>
                <a:fillRect/>
              </a:stretch>
            </p:blipFill>
            <p:spPr>
              <a:xfrm>
                <a:off x="2035440" y="4413079"/>
                <a:ext cx="583560" cy="76320"/>
              </a:xfrm>
              <a:prstGeom prst="rect">
                <a:avLst/>
              </a:prstGeom>
            </p:spPr>
          </p:pic>
        </mc:Fallback>
      </mc:AlternateContent>
      <p:sp>
        <p:nvSpPr>
          <p:cNvPr id="44" name="TextBox 43">
            <a:extLst>
              <a:ext uri="{FF2B5EF4-FFF2-40B4-BE49-F238E27FC236}">
                <a16:creationId xmlns:a16="http://schemas.microsoft.com/office/drawing/2014/main" id="{C5BA1C96-F6BB-D03C-557C-FE6142B4A149}"/>
              </a:ext>
            </a:extLst>
          </p:cNvPr>
          <p:cNvSpPr txBox="1"/>
          <p:nvPr/>
        </p:nvSpPr>
        <p:spPr>
          <a:xfrm>
            <a:off x="197496" y="5025463"/>
            <a:ext cx="1635094" cy="307777"/>
          </a:xfrm>
          <a:prstGeom prst="rect">
            <a:avLst/>
          </a:prstGeom>
          <a:noFill/>
        </p:spPr>
        <p:txBody>
          <a:bodyPr wrap="square" rtlCol="0">
            <a:spAutoFit/>
          </a:bodyPr>
          <a:lstStyle/>
          <a:p>
            <a:r>
              <a:rPr lang="en-US" sz="1400"/>
              <a:t>dataframe.column1</a:t>
            </a:r>
          </a:p>
        </p:txBody>
      </p:sp>
      <p:sp>
        <p:nvSpPr>
          <p:cNvPr id="45" name="TextBox 44">
            <a:extLst>
              <a:ext uri="{FF2B5EF4-FFF2-40B4-BE49-F238E27FC236}">
                <a16:creationId xmlns:a16="http://schemas.microsoft.com/office/drawing/2014/main" id="{301DAB8A-556A-69A5-C7EE-90D8950A0968}"/>
              </a:ext>
            </a:extLst>
          </p:cNvPr>
          <p:cNvSpPr txBox="1"/>
          <p:nvPr/>
        </p:nvSpPr>
        <p:spPr>
          <a:xfrm>
            <a:off x="2751224" y="5013545"/>
            <a:ext cx="7764470" cy="523220"/>
          </a:xfrm>
          <a:prstGeom prst="rect">
            <a:avLst/>
          </a:prstGeom>
          <a:noFill/>
        </p:spPr>
        <p:txBody>
          <a:bodyPr wrap="square">
            <a:spAutoFit/>
          </a:bodyPr>
          <a:lstStyle/>
          <a:p>
            <a:r>
              <a:rPr lang="en-US" sz="1400"/>
              <a:t>returns a series of column1’s values.  And column1 means the name of the column, but w/o quotations surrounding it, as might normally do for a string.  </a:t>
            </a:r>
            <a:endParaRPr lang="en-US" sz="1800"/>
          </a:p>
        </p:txBody>
      </p:sp>
      <mc:AlternateContent xmlns:mc="http://schemas.openxmlformats.org/markup-compatibility/2006" xmlns:p14="http://schemas.microsoft.com/office/powerpoint/2010/main">
        <mc:Choice Requires="p14">
          <p:contentPart p14:bwMode="auto" r:id="rId10">
            <p14:nvContentPartPr>
              <p14:cNvPr id="46" name="Ink 45">
                <a:extLst>
                  <a:ext uri="{FF2B5EF4-FFF2-40B4-BE49-F238E27FC236}">
                    <a16:creationId xmlns:a16="http://schemas.microsoft.com/office/drawing/2014/main" id="{E3C9877F-8FFA-D830-ECCF-D901EA95D041}"/>
                  </a:ext>
                </a:extLst>
              </p14:cNvPr>
              <p14:cNvContentPartPr/>
              <p14:nvPr/>
            </p14:nvContentPartPr>
            <p14:xfrm>
              <a:off x="1929662" y="5155562"/>
              <a:ext cx="565920" cy="58680"/>
            </p14:xfrm>
          </p:contentPart>
        </mc:Choice>
        <mc:Fallback xmlns="">
          <p:pic>
            <p:nvPicPr>
              <p:cNvPr id="46" name="Ink 45">
                <a:extLst>
                  <a:ext uri="{FF2B5EF4-FFF2-40B4-BE49-F238E27FC236}">
                    <a16:creationId xmlns:a16="http://schemas.microsoft.com/office/drawing/2014/main" id="{E3C9877F-8FFA-D830-ECCF-D901EA95D041}"/>
                  </a:ext>
                </a:extLst>
              </p:cNvPr>
              <p:cNvPicPr/>
              <p:nvPr/>
            </p:nvPicPr>
            <p:blipFill>
              <a:blip r:embed="rId9"/>
              <a:stretch>
                <a:fillRect/>
              </a:stretch>
            </p:blipFill>
            <p:spPr>
              <a:xfrm>
                <a:off x="1920662" y="5146562"/>
                <a:ext cx="583560" cy="76320"/>
              </a:xfrm>
              <a:prstGeom prst="rect">
                <a:avLst/>
              </a:prstGeom>
            </p:spPr>
          </p:pic>
        </mc:Fallback>
      </mc:AlternateContent>
      <p:pic>
        <p:nvPicPr>
          <p:cNvPr id="7" name="Picture 6">
            <a:extLst>
              <a:ext uri="{FF2B5EF4-FFF2-40B4-BE49-F238E27FC236}">
                <a16:creationId xmlns:a16="http://schemas.microsoft.com/office/drawing/2014/main" id="{9F0FF61B-396F-04F6-D265-952AB68874B8}"/>
              </a:ext>
            </a:extLst>
          </p:cNvPr>
          <p:cNvPicPr>
            <a:picLocks noChangeAspect="1"/>
          </p:cNvPicPr>
          <p:nvPr/>
        </p:nvPicPr>
        <p:blipFill>
          <a:blip r:embed="rId11"/>
          <a:stretch>
            <a:fillRect/>
          </a:stretch>
        </p:blipFill>
        <p:spPr>
          <a:xfrm>
            <a:off x="2546999" y="3844492"/>
            <a:ext cx="2795740" cy="299889"/>
          </a:xfrm>
          <a:prstGeom prst="rect">
            <a:avLst/>
          </a:prstGeom>
        </p:spPr>
      </p:pic>
    </p:spTree>
    <p:extLst>
      <p:ext uri="{BB962C8B-B14F-4D97-AF65-F5344CB8AC3E}">
        <p14:creationId xmlns:p14="http://schemas.microsoft.com/office/powerpoint/2010/main" val="23742900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08714" y="149642"/>
            <a:ext cx="3019929" cy="461665"/>
          </a:xfrm>
          <a:prstGeom prst="rect">
            <a:avLst/>
          </a:prstGeom>
        </p:spPr>
        <p:txBody>
          <a:bodyPr wrap="none">
            <a:spAutoFit/>
          </a:bodyPr>
          <a:lstStyle/>
          <a:p>
            <a:r>
              <a:rPr lang="en-US" sz="2400" b="1" u="sng">
                <a:solidFill>
                  <a:srgbClr val="0066FF"/>
                </a:solidFill>
              </a:rPr>
              <a:t>Dataframe: Properties</a:t>
            </a:r>
          </a:p>
        </p:txBody>
      </p:sp>
      <p:sp>
        <p:nvSpPr>
          <p:cNvPr id="4" name="TextBox 3">
            <a:extLst>
              <a:ext uri="{FF2B5EF4-FFF2-40B4-BE49-F238E27FC236}">
                <a16:creationId xmlns:a16="http://schemas.microsoft.com/office/drawing/2014/main" id="{1F62766F-5DD0-4A16-B412-AB8E10FE3C0F}"/>
              </a:ext>
            </a:extLst>
          </p:cNvPr>
          <p:cNvSpPr txBox="1"/>
          <p:nvPr/>
        </p:nvSpPr>
        <p:spPr>
          <a:xfrm>
            <a:off x="168861" y="1003967"/>
            <a:ext cx="6260837" cy="338554"/>
          </a:xfrm>
          <a:prstGeom prst="rect">
            <a:avLst/>
          </a:prstGeom>
          <a:noFill/>
        </p:spPr>
        <p:txBody>
          <a:bodyPr wrap="square" rtlCol="0">
            <a:spAutoFit/>
          </a:bodyPr>
          <a:lstStyle/>
          <a:p>
            <a:r>
              <a:rPr lang="en-US" sz="1600"/>
              <a:t>So here are some properties of dataframes.  Many are shared with Series.  </a:t>
            </a:r>
          </a:p>
        </p:txBody>
      </p:sp>
      <p:sp>
        <p:nvSpPr>
          <p:cNvPr id="14" name="TextBox 13">
            <a:extLst>
              <a:ext uri="{FF2B5EF4-FFF2-40B4-BE49-F238E27FC236}">
                <a16:creationId xmlns:a16="http://schemas.microsoft.com/office/drawing/2014/main" id="{12A0411C-24F0-FBC5-EC42-B27F425BC5E9}"/>
              </a:ext>
            </a:extLst>
          </p:cNvPr>
          <p:cNvSpPr txBox="1"/>
          <p:nvPr/>
        </p:nvSpPr>
        <p:spPr>
          <a:xfrm>
            <a:off x="168861" y="2366667"/>
            <a:ext cx="1585053" cy="307777"/>
          </a:xfrm>
          <a:prstGeom prst="rect">
            <a:avLst/>
          </a:prstGeom>
          <a:noFill/>
        </p:spPr>
        <p:txBody>
          <a:bodyPr wrap="square" rtlCol="0">
            <a:spAutoFit/>
          </a:bodyPr>
          <a:lstStyle/>
          <a:p>
            <a:r>
              <a:rPr lang="en-US" sz="1400"/>
              <a:t>dataframe.dtypes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AE6BD317-0C39-FFAB-5C6F-E3127A2B9153}"/>
                  </a:ext>
                </a:extLst>
              </p14:cNvPr>
              <p14:cNvContentPartPr/>
              <p14:nvPr/>
            </p14:nvContentPartPr>
            <p14:xfrm>
              <a:off x="1743757" y="2561564"/>
              <a:ext cx="553680" cy="20520"/>
            </p14:xfrm>
          </p:contentPart>
        </mc:Choice>
        <mc:Fallback xmlns="">
          <p:pic>
            <p:nvPicPr>
              <p:cNvPr id="15" name="Ink 14">
                <a:extLst>
                  <a:ext uri="{FF2B5EF4-FFF2-40B4-BE49-F238E27FC236}">
                    <a16:creationId xmlns:a16="http://schemas.microsoft.com/office/drawing/2014/main" id="{AE6BD317-0C39-FFAB-5C6F-E3127A2B9153}"/>
                  </a:ext>
                </a:extLst>
              </p:cNvPr>
              <p:cNvPicPr/>
              <p:nvPr/>
            </p:nvPicPr>
            <p:blipFill>
              <a:blip r:embed="rId4"/>
              <a:stretch>
                <a:fillRect/>
              </a:stretch>
            </p:blipFill>
            <p:spPr>
              <a:xfrm>
                <a:off x="1734757" y="2552564"/>
                <a:ext cx="571320" cy="38160"/>
              </a:xfrm>
              <a:prstGeom prst="rect">
                <a:avLst/>
              </a:prstGeom>
            </p:spPr>
          </p:pic>
        </mc:Fallback>
      </mc:AlternateContent>
      <p:sp>
        <p:nvSpPr>
          <p:cNvPr id="27" name="TextBox 26">
            <a:extLst>
              <a:ext uri="{FF2B5EF4-FFF2-40B4-BE49-F238E27FC236}">
                <a16:creationId xmlns:a16="http://schemas.microsoft.com/office/drawing/2014/main" id="{ADD2370C-A648-DE30-69AC-8900D5B1EBD7}"/>
              </a:ext>
            </a:extLst>
          </p:cNvPr>
          <p:cNvSpPr txBox="1"/>
          <p:nvPr/>
        </p:nvSpPr>
        <p:spPr>
          <a:xfrm>
            <a:off x="2487344" y="2428195"/>
            <a:ext cx="8985032" cy="307777"/>
          </a:xfrm>
          <a:prstGeom prst="rect">
            <a:avLst/>
          </a:prstGeom>
          <a:noFill/>
        </p:spPr>
        <p:txBody>
          <a:bodyPr wrap="square" rtlCol="0">
            <a:spAutoFit/>
          </a:bodyPr>
          <a:lstStyle/>
          <a:p>
            <a:r>
              <a:rPr lang="en-US" sz="1400"/>
              <a:t>tells you each column’s datatype.  </a:t>
            </a:r>
            <a:r>
              <a:rPr lang="en-US" sz="1400">
                <a:solidFill>
                  <a:srgbClr val="FF0000"/>
                </a:solidFill>
              </a:rPr>
              <a:t>If it says ‘object’, the column entries are all str type, including the apparent numbers.</a:t>
            </a:r>
            <a:endParaRPr lang="en-US" sz="1400"/>
          </a:p>
        </p:txBody>
      </p:sp>
      <p:sp>
        <p:nvSpPr>
          <p:cNvPr id="47" name="TextBox 46">
            <a:extLst>
              <a:ext uri="{FF2B5EF4-FFF2-40B4-BE49-F238E27FC236}">
                <a16:creationId xmlns:a16="http://schemas.microsoft.com/office/drawing/2014/main" id="{48BEF62A-1256-762B-F5BF-B3C3874F8CFC}"/>
              </a:ext>
            </a:extLst>
          </p:cNvPr>
          <p:cNvSpPr txBox="1"/>
          <p:nvPr/>
        </p:nvSpPr>
        <p:spPr>
          <a:xfrm>
            <a:off x="216153" y="1561677"/>
            <a:ext cx="1463516" cy="307777"/>
          </a:xfrm>
          <a:prstGeom prst="rect">
            <a:avLst/>
          </a:prstGeom>
          <a:noFill/>
        </p:spPr>
        <p:txBody>
          <a:bodyPr wrap="square" rtlCol="0">
            <a:spAutoFit/>
          </a:bodyPr>
          <a:lstStyle/>
          <a:p>
            <a:r>
              <a:rPr lang="en-US" sz="1400"/>
              <a:t>dataframe.values</a:t>
            </a:r>
          </a:p>
        </p:txBody>
      </p:sp>
      <p:sp>
        <p:nvSpPr>
          <p:cNvPr id="48" name="TextBox 47">
            <a:extLst>
              <a:ext uri="{FF2B5EF4-FFF2-40B4-BE49-F238E27FC236}">
                <a16:creationId xmlns:a16="http://schemas.microsoft.com/office/drawing/2014/main" id="{93988AC2-72AE-A821-10FE-C3A909D54321}"/>
              </a:ext>
            </a:extLst>
          </p:cNvPr>
          <p:cNvSpPr txBox="1"/>
          <p:nvPr/>
        </p:nvSpPr>
        <p:spPr>
          <a:xfrm>
            <a:off x="2487344" y="1560484"/>
            <a:ext cx="9137654" cy="738664"/>
          </a:xfrm>
          <a:prstGeom prst="rect">
            <a:avLst/>
          </a:prstGeom>
          <a:noFill/>
        </p:spPr>
        <p:txBody>
          <a:bodyPr wrap="square">
            <a:spAutoFit/>
          </a:bodyPr>
          <a:lstStyle/>
          <a:p>
            <a:r>
              <a:rPr lang="en-US" sz="1400"/>
              <a:t>returns a numpy.darray of values associated with the dataframe.  Basically each column’s values constitute a column of the array.  And the values don’t have to be just numerical.  As we saw in Series section, this is a method for Series too.  And we can apply it to selected series in dataframe, via dataframe[column1].values, or dataframe[[column1, column2, etc.]].values.   </a:t>
            </a:r>
            <a:endParaRPr lang="en-US" sz="1800"/>
          </a:p>
        </p:txBody>
      </p:sp>
      <mc:AlternateContent xmlns:mc="http://schemas.openxmlformats.org/markup-compatibility/2006" xmlns:p14="http://schemas.microsoft.com/office/powerpoint/2010/main">
        <mc:Choice Requires="p14">
          <p:contentPart p14:bwMode="auto" r:id="rId5">
            <p14:nvContentPartPr>
              <p14:cNvPr id="49" name="Ink 48">
                <a:extLst>
                  <a:ext uri="{FF2B5EF4-FFF2-40B4-BE49-F238E27FC236}">
                    <a16:creationId xmlns:a16="http://schemas.microsoft.com/office/drawing/2014/main" id="{8A03F53C-DFA0-68E5-1740-E1C83FCFBF24}"/>
                  </a:ext>
                </a:extLst>
              </p14:cNvPr>
              <p14:cNvContentPartPr/>
              <p14:nvPr/>
            </p14:nvContentPartPr>
            <p14:xfrm>
              <a:off x="1764609" y="1686225"/>
              <a:ext cx="565920" cy="58680"/>
            </p14:xfrm>
          </p:contentPart>
        </mc:Choice>
        <mc:Fallback xmlns="">
          <p:pic>
            <p:nvPicPr>
              <p:cNvPr id="49" name="Ink 48">
                <a:extLst>
                  <a:ext uri="{FF2B5EF4-FFF2-40B4-BE49-F238E27FC236}">
                    <a16:creationId xmlns:a16="http://schemas.microsoft.com/office/drawing/2014/main" id="{8A03F53C-DFA0-68E5-1740-E1C83FCFBF24}"/>
                  </a:ext>
                </a:extLst>
              </p:cNvPr>
              <p:cNvPicPr/>
              <p:nvPr/>
            </p:nvPicPr>
            <p:blipFill>
              <a:blip r:embed="rId6"/>
              <a:stretch>
                <a:fillRect/>
              </a:stretch>
            </p:blipFill>
            <p:spPr>
              <a:xfrm>
                <a:off x="1755609" y="1677225"/>
                <a:ext cx="583560" cy="76320"/>
              </a:xfrm>
              <a:prstGeom prst="rect">
                <a:avLst/>
              </a:prstGeom>
            </p:spPr>
          </p:pic>
        </mc:Fallback>
      </mc:AlternateContent>
      <p:sp>
        <p:nvSpPr>
          <p:cNvPr id="2" name="TextBox 1">
            <a:extLst>
              <a:ext uri="{FF2B5EF4-FFF2-40B4-BE49-F238E27FC236}">
                <a16:creationId xmlns:a16="http://schemas.microsoft.com/office/drawing/2014/main" id="{836E92C9-6336-2358-9A1F-C853A20CD098}"/>
              </a:ext>
            </a:extLst>
          </p:cNvPr>
          <p:cNvSpPr txBox="1"/>
          <p:nvPr/>
        </p:nvSpPr>
        <p:spPr>
          <a:xfrm>
            <a:off x="168861" y="2893600"/>
            <a:ext cx="2023250" cy="307777"/>
          </a:xfrm>
          <a:prstGeom prst="rect">
            <a:avLst/>
          </a:prstGeom>
          <a:noFill/>
        </p:spPr>
        <p:txBody>
          <a:bodyPr wrap="square" rtlCol="0">
            <a:spAutoFit/>
          </a:bodyPr>
          <a:lstStyle/>
          <a:p>
            <a:r>
              <a:rPr lang="en-US" sz="1400"/>
              <a:t>dataframe.shape[0 or 1]</a:t>
            </a:r>
          </a:p>
        </p:txBody>
      </p:sp>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B46C8E48-B60C-610B-A1CC-7208585C06BC}"/>
                  </a:ext>
                </a:extLst>
              </p14:cNvPr>
              <p14:cNvContentPartPr/>
              <p14:nvPr/>
            </p14:nvContentPartPr>
            <p14:xfrm>
              <a:off x="2210504" y="3058803"/>
              <a:ext cx="553680" cy="20520"/>
            </p14:xfrm>
          </p:contentPart>
        </mc:Choice>
        <mc:Fallback xmlns="">
          <p:pic>
            <p:nvPicPr>
              <p:cNvPr id="5" name="Ink 4">
                <a:extLst>
                  <a:ext uri="{FF2B5EF4-FFF2-40B4-BE49-F238E27FC236}">
                    <a16:creationId xmlns:a16="http://schemas.microsoft.com/office/drawing/2014/main" id="{B46C8E48-B60C-610B-A1CC-7208585C06BC}"/>
                  </a:ext>
                </a:extLst>
              </p:cNvPr>
              <p:cNvPicPr/>
              <p:nvPr/>
            </p:nvPicPr>
            <p:blipFill>
              <a:blip r:embed="rId4"/>
              <a:stretch>
                <a:fillRect/>
              </a:stretch>
            </p:blipFill>
            <p:spPr>
              <a:xfrm>
                <a:off x="2201504" y="3049803"/>
                <a:ext cx="571320" cy="38160"/>
              </a:xfrm>
              <a:prstGeom prst="rect">
                <a:avLst/>
              </a:prstGeom>
            </p:spPr>
          </p:pic>
        </mc:Fallback>
      </mc:AlternateContent>
      <p:sp>
        <p:nvSpPr>
          <p:cNvPr id="6" name="TextBox 5">
            <a:extLst>
              <a:ext uri="{FF2B5EF4-FFF2-40B4-BE49-F238E27FC236}">
                <a16:creationId xmlns:a16="http://schemas.microsoft.com/office/drawing/2014/main" id="{9F992CBC-8CDF-6028-6DA5-D0570F84DBEE}"/>
              </a:ext>
            </a:extLst>
          </p:cNvPr>
          <p:cNvSpPr txBox="1"/>
          <p:nvPr/>
        </p:nvSpPr>
        <p:spPr>
          <a:xfrm>
            <a:off x="2939855" y="2904914"/>
            <a:ext cx="7382972" cy="307777"/>
          </a:xfrm>
          <a:prstGeom prst="rect">
            <a:avLst/>
          </a:prstGeom>
          <a:noFill/>
        </p:spPr>
        <p:txBody>
          <a:bodyPr wrap="square" rtlCol="0">
            <a:spAutoFit/>
          </a:bodyPr>
          <a:lstStyle/>
          <a:p>
            <a:r>
              <a:rPr lang="en-US" sz="1400"/>
              <a:t>tells you number of rowscolumns (if 0/1) in dataframe.  Tells you both if you don’t specify which.</a:t>
            </a:r>
          </a:p>
        </p:txBody>
      </p:sp>
      <p:sp>
        <p:nvSpPr>
          <p:cNvPr id="8" name="TextBox 7">
            <a:extLst>
              <a:ext uri="{FF2B5EF4-FFF2-40B4-BE49-F238E27FC236}">
                <a16:creationId xmlns:a16="http://schemas.microsoft.com/office/drawing/2014/main" id="{89C2F638-9E3B-92A1-5CF1-60FB69916A24}"/>
              </a:ext>
            </a:extLst>
          </p:cNvPr>
          <p:cNvSpPr txBox="1"/>
          <p:nvPr/>
        </p:nvSpPr>
        <p:spPr>
          <a:xfrm>
            <a:off x="169498" y="3429000"/>
            <a:ext cx="1323398" cy="307777"/>
          </a:xfrm>
          <a:prstGeom prst="rect">
            <a:avLst/>
          </a:prstGeom>
          <a:noFill/>
        </p:spPr>
        <p:txBody>
          <a:bodyPr wrap="square" rtlCol="0">
            <a:spAutoFit/>
          </a:bodyPr>
          <a:lstStyle/>
          <a:p>
            <a:r>
              <a:rPr lang="en-US" sz="1400"/>
              <a:t>dataframe.T</a:t>
            </a:r>
          </a:p>
        </p:txBody>
      </p:sp>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EE755894-36ED-5F0C-0C9F-972652B5E223}"/>
                  </a:ext>
                </a:extLst>
              </p14:cNvPr>
              <p14:cNvContentPartPr/>
              <p14:nvPr/>
            </p14:nvContentPartPr>
            <p14:xfrm>
              <a:off x="1610169" y="3636104"/>
              <a:ext cx="553680" cy="20520"/>
            </p14:xfrm>
          </p:contentPart>
        </mc:Choice>
        <mc:Fallback xmlns="">
          <p:pic>
            <p:nvPicPr>
              <p:cNvPr id="9" name="Ink 8">
                <a:extLst>
                  <a:ext uri="{FF2B5EF4-FFF2-40B4-BE49-F238E27FC236}">
                    <a16:creationId xmlns:a16="http://schemas.microsoft.com/office/drawing/2014/main" id="{EE755894-36ED-5F0C-0C9F-972652B5E223}"/>
                  </a:ext>
                </a:extLst>
              </p:cNvPr>
              <p:cNvPicPr/>
              <p:nvPr/>
            </p:nvPicPr>
            <p:blipFill>
              <a:blip r:embed="rId4"/>
              <a:stretch>
                <a:fillRect/>
              </a:stretch>
            </p:blipFill>
            <p:spPr>
              <a:xfrm>
                <a:off x="1601169" y="3627104"/>
                <a:ext cx="571320" cy="38160"/>
              </a:xfrm>
              <a:prstGeom prst="rect">
                <a:avLst/>
              </a:prstGeom>
            </p:spPr>
          </p:pic>
        </mc:Fallback>
      </mc:AlternateContent>
      <p:sp>
        <p:nvSpPr>
          <p:cNvPr id="10" name="TextBox 9">
            <a:extLst>
              <a:ext uri="{FF2B5EF4-FFF2-40B4-BE49-F238E27FC236}">
                <a16:creationId xmlns:a16="http://schemas.microsoft.com/office/drawing/2014/main" id="{55027F97-13B8-6F3B-9D76-543BEF73E228}"/>
              </a:ext>
            </a:extLst>
          </p:cNvPr>
          <p:cNvSpPr txBox="1"/>
          <p:nvPr/>
        </p:nvSpPr>
        <p:spPr>
          <a:xfrm>
            <a:off x="2548606" y="3459157"/>
            <a:ext cx="7382972" cy="523220"/>
          </a:xfrm>
          <a:prstGeom prst="rect">
            <a:avLst/>
          </a:prstGeom>
          <a:noFill/>
        </p:spPr>
        <p:txBody>
          <a:bodyPr wrap="square" rtlCol="0">
            <a:spAutoFit/>
          </a:bodyPr>
          <a:lstStyle/>
          <a:p>
            <a:r>
              <a:rPr lang="en-US" sz="1400"/>
              <a:t>returns the transpose of the df, with columns as rows, and rows as columns.  </a:t>
            </a:r>
            <a:r>
              <a:rPr lang="en-US" sz="1400">
                <a:solidFill>
                  <a:srgbClr val="FF0000"/>
                </a:solidFill>
              </a:rPr>
              <a:t>You might need to make sure the index is reset to run from 0 to len(df) first.  It sometimes acts weird otherwise.</a:t>
            </a:r>
          </a:p>
        </p:txBody>
      </p:sp>
    </p:spTree>
    <p:extLst>
      <p:ext uri="{BB962C8B-B14F-4D97-AF65-F5344CB8AC3E}">
        <p14:creationId xmlns:p14="http://schemas.microsoft.com/office/powerpoint/2010/main" val="1538898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77931" cy="461665"/>
          </a:xfrm>
          <a:prstGeom prst="rect">
            <a:avLst/>
          </a:prstGeom>
        </p:spPr>
        <p:txBody>
          <a:bodyPr wrap="none">
            <a:spAutoFit/>
          </a:bodyPr>
          <a:lstStyle/>
          <a:p>
            <a:r>
              <a:rPr lang="en-US" sz="2400" b="1" u="sng">
                <a:solidFill>
                  <a:srgbClr val="7030A0"/>
                </a:solidFill>
              </a:rPr>
              <a:t>Series: Querying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13786" y="1143634"/>
            <a:ext cx="6087014" cy="338554"/>
          </a:xfrm>
          <a:prstGeom prst="rect">
            <a:avLst/>
          </a:prstGeom>
          <a:noFill/>
        </p:spPr>
        <p:txBody>
          <a:bodyPr wrap="square" rtlCol="0">
            <a:spAutoFit/>
          </a:bodyPr>
          <a:lstStyle/>
          <a:p>
            <a:r>
              <a:rPr lang="en-US" sz="1600"/>
              <a:t>You can query a series.  For instance, can check if a row is in a series,</a:t>
            </a:r>
          </a:p>
        </p:txBody>
      </p:sp>
      <p:sp>
        <p:nvSpPr>
          <p:cNvPr id="31" name="TextBox 30">
            <a:extLst>
              <a:ext uri="{FF2B5EF4-FFF2-40B4-BE49-F238E27FC236}">
                <a16:creationId xmlns:a16="http://schemas.microsoft.com/office/drawing/2014/main" id="{07418349-36B5-C1DD-87D2-6A2F9F951623}"/>
              </a:ext>
            </a:extLst>
          </p:cNvPr>
          <p:cNvSpPr txBox="1"/>
          <p:nvPr/>
        </p:nvSpPr>
        <p:spPr>
          <a:xfrm>
            <a:off x="2685433" y="1812816"/>
            <a:ext cx="2230247" cy="307777"/>
          </a:xfrm>
          <a:prstGeom prst="rect">
            <a:avLst/>
          </a:prstGeom>
          <a:noFill/>
        </p:spPr>
        <p:txBody>
          <a:bodyPr wrap="square" rtlCol="0">
            <a:spAutoFit/>
          </a:bodyPr>
          <a:lstStyle/>
          <a:p>
            <a:r>
              <a:rPr lang="en-US" sz="1400"/>
              <a:t>will return True or False.</a:t>
            </a:r>
          </a:p>
        </p:txBody>
      </p:sp>
      <p:sp>
        <p:nvSpPr>
          <p:cNvPr id="32" name="TextBox 31">
            <a:extLst>
              <a:ext uri="{FF2B5EF4-FFF2-40B4-BE49-F238E27FC236}">
                <a16:creationId xmlns:a16="http://schemas.microsoft.com/office/drawing/2014/main" id="{BD0CD5F0-3B44-C9DE-CCA2-032CE90D47EB}"/>
              </a:ext>
            </a:extLst>
          </p:cNvPr>
          <p:cNvSpPr txBox="1"/>
          <p:nvPr/>
        </p:nvSpPr>
        <p:spPr>
          <a:xfrm>
            <a:off x="288659" y="1789392"/>
            <a:ext cx="1474348" cy="307777"/>
          </a:xfrm>
          <a:prstGeom prst="rect">
            <a:avLst/>
          </a:prstGeom>
          <a:noFill/>
        </p:spPr>
        <p:txBody>
          <a:bodyPr wrap="square" rtlCol="0">
            <a:spAutoFit/>
          </a:bodyPr>
          <a:lstStyle/>
          <a:p>
            <a:r>
              <a:rPr lang="en-US" sz="1400"/>
              <a:t>“row” in Series</a:t>
            </a:r>
          </a:p>
        </p:txBody>
      </p:sp>
      <mc:AlternateContent xmlns:mc="http://schemas.openxmlformats.org/markup-compatibility/2006" xmlns:p14="http://schemas.microsoft.com/office/powerpoint/2010/main">
        <mc:Choice Requires="p14">
          <p:contentPart p14:bwMode="auto" r:id="rId3">
            <p14:nvContentPartPr>
              <p14:cNvPr id="33" name="Ink 32">
                <a:extLst>
                  <a:ext uri="{FF2B5EF4-FFF2-40B4-BE49-F238E27FC236}">
                    <a16:creationId xmlns:a16="http://schemas.microsoft.com/office/drawing/2014/main" id="{002C815D-30F8-81E9-0631-730FC6E14911}"/>
                  </a:ext>
                </a:extLst>
              </p14:cNvPr>
              <p14:cNvContentPartPr/>
              <p14:nvPr/>
            </p14:nvContentPartPr>
            <p14:xfrm>
              <a:off x="1850094" y="1943280"/>
              <a:ext cx="553680" cy="30960"/>
            </p14:xfrm>
          </p:contentPart>
        </mc:Choice>
        <mc:Fallback xmlns="">
          <p:pic>
            <p:nvPicPr>
              <p:cNvPr id="33" name="Ink 32">
                <a:extLst>
                  <a:ext uri="{FF2B5EF4-FFF2-40B4-BE49-F238E27FC236}">
                    <a16:creationId xmlns:a16="http://schemas.microsoft.com/office/drawing/2014/main" id="{002C815D-30F8-81E9-0631-730FC6E14911}"/>
                  </a:ext>
                </a:extLst>
              </p:cNvPr>
              <p:cNvPicPr/>
              <p:nvPr/>
            </p:nvPicPr>
            <p:blipFill>
              <a:blip r:embed="rId4"/>
              <a:stretch>
                <a:fillRect/>
              </a:stretch>
            </p:blipFill>
            <p:spPr>
              <a:xfrm>
                <a:off x="1841094" y="1934174"/>
                <a:ext cx="571320" cy="48808"/>
              </a:xfrm>
              <a:prstGeom prst="rect">
                <a:avLst/>
              </a:prstGeom>
            </p:spPr>
          </p:pic>
        </mc:Fallback>
      </mc:AlternateContent>
      <p:pic>
        <p:nvPicPr>
          <p:cNvPr id="2" name="Picture 1">
            <a:extLst>
              <a:ext uri="{FF2B5EF4-FFF2-40B4-BE49-F238E27FC236}">
                <a16:creationId xmlns:a16="http://schemas.microsoft.com/office/drawing/2014/main" id="{8AEDDB73-7270-87ED-9D91-427334D5E834}"/>
              </a:ext>
            </a:extLst>
          </p:cNvPr>
          <p:cNvPicPr>
            <a:picLocks noChangeAspect="1"/>
          </p:cNvPicPr>
          <p:nvPr/>
        </p:nvPicPr>
        <p:blipFill>
          <a:blip r:embed="rId5"/>
          <a:stretch>
            <a:fillRect/>
          </a:stretch>
        </p:blipFill>
        <p:spPr>
          <a:xfrm>
            <a:off x="392856" y="3027388"/>
            <a:ext cx="3166421" cy="2490809"/>
          </a:xfrm>
          <a:prstGeom prst="rect">
            <a:avLst/>
          </a:prstGeom>
        </p:spPr>
      </p:pic>
      <p:sp>
        <p:nvSpPr>
          <p:cNvPr id="5" name="TextBox 4">
            <a:extLst>
              <a:ext uri="{FF2B5EF4-FFF2-40B4-BE49-F238E27FC236}">
                <a16:creationId xmlns:a16="http://schemas.microsoft.com/office/drawing/2014/main" id="{D7F7448D-8830-87B8-226B-B08A04167E31}"/>
              </a:ext>
            </a:extLst>
          </p:cNvPr>
          <p:cNvSpPr txBox="1"/>
          <p:nvPr/>
        </p:nvSpPr>
        <p:spPr>
          <a:xfrm>
            <a:off x="313785" y="2412408"/>
            <a:ext cx="2635891" cy="338554"/>
          </a:xfrm>
          <a:prstGeom prst="rect">
            <a:avLst/>
          </a:prstGeom>
          <a:noFill/>
        </p:spPr>
        <p:txBody>
          <a:bodyPr wrap="square" rtlCol="0">
            <a:spAutoFit/>
          </a:bodyPr>
          <a:lstStyle/>
          <a:p>
            <a:r>
              <a:rPr lang="en-US" sz="1600"/>
              <a:t>For instance, consider series:</a:t>
            </a:r>
          </a:p>
        </p:txBody>
      </p:sp>
      <p:pic>
        <p:nvPicPr>
          <p:cNvPr id="6" name="Picture 5">
            <a:extLst>
              <a:ext uri="{FF2B5EF4-FFF2-40B4-BE49-F238E27FC236}">
                <a16:creationId xmlns:a16="http://schemas.microsoft.com/office/drawing/2014/main" id="{E45727BD-8860-9B03-AAB2-FE2E44BE9E36}"/>
              </a:ext>
            </a:extLst>
          </p:cNvPr>
          <p:cNvPicPr>
            <a:picLocks noChangeAspect="1"/>
          </p:cNvPicPr>
          <p:nvPr/>
        </p:nvPicPr>
        <p:blipFill>
          <a:blip r:embed="rId6"/>
          <a:stretch>
            <a:fillRect/>
          </a:stretch>
        </p:blipFill>
        <p:spPr>
          <a:xfrm>
            <a:off x="4330563" y="3043118"/>
            <a:ext cx="2209992" cy="396274"/>
          </a:xfrm>
          <a:prstGeom prst="rect">
            <a:avLst/>
          </a:prstGeom>
        </p:spPr>
      </p:pic>
      <p:sp>
        <p:nvSpPr>
          <p:cNvPr id="7" name="TextBox 6">
            <a:extLst>
              <a:ext uri="{FF2B5EF4-FFF2-40B4-BE49-F238E27FC236}">
                <a16:creationId xmlns:a16="http://schemas.microsoft.com/office/drawing/2014/main" id="{6FFD7D91-C4C9-E190-AECD-4D1EB5CE76D6}"/>
              </a:ext>
            </a:extLst>
          </p:cNvPr>
          <p:cNvSpPr txBox="1"/>
          <p:nvPr/>
        </p:nvSpPr>
        <p:spPr>
          <a:xfrm>
            <a:off x="4141750" y="2404713"/>
            <a:ext cx="2635891" cy="338554"/>
          </a:xfrm>
          <a:prstGeom prst="rect">
            <a:avLst/>
          </a:prstGeom>
          <a:noFill/>
        </p:spPr>
        <p:txBody>
          <a:bodyPr wrap="square" rtlCol="0">
            <a:spAutoFit/>
          </a:bodyPr>
          <a:lstStyle/>
          <a:p>
            <a:r>
              <a:rPr lang="en-US" sz="1600"/>
              <a:t>and query,</a:t>
            </a:r>
          </a:p>
        </p:txBody>
      </p:sp>
    </p:spTree>
    <p:extLst>
      <p:ext uri="{BB962C8B-B14F-4D97-AF65-F5344CB8AC3E}">
        <p14:creationId xmlns:p14="http://schemas.microsoft.com/office/powerpoint/2010/main" val="31839932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71351" y="13384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8" name="TextBox 7">
            <a:extLst>
              <a:ext uri="{FF2B5EF4-FFF2-40B4-BE49-F238E27FC236}">
                <a16:creationId xmlns:a16="http://schemas.microsoft.com/office/drawing/2014/main" id="{F7C6B373-C78B-4CEB-BCDA-D9CC2178572B}"/>
              </a:ext>
            </a:extLst>
          </p:cNvPr>
          <p:cNvSpPr txBox="1"/>
          <p:nvPr/>
        </p:nvSpPr>
        <p:spPr>
          <a:xfrm>
            <a:off x="354838" y="1037487"/>
            <a:ext cx="11070246" cy="338554"/>
          </a:xfrm>
          <a:prstGeom prst="rect">
            <a:avLst/>
          </a:prstGeom>
          <a:noFill/>
        </p:spPr>
        <p:txBody>
          <a:bodyPr wrap="square" rtlCol="0">
            <a:spAutoFit/>
          </a:bodyPr>
          <a:lstStyle/>
          <a:p>
            <a:r>
              <a:rPr lang="en-US" sz="1600"/>
              <a:t>Printing </a:t>
            </a:r>
            <a:r>
              <a:rPr lang="en-US" sz="1600" i="1"/>
              <a:t>values</a:t>
            </a:r>
            <a:r>
              <a:rPr lang="en-US" sz="1600"/>
              <a:t> of a column, sliced from a dataframe ‘titanic’.  Odd how we get different things depending how we slice it.   </a:t>
            </a:r>
          </a:p>
        </p:txBody>
      </p:sp>
      <p:pic>
        <p:nvPicPr>
          <p:cNvPr id="7" name="Picture 6">
            <a:extLst>
              <a:ext uri="{FF2B5EF4-FFF2-40B4-BE49-F238E27FC236}">
                <a16:creationId xmlns:a16="http://schemas.microsoft.com/office/drawing/2014/main" id="{2FC0B318-1AF9-6E65-E3EA-714B8F92EC74}"/>
              </a:ext>
            </a:extLst>
          </p:cNvPr>
          <p:cNvPicPr>
            <a:picLocks noChangeAspect="1"/>
          </p:cNvPicPr>
          <p:nvPr/>
        </p:nvPicPr>
        <p:blipFill>
          <a:blip r:embed="rId3"/>
          <a:stretch>
            <a:fillRect/>
          </a:stretch>
        </p:blipFill>
        <p:spPr>
          <a:xfrm>
            <a:off x="354838" y="4176280"/>
            <a:ext cx="1989512" cy="2280659"/>
          </a:xfrm>
          <a:prstGeom prst="rect">
            <a:avLst/>
          </a:prstGeom>
        </p:spPr>
      </p:pic>
      <p:sp>
        <p:nvSpPr>
          <p:cNvPr id="14" name="TextBox 13">
            <a:extLst>
              <a:ext uri="{FF2B5EF4-FFF2-40B4-BE49-F238E27FC236}">
                <a16:creationId xmlns:a16="http://schemas.microsoft.com/office/drawing/2014/main" id="{C6105CC7-E6E4-7730-4858-E1B71FA381F0}"/>
              </a:ext>
            </a:extLst>
          </p:cNvPr>
          <p:cNvSpPr txBox="1"/>
          <p:nvPr/>
        </p:nvSpPr>
        <p:spPr>
          <a:xfrm>
            <a:off x="2727807" y="4477610"/>
            <a:ext cx="3859805" cy="1384995"/>
          </a:xfrm>
          <a:prstGeom prst="rect">
            <a:avLst/>
          </a:prstGeom>
          <a:noFill/>
        </p:spPr>
        <p:txBody>
          <a:bodyPr wrap="square" rtlCol="0">
            <a:spAutoFit/>
          </a:bodyPr>
          <a:lstStyle/>
          <a:p>
            <a:r>
              <a:rPr lang="en-US" sz="1400"/>
              <a:t>printing out ‘survived’ column.  This includes the heading (because it’s a dataframe).  When do .values, we just get an array of lists of values.  I guess we get the (one-element) lists because since titanic[[“survived”]] is a dataframe, it’s expected rows of values.  </a:t>
            </a:r>
            <a:endParaRPr lang="en-US"/>
          </a:p>
        </p:txBody>
      </p:sp>
      <p:pic>
        <p:nvPicPr>
          <p:cNvPr id="20" name="Picture 19">
            <a:extLst>
              <a:ext uri="{FF2B5EF4-FFF2-40B4-BE49-F238E27FC236}">
                <a16:creationId xmlns:a16="http://schemas.microsoft.com/office/drawing/2014/main" id="{3A5C36AD-D899-6E96-1FA0-E756C7E0D392}"/>
              </a:ext>
            </a:extLst>
          </p:cNvPr>
          <p:cNvPicPr>
            <a:picLocks noChangeAspect="1"/>
          </p:cNvPicPr>
          <p:nvPr/>
        </p:nvPicPr>
        <p:blipFill>
          <a:blip r:embed="rId4"/>
          <a:stretch>
            <a:fillRect/>
          </a:stretch>
        </p:blipFill>
        <p:spPr>
          <a:xfrm>
            <a:off x="7392778" y="4107738"/>
            <a:ext cx="2697714" cy="1478408"/>
          </a:xfrm>
          <a:prstGeom prst="rect">
            <a:avLst/>
          </a:prstGeom>
        </p:spPr>
      </p:pic>
      <p:pic>
        <p:nvPicPr>
          <p:cNvPr id="2" name="Picture 1">
            <a:extLst>
              <a:ext uri="{FF2B5EF4-FFF2-40B4-BE49-F238E27FC236}">
                <a16:creationId xmlns:a16="http://schemas.microsoft.com/office/drawing/2014/main" id="{1E9CA72D-5850-8783-72DA-5B89D791B661}"/>
              </a:ext>
            </a:extLst>
          </p:cNvPr>
          <p:cNvPicPr>
            <a:picLocks noChangeAspect="1"/>
          </p:cNvPicPr>
          <p:nvPr/>
        </p:nvPicPr>
        <p:blipFill>
          <a:blip r:embed="rId5"/>
          <a:stretch>
            <a:fillRect/>
          </a:stretch>
        </p:blipFill>
        <p:spPr>
          <a:xfrm>
            <a:off x="354838" y="1771111"/>
            <a:ext cx="2874415" cy="2068177"/>
          </a:xfrm>
          <a:prstGeom prst="rect">
            <a:avLst/>
          </a:prstGeom>
        </p:spPr>
      </p:pic>
      <p:sp>
        <p:nvSpPr>
          <p:cNvPr id="4" name="TextBox 3">
            <a:extLst>
              <a:ext uri="{FF2B5EF4-FFF2-40B4-BE49-F238E27FC236}">
                <a16:creationId xmlns:a16="http://schemas.microsoft.com/office/drawing/2014/main" id="{46653EAC-1168-B0F7-42BA-B6A4EC42F44A}"/>
              </a:ext>
            </a:extLst>
          </p:cNvPr>
          <p:cNvSpPr txBox="1"/>
          <p:nvPr/>
        </p:nvSpPr>
        <p:spPr>
          <a:xfrm>
            <a:off x="3529575" y="1713032"/>
            <a:ext cx="3284180" cy="954107"/>
          </a:xfrm>
          <a:prstGeom prst="rect">
            <a:avLst/>
          </a:prstGeom>
          <a:noFill/>
        </p:spPr>
        <p:txBody>
          <a:bodyPr wrap="square" rtlCol="0">
            <a:spAutoFit/>
          </a:bodyPr>
          <a:lstStyle/>
          <a:p>
            <a:r>
              <a:rPr lang="en-US" sz="1400"/>
              <a:t>printing out ‘survived’ column.  This doesn’t include the heading (because it’s a series).  And when do .values method, we get an array of those values.</a:t>
            </a:r>
            <a:endParaRPr lang="en-US"/>
          </a:p>
        </p:txBody>
      </p:sp>
      <p:pic>
        <p:nvPicPr>
          <p:cNvPr id="5" name="Picture 4">
            <a:extLst>
              <a:ext uri="{FF2B5EF4-FFF2-40B4-BE49-F238E27FC236}">
                <a16:creationId xmlns:a16="http://schemas.microsoft.com/office/drawing/2014/main" id="{040F7C38-9454-DAD5-4F67-2703870068B9}"/>
              </a:ext>
            </a:extLst>
          </p:cNvPr>
          <p:cNvPicPr>
            <a:picLocks noChangeAspect="1"/>
          </p:cNvPicPr>
          <p:nvPr/>
        </p:nvPicPr>
        <p:blipFill>
          <a:blip r:embed="rId6"/>
          <a:stretch>
            <a:fillRect/>
          </a:stretch>
        </p:blipFill>
        <p:spPr>
          <a:xfrm>
            <a:off x="7392778" y="1893585"/>
            <a:ext cx="3764606" cy="365792"/>
          </a:xfrm>
          <a:prstGeom prst="rect">
            <a:avLst/>
          </a:prstGeom>
        </p:spPr>
      </p:pic>
    </p:spTree>
    <p:extLst>
      <p:ext uri="{BB962C8B-B14F-4D97-AF65-F5344CB8AC3E}">
        <p14:creationId xmlns:p14="http://schemas.microsoft.com/office/powerpoint/2010/main" val="26136494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87C0A-5A26-A1F1-0BDF-CCE828306BD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E285DEB-6C0B-D7CA-C408-BAAF2B467A1C}"/>
              </a:ext>
            </a:extLst>
          </p:cNvPr>
          <p:cNvSpPr/>
          <p:nvPr/>
        </p:nvSpPr>
        <p:spPr>
          <a:xfrm>
            <a:off x="4171351" y="13384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8" name="TextBox 7">
            <a:extLst>
              <a:ext uri="{FF2B5EF4-FFF2-40B4-BE49-F238E27FC236}">
                <a16:creationId xmlns:a16="http://schemas.microsoft.com/office/drawing/2014/main" id="{05CB478A-4BA6-FFC6-90AD-C473CFBBF6DF}"/>
              </a:ext>
            </a:extLst>
          </p:cNvPr>
          <p:cNvSpPr txBox="1"/>
          <p:nvPr/>
        </p:nvSpPr>
        <p:spPr>
          <a:xfrm>
            <a:off x="354838" y="1037487"/>
            <a:ext cx="11070246" cy="338554"/>
          </a:xfrm>
          <a:prstGeom prst="rect">
            <a:avLst/>
          </a:prstGeom>
          <a:noFill/>
        </p:spPr>
        <p:txBody>
          <a:bodyPr wrap="square" rtlCol="0">
            <a:spAutoFit/>
          </a:bodyPr>
          <a:lstStyle/>
          <a:p>
            <a:r>
              <a:rPr lang="en-US" sz="1600"/>
              <a:t>Resetting and Transposing.</a:t>
            </a:r>
          </a:p>
        </p:txBody>
      </p:sp>
      <p:pic>
        <p:nvPicPr>
          <p:cNvPr id="2" name="Picture 1">
            <a:extLst>
              <a:ext uri="{FF2B5EF4-FFF2-40B4-BE49-F238E27FC236}">
                <a16:creationId xmlns:a16="http://schemas.microsoft.com/office/drawing/2014/main" id="{B5C277F7-60FA-BB33-4F1E-A6E866764D50}"/>
              </a:ext>
            </a:extLst>
          </p:cNvPr>
          <p:cNvPicPr>
            <a:picLocks noChangeAspect="1"/>
          </p:cNvPicPr>
          <p:nvPr/>
        </p:nvPicPr>
        <p:blipFill>
          <a:blip r:embed="rId3"/>
          <a:stretch>
            <a:fillRect/>
          </a:stretch>
        </p:blipFill>
        <p:spPr>
          <a:xfrm>
            <a:off x="354838" y="1491170"/>
            <a:ext cx="8830907" cy="1076475"/>
          </a:xfrm>
          <a:prstGeom prst="rect">
            <a:avLst/>
          </a:prstGeom>
        </p:spPr>
      </p:pic>
      <p:pic>
        <p:nvPicPr>
          <p:cNvPr id="4" name="Picture 3">
            <a:extLst>
              <a:ext uri="{FF2B5EF4-FFF2-40B4-BE49-F238E27FC236}">
                <a16:creationId xmlns:a16="http://schemas.microsoft.com/office/drawing/2014/main" id="{38D72F9F-A280-2692-0D17-975A01CC97BD}"/>
              </a:ext>
            </a:extLst>
          </p:cNvPr>
          <p:cNvPicPr>
            <a:picLocks noChangeAspect="1"/>
          </p:cNvPicPr>
          <p:nvPr/>
        </p:nvPicPr>
        <p:blipFill>
          <a:blip r:embed="rId4"/>
          <a:stretch>
            <a:fillRect/>
          </a:stretch>
        </p:blipFill>
        <p:spPr>
          <a:xfrm>
            <a:off x="354838" y="2889986"/>
            <a:ext cx="2333951" cy="1400370"/>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5">
            <p14:nvContentPartPr>
              <p14:cNvPr id="5" name="Ink 4">
                <a:extLst>
                  <a:ext uri="{FF2B5EF4-FFF2-40B4-BE49-F238E27FC236}">
                    <a16:creationId xmlns:a16="http://schemas.microsoft.com/office/drawing/2014/main" id="{136D5D3B-7B08-447B-97CA-B6E0F5AD03D7}"/>
                  </a:ext>
                </a:extLst>
              </p14:cNvPr>
              <p14:cNvContentPartPr/>
              <p14:nvPr/>
            </p14:nvContentPartPr>
            <p14:xfrm>
              <a:off x="6878706" y="3693335"/>
              <a:ext cx="781920" cy="200880"/>
            </p14:xfrm>
          </p:contentPart>
        </mc:Choice>
        <mc:Fallback xmlns="">
          <p:pic>
            <p:nvPicPr>
              <p:cNvPr id="5" name="Ink 4">
                <a:extLst>
                  <a:ext uri="{FF2B5EF4-FFF2-40B4-BE49-F238E27FC236}">
                    <a16:creationId xmlns:a16="http://schemas.microsoft.com/office/drawing/2014/main" id="{136D5D3B-7B08-447B-97CA-B6E0F5AD03D7}"/>
                  </a:ext>
                </a:extLst>
              </p:cNvPr>
              <p:cNvPicPr/>
              <p:nvPr/>
            </p:nvPicPr>
            <p:blipFill>
              <a:blip r:embed="rId6"/>
              <a:stretch>
                <a:fillRect/>
              </a:stretch>
            </p:blipFill>
            <p:spPr>
              <a:xfrm>
                <a:off x="6860706" y="3675335"/>
                <a:ext cx="817560" cy="236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9" name="Ink 8">
                <a:extLst>
                  <a:ext uri="{FF2B5EF4-FFF2-40B4-BE49-F238E27FC236}">
                    <a16:creationId xmlns:a16="http://schemas.microsoft.com/office/drawing/2014/main" id="{14939869-5203-E6C5-084F-CF3F25BA08D4}"/>
                  </a:ext>
                </a:extLst>
              </p14:cNvPr>
              <p14:cNvContentPartPr/>
              <p14:nvPr/>
            </p14:nvContentPartPr>
            <p14:xfrm>
              <a:off x="3111231" y="3696590"/>
              <a:ext cx="781920" cy="200880"/>
            </p14:xfrm>
          </p:contentPart>
        </mc:Choice>
        <mc:Fallback xmlns="">
          <p:pic>
            <p:nvPicPr>
              <p:cNvPr id="9" name="Ink 8">
                <a:extLst>
                  <a:ext uri="{FF2B5EF4-FFF2-40B4-BE49-F238E27FC236}">
                    <a16:creationId xmlns:a16="http://schemas.microsoft.com/office/drawing/2014/main" id="{14939869-5203-E6C5-084F-CF3F25BA08D4}"/>
                  </a:ext>
                </a:extLst>
              </p:cNvPr>
              <p:cNvPicPr/>
              <p:nvPr/>
            </p:nvPicPr>
            <p:blipFill>
              <a:blip r:embed="rId8"/>
              <a:stretch>
                <a:fillRect/>
              </a:stretch>
            </p:blipFill>
            <p:spPr>
              <a:xfrm>
                <a:off x="3093231" y="3678590"/>
                <a:ext cx="817560" cy="236520"/>
              </a:xfrm>
              <a:prstGeom prst="rect">
                <a:avLst/>
              </a:prstGeom>
            </p:spPr>
          </p:pic>
        </mc:Fallback>
      </mc:AlternateContent>
      <p:pic>
        <p:nvPicPr>
          <p:cNvPr id="10" name="Picture 9">
            <a:extLst>
              <a:ext uri="{FF2B5EF4-FFF2-40B4-BE49-F238E27FC236}">
                <a16:creationId xmlns:a16="http://schemas.microsoft.com/office/drawing/2014/main" id="{D124A389-F217-63AE-6CA3-FEA6ACF3F593}"/>
              </a:ext>
            </a:extLst>
          </p:cNvPr>
          <p:cNvPicPr>
            <a:picLocks noChangeAspect="1"/>
          </p:cNvPicPr>
          <p:nvPr/>
        </p:nvPicPr>
        <p:blipFill>
          <a:blip r:embed="rId9"/>
          <a:stretch>
            <a:fillRect/>
          </a:stretch>
        </p:blipFill>
        <p:spPr>
          <a:xfrm>
            <a:off x="4180178" y="3119938"/>
            <a:ext cx="2391109" cy="1200318"/>
          </a:xfrm>
          <a:prstGeom prst="rect">
            <a:avLst/>
          </a:prstGeom>
        </p:spPr>
      </p:pic>
      <p:pic>
        <p:nvPicPr>
          <p:cNvPr id="11" name="Picture 10">
            <a:extLst>
              <a:ext uri="{FF2B5EF4-FFF2-40B4-BE49-F238E27FC236}">
                <a16:creationId xmlns:a16="http://schemas.microsoft.com/office/drawing/2014/main" id="{75B3874C-135B-5370-A85A-94647B8A697B}"/>
              </a:ext>
            </a:extLst>
          </p:cNvPr>
          <p:cNvPicPr>
            <a:picLocks noChangeAspect="1"/>
          </p:cNvPicPr>
          <p:nvPr/>
        </p:nvPicPr>
        <p:blipFill>
          <a:blip r:embed="rId10"/>
          <a:stretch>
            <a:fillRect/>
          </a:stretch>
        </p:blipFill>
        <p:spPr>
          <a:xfrm>
            <a:off x="7942559" y="3119938"/>
            <a:ext cx="2486372" cy="1209844"/>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12" name="Ink 11">
                <a:extLst>
                  <a:ext uri="{FF2B5EF4-FFF2-40B4-BE49-F238E27FC236}">
                    <a16:creationId xmlns:a16="http://schemas.microsoft.com/office/drawing/2014/main" id="{8F9294F4-4B40-FAF2-794B-321457AE9D91}"/>
                  </a:ext>
                </a:extLst>
              </p14:cNvPr>
              <p14:cNvContentPartPr/>
              <p14:nvPr/>
            </p14:nvContentPartPr>
            <p14:xfrm>
              <a:off x="557754" y="5585660"/>
              <a:ext cx="781920" cy="200880"/>
            </p14:xfrm>
          </p:contentPart>
        </mc:Choice>
        <mc:Fallback xmlns="">
          <p:pic>
            <p:nvPicPr>
              <p:cNvPr id="12" name="Ink 11">
                <a:extLst>
                  <a:ext uri="{FF2B5EF4-FFF2-40B4-BE49-F238E27FC236}">
                    <a16:creationId xmlns:a16="http://schemas.microsoft.com/office/drawing/2014/main" id="{8F9294F4-4B40-FAF2-794B-321457AE9D91}"/>
                  </a:ext>
                </a:extLst>
              </p:cNvPr>
              <p:cNvPicPr/>
              <p:nvPr/>
            </p:nvPicPr>
            <p:blipFill>
              <a:blip r:embed="rId12"/>
              <a:stretch>
                <a:fillRect/>
              </a:stretch>
            </p:blipFill>
            <p:spPr>
              <a:xfrm>
                <a:off x="539754" y="5567660"/>
                <a:ext cx="817560" cy="236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13" name="Ink 12">
                <a:extLst>
                  <a:ext uri="{FF2B5EF4-FFF2-40B4-BE49-F238E27FC236}">
                    <a16:creationId xmlns:a16="http://schemas.microsoft.com/office/drawing/2014/main" id="{C57CF728-50C2-E4D0-B3C8-C18C415B1B30}"/>
                  </a:ext>
                </a:extLst>
              </p14:cNvPr>
              <p14:cNvContentPartPr/>
              <p14:nvPr/>
            </p14:nvContentPartPr>
            <p14:xfrm>
              <a:off x="4379331" y="5619633"/>
              <a:ext cx="781920" cy="200880"/>
            </p14:xfrm>
          </p:contentPart>
        </mc:Choice>
        <mc:Fallback xmlns="">
          <p:pic>
            <p:nvPicPr>
              <p:cNvPr id="13" name="Ink 12">
                <a:extLst>
                  <a:ext uri="{FF2B5EF4-FFF2-40B4-BE49-F238E27FC236}">
                    <a16:creationId xmlns:a16="http://schemas.microsoft.com/office/drawing/2014/main" id="{C57CF728-50C2-E4D0-B3C8-C18C415B1B30}"/>
                  </a:ext>
                </a:extLst>
              </p:cNvPr>
              <p:cNvPicPr/>
              <p:nvPr/>
            </p:nvPicPr>
            <p:blipFill>
              <a:blip r:embed="rId14"/>
              <a:stretch>
                <a:fillRect/>
              </a:stretch>
            </p:blipFill>
            <p:spPr>
              <a:xfrm>
                <a:off x="4361331" y="5601633"/>
                <a:ext cx="817560" cy="236520"/>
              </a:xfrm>
              <a:prstGeom prst="rect">
                <a:avLst/>
              </a:prstGeom>
            </p:spPr>
          </p:pic>
        </mc:Fallback>
      </mc:AlternateContent>
      <p:pic>
        <p:nvPicPr>
          <p:cNvPr id="14" name="Picture 13">
            <a:extLst>
              <a:ext uri="{FF2B5EF4-FFF2-40B4-BE49-F238E27FC236}">
                <a16:creationId xmlns:a16="http://schemas.microsoft.com/office/drawing/2014/main" id="{FE9FE6D8-0768-4269-0A54-CD909DA0CA1E}"/>
              </a:ext>
            </a:extLst>
          </p:cNvPr>
          <p:cNvPicPr>
            <a:picLocks noChangeAspect="1"/>
          </p:cNvPicPr>
          <p:nvPr/>
        </p:nvPicPr>
        <p:blipFill>
          <a:blip r:embed="rId15"/>
          <a:stretch>
            <a:fillRect/>
          </a:stretch>
        </p:blipFill>
        <p:spPr>
          <a:xfrm>
            <a:off x="1683043" y="4966862"/>
            <a:ext cx="2210108" cy="1438476"/>
          </a:xfrm>
          <a:prstGeom prst="rect">
            <a:avLst/>
          </a:prstGeom>
        </p:spPr>
      </p:pic>
      <p:pic>
        <p:nvPicPr>
          <p:cNvPr id="15" name="Picture 14">
            <a:extLst>
              <a:ext uri="{FF2B5EF4-FFF2-40B4-BE49-F238E27FC236}">
                <a16:creationId xmlns:a16="http://schemas.microsoft.com/office/drawing/2014/main" id="{0BCC294C-9209-C677-21F7-4D49019C5A8D}"/>
              </a:ext>
            </a:extLst>
          </p:cNvPr>
          <p:cNvPicPr>
            <a:picLocks noChangeAspect="1"/>
          </p:cNvPicPr>
          <p:nvPr/>
        </p:nvPicPr>
        <p:blipFill>
          <a:blip r:embed="rId16"/>
          <a:stretch>
            <a:fillRect/>
          </a:stretch>
        </p:blipFill>
        <p:spPr>
          <a:xfrm>
            <a:off x="5647431" y="5262178"/>
            <a:ext cx="1457528" cy="1143160"/>
          </a:xfrm>
          <a:prstGeom prst="rect">
            <a:avLst/>
          </a:prstGeom>
        </p:spPr>
      </p:pic>
      <p:sp>
        <p:nvSpPr>
          <p:cNvPr id="16" name="TextBox 15">
            <a:extLst>
              <a:ext uri="{FF2B5EF4-FFF2-40B4-BE49-F238E27FC236}">
                <a16:creationId xmlns:a16="http://schemas.microsoft.com/office/drawing/2014/main" id="{EF96353C-DEB2-A586-9B19-9F56BF120819}"/>
              </a:ext>
            </a:extLst>
          </p:cNvPr>
          <p:cNvSpPr txBox="1"/>
          <p:nvPr/>
        </p:nvSpPr>
        <p:spPr>
          <a:xfrm>
            <a:off x="8164286" y="5411755"/>
            <a:ext cx="2344671" cy="830997"/>
          </a:xfrm>
          <a:prstGeom prst="rect">
            <a:avLst/>
          </a:prstGeom>
          <a:solidFill>
            <a:srgbClr val="99FF99"/>
          </a:solidFill>
        </p:spPr>
        <p:txBody>
          <a:bodyPr wrap="square" rtlCol="0">
            <a:spAutoFit/>
          </a:bodyPr>
          <a:lstStyle/>
          <a:p>
            <a:r>
              <a:rPr lang="en-US" sz="1600"/>
              <a:t>But note </a:t>
            </a:r>
            <a:r>
              <a:rPr lang="en-US" sz="1600" i="1"/>
              <a:t>letter</a:t>
            </a:r>
            <a:r>
              <a:rPr lang="en-US" sz="1600"/>
              <a:t> is just the heading of the indices, not a column per se’.</a:t>
            </a:r>
          </a:p>
        </p:txBody>
      </p:sp>
    </p:spTree>
    <p:extLst>
      <p:ext uri="{BB962C8B-B14F-4D97-AF65-F5344CB8AC3E}">
        <p14:creationId xmlns:p14="http://schemas.microsoft.com/office/powerpoint/2010/main" val="400448063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9FB31-3012-A7D2-4DCE-B15E885A53E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3C72D9A-414D-D489-CE73-C23B8425DA1A}"/>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6" name="TextBox 5">
            <a:extLst>
              <a:ext uri="{FF2B5EF4-FFF2-40B4-BE49-F238E27FC236}">
                <a16:creationId xmlns:a16="http://schemas.microsoft.com/office/drawing/2014/main" id="{743A2484-0ACD-E4B7-40B3-9B40C0D04365}"/>
              </a:ext>
            </a:extLst>
          </p:cNvPr>
          <p:cNvSpPr txBox="1"/>
          <p:nvPr/>
        </p:nvSpPr>
        <p:spPr>
          <a:xfrm>
            <a:off x="339213" y="1180395"/>
            <a:ext cx="5277815" cy="369332"/>
          </a:xfrm>
          <a:prstGeom prst="rect">
            <a:avLst/>
          </a:prstGeom>
          <a:noFill/>
        </p:spPr>
        <p:txBody>
          <a:bodyPr wrap="square" rtlCol="0">
            <a:spAutoFit/>
          </a:bodyPr>
          <a:lstStyle/>
          <a:p>
            <a:r>
              <a:rPr lang="en-US" b="1"/>
              <a:t>Extracting parts of indices for multi-index things</a:t>
            </a:r>
          </a:p>
        </p:txBody>
      </p:sp>
      <p:sp>
        <p:nvSpPr>
          <p:cNvPr id="7" name="TextBox 6">
            <a:extLst>
              <a:ext uri="{FF2B5EF4-FFF2-40B4-BE49-F238E27FC236}">
                <a16:creationId xmlns:a16="http://schemas.microsoft.com/office/drawing/2014/main" id="{174AB5D3-1B62-6DDE-BB52-6315C04A4E04}"/>
              </a:ext>
            </a:extLst>
          </p:cNvPr>
          <p:cNvSpPr txBox="1"/>
          <p:nvPr/>
        </p:nvSpPr>
        <p:spPr>
          <a:xfrm>
            <a:off x="339215" y="1510399"/>
            <a:ext cx="5977610" cy="338554"/>
          </a:xfrm>
          <a:prstGeom prst="rect">
            <a:avLst/>
          </a:prstGeom>
          <a:noFill/>
        </p:spPr>
        <p:txBody>
          <a:bodyPr wrap="square" rtlCol="0">
            <a:spAutoFit/>
          </a:bodyPr>
          <a:lstStyle/>
          <a:p>
            <a:r>
              <a:rPr lang="en-US" sz="1600"/>
              <a:t>we can get parts of the multi-index indices with this method:</a:t>
            </a:r>
          </a:p>
        </p:txBody>
      </p:sp>
      <p:sp>
        <p:nvSpPr>
          <p:cNvPr id="13" name="TextBox 12">
            <a:extLst>
              <a:ext uri="{FF2B5EF4-FFF2-40B4-BE49-F238E27FC236}">
                <a16:creationId xmlns:a16="http://schemas.microsoft.com/office/drawing/2014/main" id="{7799B4B1-4269-445B-0CEF-DF7D8684B513}"/>
              </a:ext>
            </a:extLst>
          </p:cNvPr>
          <p:cNvSpPr txBox="1"/>
          <p:nvPr/>
        </p:nvSpPr>
        <p:spPr>
          <a:xfrm>
            <a:off x="339213" y="2178957"/>
            <a:ext cx="3383699" cy="338554"/>
          </a:xfrm>
          <a:prstGeom prst="rect">
            <a:avLst/>
          </a:prstGeom>
          <a:noFill/>
        </p:spPr>
        <p:txBody>
          <a:bodyPr wrap="square" rtlCol="0">
            <a:spAutoFit/>
          </a:bodyPr>
          <a:lstStyle/>
          <a:p>
            <a:r>
              <a:rPr lang="en-US" sz="1600"/>
              <a:t>dataframe.index.get_level_values(n)</a:t>
            </a:r>
          </a:p>
        </p:txBody>
      </p:sp>
      <p:sp>
        <p:nvSpPr>
          <p:cNvPr id="15" name="TextBox 14">
            <a:extLst>
              <a:ext uri="{FF2B5EF4-FFF2-40B4-BE49-F238E27FC236}">
                <a16:creationId xmlns:a16="http://schemas.microsoft.com/office/drawing/2014/main" id="{181A1149-9C34-EB82-8B3F-6D1D1AF02A5D}"/>
              </a:ext>
            </a:extLst>
          </p:cNvPr>
          <p:cNvSpPr txBox="1"/>
          <p:nvPr/>
        </p:nvSpPr>
        <p:spPr>
          <a:xfrm>
            <a:off x="1595246" y="2962763"/>
            <a:ext cx="2765748" cy="584775"/>
          </a:xfrm>
          <a:prstGeom prst="rect">
            <a:avLst/>
          </a:prstGeom>
          <a:noFill/>
        </p:spPr>
        <p:txBody>
          <a:bodyPr wrap="square" rtlCol="0">
            <a:spAutoFit/>
          </a:bodyPr>
          <a:lstStyle/>
          <a:p>
            <a:r>
              <a:rPr lang="en-US" sz="1600"/>
              <a:t>returns the n</a:t>
            </a:r>
            <a:r>
              <a:rPr lang="en-US" sz="1600" baseline="30000"/>
              <a:t>th</a:t>
            </a:r>
            <a:r>
              <a:rPr lang="en-US" sz="1600"/>
              <a:t> column of the multi-index for every row.</a:t>
            </a:r>
          </a:p>
        </p:txBody>
      </p:sp>
      <p:pic>
        <p:nvPicPr>
          <p:cNvPr id="16" name="Picture 15">
            <a:extLst>
              <a:ext uri="{FF2B5EF4-FFF2-40B4-BE49-F238E27FC236}">
                <a16:creationId xmlns:a16="http://schemas.microsoft.com/office/drawing/2014/main" id="{E27475FD-7D5C-B27E-BBE3-89C349D7F9EB}"/>
              </a:ext>
            </a:extLst>
          </p:cNvPr>
          <p:cNvPicPr>
            <a:picLocks noChangeAspect="1"/>
          </p:cNvPicPr>
          <p:nvPr/>
        </p:nvPicPr>
        <p:blipFill>
          <a:blip r:embed="rId3"/>
          <a:stretch>
            <a:fillRect/>
          </a:stretch>
        </p:blipFill>
        <p:spPr>
          <a:xfrm>
            <a:off x="6096000" y="1266120"/>
            <a:ext cx="1280283" cy="2803720"/>
          </a:xfrm>
          <a:prstGeom prst="rect">
            <a:avLst/>
          </a:prstGeom>
        </p:spPr>
      </p:pic>
      <p:pic>
        <p:nvPicPr>
          <p:cNvPr id="17" name="Picture 16">
            <a:extLst>
              <a:ext uri="{FF2B5EF4-FFF2-40B4-BE49-F238E27FC236}">
                <a16:creationId xmlns:a16="http://schemas.microsoft.com/office/drawing/2014/main" id="{0EAF22CC-9F49-56ED-B953-2A6155711545}"/>
              </a:ext>
            </a:extLst>
          </p:cNvPr>
          <p:cNvPicPr>
            <a:picLocks noChangeAspect="1"/>
          </p:cNvPicPr>
          <p:nvPr/>
        </p:nvPicPr>
        <p:blipFill>
          <a:blip r:embed="rId4"/>
          <a:stretch>
            <a:fillRect/>
          </a:stretch>
        </p:blipFill>
        <p:spPr>
          <a:xfrm>
            <a:off x="6151373" y="4132179"/>
            <a:ext cx="1169535" cy="2367480"/>
          </a:xfrm>
          <a:prstGeom prst="rect">
            <a:avLst/>
          </a:prstGeom>
        </p:spPr>
      </p:pic>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51A337B4-F581-5E16-6F7E-E5BEA6032C87}"/>
                  </a:ext>
                </a:extLst>
              </p14:cNvPr>
              <p14:cNvContentPartPr/>
              <p14:nvPr/>
            </p14:nvContentPartPr>
            <p14:xfrm>
              <a:off x="3104430" y="2370405"/>
              <a:ext cx="650520" cy="495720"/>
            </p14:xfrm>
          </p:contentPart>
        </mc:Choice>
        <mc:Fallback xmlns="">
          <p:pic>
            <p:nvPicPr>
              <p:cNvPr id="18" name="Ink 17">
                <a:extLst>
                  <a:ext uri="{FF2B5EF4-FFF2-40B4-BE49-F238E27FC236}">
                    <a16:creationId xmlns:a16="http://schemas.microsoft.com/office/drawing/2014/main" id="{51A337B4-F581-5E16-6F7E-E5BEA6032C87}"/>
                  </a:ext>
                </a:extLst>
              </p:cNvPr>
              <p:cNvPicPr/>
              <p:nvPr/>
            </p:nvPicPr>
            <p:blipFill>
              <a:blip r:embed="rId6"/>
              <a:stretch>
                <a:fillRect/>
              </a:stretch>
            </p:blipFill>
            <p:spPr>
              <a:xfrm>
                <a:off x="3095790" y="2361765"/>
                <a:ext cx="668160" cy="513360"/>
              </a:xfrm>
              <a:prstGeom prst="rect">
                <a:avLst/>
              </a:prstGeom>
            </p:spPr>
          </p:pic>
        </mc:Fallback>
      </mc:AlternateContent>
      <p:pic>
        <p:nvPicPr>
          <p:cNvPr id="19" name="Picture 18">
            <a:extLst>
              <a:ext uri="{FF2B5EF4-FFF2-40B4-BE49-F238E27FC236}">
                <a16:creationId xmlns:a16="http://schemas.microsoft.com/office/drawing/2014/main" id="{10F3D7E9-4B25-1DC9-85DD-CC7502247479}"/>
              </a:ext>
            </a:extLst>
          </p:cNvPr>
          <p:cNvPicPr>
            <a:picLocks noChangeAspect="1"/>
          </p:cNvPicPr>
          <p:nvPr/>
        </p:nvPicPr>
        <p:blipFill>
          <a:blip r:embed="rId7"/>
          <a:stretch>
            <a:fillRect/>
          </a:stretch>
        </p:blipFill>
        <p:spPr>
          <a:xfrm>
            <a:off x="7765543" y="3856656"/>
            <a:ext cx="3903580" cy="729180"/>
          </a:xfrm>
          <a:prstGeom prst="rect">
            <a:avLst/>
          </a:prstGeom>
        </p:spPr>
      </p:pic>
      <p:pic>
        <p:nvPicPr>
          <p:cNvPr id="20" name="Picture 19">
            <a:extLst>
              <a:ext uri="{FF2B5EF4-FFF2-40B4-BE49-F238E27FC236}">
                <a16:creationId xmlns:a16="http://schemas.microsoft.com/office/drawing/2014/main" id="{7EA7DBC4-A637-49D0-627D-359C4D8020A8}"/>
              </a:ext>
            </a:extLst>
          </p:cNvPr>
          <p:cNvPicPr>
            <a:picLocks noChangeAspect="1"/>
          </p:cNvPicPr>
          <p:nvPr/>
        </p:nvPicPr>
        <p:blipFill>
          <a:blip r:embed="rId8"/>
          <a:stretch>
            <a:fillRect/>
          </a:stretch>
        </p:blipFill>
        <p:spPr>
          <a:xfrm>
            <a:off x="7640722" y="2694753"/>
            <a:ext cx="4028402" cy="757819"/>
          </a:xfrm>
          <a:prstGeom prst="rect">
            <a:avLst/>
          </a:prstGeom>
        </p:spPr>
      </p:pic>
      <p:sp>
        <p:nvSpPr>
          <p:cNvPr id="21" name="TextBox 20">
            <a:extLst>
              <a:ext uri="{FF2B5EF4-FFF2-40B4-BE49-F238E27FC236}">
                <a16:creationId xmlns:a16="http://schemas.microsoft.com/office/drawing/2014/main" id="{6009FAE3-BA6E-232D-243B-0AACBEC349BE}"/>
              </a:ext>
            </a:extLst>
          </p:cNvPr>
          <p:cNvSpPr txBox="1"/>
          <p:nvPr/>
        </p:nvSpPr>
        <p:spPr>
          <a:xfrm>
            <a:off x="7795106" y="1549727"/>
            <a:ext cx="3369182" cy="738664"/>
          </a:xfrm>
          <a:prstGeom prst="rect">
            <a:avLst/>
          </a:prstGeom>
          <a:noFill/>
        </p:spPr>
        <p:txBody>
          <a:bodyPr wrap="square" rtlCol="0">
            <a:spAutoFit/>
          </a:bodyPr>
          <a:lstStyle/>
          <a:p>
            <a:r>
              <a:rPr lang="en-US" sz="1400"/>
              <a:t>for example, here’s a df with numerical multi-indices.  And below I extract the first and second part of the index.</a:t>
            </a:r>
          </a:p>
        </p:txBody>
      </p:sp>
    </p:spTree>
    <p:extLst>
      <p:ext uri="{BB962C8B-B14F-4D97-AF65-F5344CB8AC3E}">
        <p14:creationId xmlns:p14="http://schemas.microsoft.com/office/powerpoint/2010/main" val="38519515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 name="TextBox 1">
            <a:extLst>
              <a:ext uri="{FF2B5EF4-FFF2-40B4-BE49-F238E27FC236}">
                <a16:creationId xmlns:a16="http://schemas.microsoft.com/office/drawing/2014/main" id="{4BBE1884-3944-CBC3-010F-98B21EC71AD2}"/>
              </a:ext>
            </a:extLst>
          </p:cNvPr>
          <p:cNvSpPr txBox="1"/>
          <p:nvPr/>
        </p:nvSpPr>
        <p:spPr>
          <a:xfrm>
            <a:off x="4436784" y="2330751"/>
            <a:ext cx="7277887" cy="954107"/>
          </a:xfrm>
          <a:prstGeom prst="rect">
            <a:avLst/>
          </a:prstGeom>
          <a:noFill/>
        </p:spPr>
        <p:txBody>
          <a:bodyPr wrap="square" rtlCol="0">
            <a:spAutoFit/>
          </a:bodyPr>
          <a:lstStyle/>
          <a:p>
            <a:r>
              <a:rPr lang="en-US" sz="1400"/>
              <a:t>the inplace = True argument means that instead of returning a new database with the given change, we return the same database with the given change.  You can create a hierarchical index if you pass two columns (or more) to the column argument, [“column1”, “column2”].  Can see what this looks like in the next slide. </a:t>
            </a:r>
          </a:p>
        </p:txBody>
      </p:sp>
      <p:sp>
        <p:nvSpPr>
          <p:cNvPr id="4" name="TextBox 3">
            <a:extLst>
              <a:ext uri="{FF2B5EF4-FFF2-40B4-BE49-F238E27FC236}">
                <a16:creationId xmlns:a16="http://schemas.microsoft.com/office/drawing/2014/main" id="{DFD3E4A2-0730-17F1-5D10-B31856890CE5}"/>
              </a:ext>
            </a:extLst>
          </p:cNvPr>
          <p:cNvSpPr txBox="1"/>
          <p:nvPr/>
        </p:nvSpPr>
        <p:spPr>
          <a:xfrm>
            <a:off x="358333" y="2384198"/>
            <a:ext cx="3604067" cy="307777"/>
          </a:xfrm>
          <a:prstGeom prst="rect">
            <a:avLst/>
          </a:prstGeom>
          <a:noFill/>
        </p:spPr>
        <p:txBody>
          <a:bodyPr wrap="square" rtlCol="0">
            <a:spAutoFit/>
          </a:bodyPr>
          <a:lstStyle/>
          <a:p>
            <a:r>
              <a:rPr lang="en-US" sz="1400"/>
              <a:t>dataframe.set_index(“column”, inplace = True)</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57898A86-6AB5-74FF-9203-A10C63828FB8}"/>
                  </a:ext>
                </a:extLst>
              </p14:cNvPr>
              <p14:cNvContentPartPr/>
              <p14:nvPr/>
            </p14:nvContentPartPr>
            <p14:xfrm>
              <a:off x="3994332" y="2538086"/>
              <a:ext cx="290520" cy="11160"/>
            </p14:xfrm>
          </p:contentPart>
        </mc:Choice>
        <mc:Fallback xmlns="">
          <p:pic>
            <p:nvPicPr>
              <p:cNvPr id="5" name="Ink 4">
                <a:extLst>
                  <a:ext uri="{FF2B5EF4-FFF2-40B4-BE49-F238E27FC236}">
                    <a16:creationId xmlns:a16="http://schemas.microsoft.com/office/drawing/2014/main" id="{57898A86-6AB5-74FF-9203-A10C63828FB8}"/>
                  </a:ext>
                </a:extLst>
              </p:cNvPr>
              <p:cNvPicPr/>
              <p:nvPr/>
            </p:nvPicPr>
            <p:blipFill>
              <a:blip r:embed="rId4"/>
              <a:stretch>
                <a:fillRect/>
              </a:stretch>
            </p:blipFill>
            <p:spPr>
              <a:xfrm>
                <a:off x="3985343" y="2529367"/>
                <a:ext cx="308138" cy="28249"/>
              </a:xfrm>
              <a:prstGeom prst="rect">
                <a:avLst/>
              </a:prstGeom>
            </p:spPr>
          </p:pic>
        </mc:Fallback>
      </mc:AlternateContent>
      <p:sp>
        <p:nvSpPr>
          <p:cNvPr id="6" name="TextBox 5">
            <a:extLst>
              <a:ext uri="{FF2B5EF4-FFF2-40B4-BE49-F238E27FC236}">
                <a16:creationId xmlns:a16="http://schemas.microsoft.com/office/drawing/2014/main" id="{99B49581-AD23-7AC1-D635-46D4D12B4A6C}"/>
              </a:ext>
            </a:extLst>
          </p:cNvPr>
          <p:cNvSpPr txBox="1"/>
          <p:nvPr/>
        </p:nvSpPr>
        <p:spPr>
          <a:xfrm>
            <a:off x="339214" y="1180395"/>
            <a:ext cx="4694902" cy="369332"/>
          </a:xfrm>
          <a:prstGeom prst="rect">
            <a:avLst/>
          </a:prstGeom>
          <a:noFill/>
        </p:spPr>
        <p:txBody>
          <a:bodyPr wrap="square" rtlCol="0">
            <a:spAutoFit/>
          </a:bodyPr>
          <a:lstStyle/>
          <a:p>
            <a:r>
              <a:rPr lang="en-US" b="1"/>
              <a:t>Relabeling Rows/Columns Methods</a:t>
            </a:r>
          </a:p>
        </p:txBody>
      </p:sp>
      <p:sp>
        <p:nvSpPr>
          <p:cNvPr id="7" name="TextBox 6">
            <a:extLst>
              <a:ext uri="{FF2B5EF4-FFF2-40B4-BE49-F238E27FC236}">
                <a16:creationId xmlns:a16="http://schemas.microsoft.com/office/drawing/2014/main" id="{C3A12A98-ED7D-7AC2-A1C3-54956FF06AA2}"/>
              </a:ext>
            </a:extLst>
          </p:cNvPr>
          <p:cNvSpPr txBox="1"/>
          <p:nvPr/>
        </p:nvSpPr>
        <p:spPr>
          <a:xfrm>
            <a:off x="339214" y="1510399"/>
            <a:ext cx="11203857" cy="584775"/>
          </a:xfrm>
          <a:prstGeom prst="rect">
            <a:avLst/>
          </a:prstGeom>
          <a:noFill/>
        </p:spPr>
        <p:txBody>
          <a:bodyPr wrap="square" rtlCol="0">
            <a:spAutoFit/>
          </a:bodyPr>
          <a:lstStyle/>
          <a:p>
            <a:r>
              <a:rPr lang="en-US" sz="1600"/>
              <a:t>so by default, the rows of a dataframe are indexed by integers.  You can create row labels when you initialize a dataframe, as we saw a few slides ago.  And here is a method for assigning a given column of the dataframe to serve as the row labels.  You’d say, </a:t>
            </a:r>
          </a:p>
        </p:txBody>
      </p:sp>
      <p:sp>
        <p:nvSpPr>
          <p:cNvPr id="8" name="TextBox 7">
            <a:extLst>
              <a:ext uri="{FF2B5EF4-FFF2-40B4-BE49-F238E27FC236}">
                <a16:creationId xmlns:a16="http://schemas.microsoft.com/office/drawing/2014/main" id="{4168FB79-CC22-FA5E-B4B6-07B971D56558}"/>
              </a:ext>
            </a:extLst>
          </p:cNvPr>
          <p:cNvSpPr txBox="1"/>
          <p:nvPr/>
        </p:nvSpPr>
        <p:spPr>
          <a:xfrm>
            <a:off x="3888241" y="3634500"/>
            <a:ext cx="7757419" cy="1169551"/>
          </a:xfrm>
          <a:prstGeom prst="rect">
            <a:avLst/>
          </a:prstGeom>
          <a:noFill/>
        </p:spPr>
        <p:txBody>
          <a:bodyPr wrap="square" rtlCol="0">
            <a:spAutoFit/>
          </a:bodyPr>
          <a:lstStyle/>
          <a:p>
            <a:r>
              <a:rPr lang="en-US" sz="1400"/>
              <a:t>this will undo the change.  Specifically, it will promote whatever column(s) that are serving as the index(es) back to columns.  And then create numerical indices from 0 to the end.  You can also use this to reindex a dataframe starting from 0 to len(df).  Then should add argument </a:t>
            </a:r>
            <a:r>
              <a:rPr lang="en-US" sz="1400" b="1"/>
              <a:t>drop = True</a:t>
            </a:r>
            <a:r>
              <a:rPr lang="en-US" sz="1400"/>
              <a:t>, so it doesn’t add the old indices as a column to the df.  This is often used in conjunction with the </a:t>
            </a:r>
            <a:r>
              <a:rPr lang="en-US" sz="1400" b="1"/>
              <a:t>groupby</a:t>
            </a:r>
            <a:r>
              <a:rPr lang="en-US" sz="1400"/>
              <a:t> method to promote the columns that are being grouped by from indices back to columns.  </a:t>
            </a:r>
          </a:p>
        </p:txBody>
      </p:sp>
      <p:sp>
        <p:nvSpPr>
          <p:cNvPr id="9" name="TextBox 8">
            <a:extLst>
              <a:ext uri="{FF2B5EF4-FFF2-40B4-BE49-F238E27FC236}">
                <a16:creationId xmlns:a16="http://schemas.microsoft.com/office/drawing/2014/main" id="{0ABBD91D-4BE0-9AE9-8984-3C3C098BD38F}"/>
              </a:ext>
            </a:extLst>
          </p:cNvPr>
          <p:cNvSpPr txBox="1"/>
          <p:nvPr/>
        </p:nvSpPr>
        <p:spPr>
          <a:xfrm>
            <a:off x="339214" y="3585885"/>
            <a:ext cx="3077497" cy="307778"/>
          </a:xfrm>
          <a:prstGeom prst="rect">
            <a:avLst/>
          </a:prstGeom>
          <a:noFill/>
        </p:spPr>
        <p:txBody>
          <a:bodyPr wrap="square" rtlCol="0">
            <a:spAutoFit/>
          </a:bodyPr>
          <a:lstStyle/>
          <a:p>
            <a:r>
              <a:rPr lang="en-US" sz="1400"/>
              <a:t>dataframe.reset_index(inplace = True)</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A8BAA383-33E1-87F4-A6F5-BF5A1B3011C0}"/>
                  </a:ext>
                </a:extLst>
              </p14:cNvPr>
              <p14:cNvContentPartPr/>
              <p14:nvPr/>
            </p14:nvContentPartPr>
            <p14:xfrm>
              <a:off x="3456621" y="3782809"/>
              <a:ext cx="290520" cy="11160"/>
            </p14:xfrm>
          </p:contentPart>
        </mc:Choice>
        <mc:Fallback xmlns="">
          <p:pic>
            <p:nvPicPr>
              <p:cNvPr id="11" name="Ink 10">
                <a:extLst>
                  <a:ext uri="{FF2B5EF4-FFF2-40B4-BE49-F238E27FC236}">
                    <a16:creationId xmlns:a16="http://schemas.microsoft.com/office/drawing/2014/main" id="{A8BAA383-33E1-87F4-A6F5-BF5A1B3011C0}"/>
                  </a:ext>
                </a:extLst>
              </p:cNvPr>
              <p:cNvPicPr/>
              <p:nvPr/>
            </p:nvPicPr>
            <p:blipFill>
              <a:blip r:embed="rId4"/>
              <a:stretch>
                <a:fillRect/>
              </a:stretch>
            </p:blipFill>
            <p:spPr>
              <a:xfrm>
                <a:off x="3447632" y="3774090"/>
                <a:ext cx="308138" cy="28249"/>
              </a:xfrm>
              <a:prstGeom prst="rect">
                <a:avLst/>
              </a:prstGeom>
            </p:spPr>
          </p:pic>
        </mc:Fallback>
      </mc:AlternateContent>
      <p:sp>
        <p:nvSpPr>
          <p:cNvPr id="10" name="TextBox 9">
            <a:extLst>
              <a:ext uri="{FF2B5EF4-FFF2-40B4-BE49-F238E27FC236}">
                <a16:creationId xmlns:a16="http://schemas.microsoft.com/office/drawing/2014/main" id="{3CA80928-734A-54C3-BE72-194ABF0566E6}"/>
              </a:ext>
            </a:extLst>
          </p:cNvPr>
          <p:cNvSpPr txBox="1"/>
          <p:nvPr/>
        </p:nvSpPr>
        <p:spPr>
          <a:xfrm>
            <a:off x="339214" y="4997505"/>
            <a:ext cx="10579509" cy="584775"/>
          </a:xfrm>
          <a:prstGeom prst="rect">
            <a:avLst/>
          </a:prstGeom>
          <a:noFill/>
        </p:spPr>
        <p:txBody>
          <a:bodyPr wrap="square" rtlCol="0">
            <a:spAutoFit/>
          </a:bodyPr>
          <a:lstStyle/>
          <a:p>
            <a:r>
              <a:rPr lang="en-US" sz="1600"/>
              <a:t>if have a set of entries indexed by date, but the dates are not all inclusive, and you want to fill in missing dates (and make all the data associated with those dates NaN, by default), then you can write the following code, e.g.</a:t>
            </a:r>
          </a:p>
        </p:txBody>
      </p:sp>
      <p:sp>
        <p:nvSpPr>
          <p:cNvPr id="12" name="TextBox 11">
            <a:extLst>
              <a:ext uri="{FF2B5EF4-FFF2-40B4-BE49-F238E27FC236}">
                <a16:creationId xmlns:a16="http://schemas.microsoft.com/office/drawing/2014/main" id="{E5B4FD7C-96FB-5EE9-8566-D72EB2597B39}"/>
              </a:ext>
            </a:extLst>
          </p:cNvPr>
          <p:cNvSpPr txBox="1"/>
          <p:nvPr/>
        </p:nvSpPr>
        <p:spPr>
          <a:xfrm>
            <a:off x="328061" y="5777812"/>
            <a:ext cx="5061062" cy="738664"/>
          </a:xfrm>
          <a:prstGeom prst="rect">
            <a:avLst/>
          </a:prstGeom>
          <a:noFill/>
        </p:spPr>
        <p:txBody>
          <a:bodyPr wrap="square" rtlCol="0">
            <a:spAutoFit/>
          </a:bodyPr>
          <a:lstStyle/>
          <a:p>
            <a:r>
              <a:rPr lang="en-US" sz="1400"/>
              <a:t>date_range = pandas.date_range(“01-01-2023”, “12-31-2023”)</a:t>
            </a:r>
          </a:p>
          <a:p>
            <a:r>
              <a:rPr lang="en-US" sz="1400"/>
              <a:t>new_index = pandas.DatetimeIndex(date_range)</a:t>
            </a:r>
          </a:p>
          <a:p>
            <a:r>
              <a:rPr lang="en-US" sz="1400"/>
              <a:t>dataframe = dataframe.reindex(new_index)</a:t>
            </a:r>
            <a:endParaRPr lang="en-US" sz="1600"/>
          </a:p>
        </p:txBody>
      </p:sp>
    </p:spTree>
    <p:extLst>
      <p:ext uri="{BB962C8B-B14F-4D97-AF65-F5344CB8AC3E}">
        <p14:creationId xmlns:p14="http://schemas.microsoft.com/office/powerpoint/2010/main" val="3573968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6" name="TextBox 5">
            <a:extLst>
              <a:ext uri="{FF2B5EF4-FFF2-40B4-BE49-F238E27FC236}">
                <a16:creationId xmlns:a16="http://schemas.microsoft.com/office/drawing/2014/main" id="{99B49581-AD23-7AC1-D635-46D4D12B4A6C}"/>
              </a:ext>
            </a:extLst>
          </p:cNvPr>
          <p:cNvSpPr txBox="1"/>
          <p:nvPr/>
        </p:nvSpPr>
        <p:spPr>
          <a:xfrm>
            <a:off x="339214" y="1101738"/>
            <a:ext cx="4694902" cy="369332"/>
          </a:xfrm>
          <a:prstGeom prst="rect">
            <a:avLst/>
          </a:prstGeom>
          <a:noFill/>
        </p:spPr>
        <p:txBody>
          <a:bodyPr wrap="square" rtlCol="0">
            <a:spAutoFit/>
          </a:bodyPr>
          <a:lstStyle/>
          <a:p>
            <a:r>
              <a:rPr lang="en-US" b="1"/>
              <a:t>Relabeling Rows/Columns Methods</a:t>
            </a:r>
          </a:p>
        </p:txBody>
      </p:sp>
      <p:sp>
        <p:nvSpPr>
          <p:cNvPr id="7" name="TextBox 6">
            <a:extLst>
              <a:ext uri="{FF2B5EF4-FFF2-40B4-BE49-F238E27FC236}">
                <a16:creationId xmlns:a16="http://schemas.microsoft.com/office/drawing/2014/main" id="{C3A12A98-ED7D-7AC2-A1C3-54956FF06AA2}"/>
              </a:ext>
            </a:extLst>
          </p:cNvPr>
          <p:cNvSpPr txBox="1"/>
          <p:nvPr/>
        </p:nvSpPr>
        <p:spPr>
          <a:xfrm>
            <a:off x="339215" y="1431742"/>
            <a:ext cx="4694901" cy="338554"/>
          </a:xfrm>
          <a:prstGeom prst="rect">
            <a:avLst/>
          </a:prstGeom>
          <a:noFill/>
        </p:spPr>
        <p:txBody>
          <a:bodyPr wrap="square" rtlCol="0">
            <a:spAutoFit/>
          </a:bodyPr>
          <a:lstStyle/>
          <a:p>
            <a:r>
              <a:rPr lang="en-US" sz="1600"/>
              <a:t>Or you can change them manually, via these guys:</a:t>
            </a:r>
          </a:p>
        </p:txBody>
      </p:sp>
      <p:sp>
        <p:nvSpPr>
          <p:cNvPr id="10" name="TextBox 9">
            <a:extLst>
              <a:ext uri="{FF2B5EF4-FFF2-40B4-BE49-F238E27FC236}">
                <a16:creationId xmlns:a16="http://schemas.microsoft.com/office/drawing/2014/main" id="{3EAE8D3D-3023-33B3-58B3-816F945AEA4D}"/>
              </a:ext>
            </a:extLst>
          </p:cNvPr>
          <p:cNvSpPr txBox="1"/>
          <p:nvPr/>
        </p:nvSpPr>
        <p:spPr>
          <a:xfrm>
            <a:off x="339982" y="2063431"/>
            <a:ext cx="4280411" cy="307777"/>
          </a:xfrm>
          <a:prstGeom prst="rect">
            <a:avLst/>
          </a:prstGeom>
          <a:noFill/>
        </p:spPr>
        <p:txBody>
          <a:bodyPr wrap="square" rtlCol="0">
            <a:spAutoFit/>
          </a:bodyPr>
          <a:lstStyle/>
          <a:p>
            <a:r>
              <a:rPr lang="en-US" sz="1400"/>
              <a:t>dataframe.rename(dictionary, axis = 0,1, inplace = True)</a:t>
            </a:r>
          </a:p>
        </p:txBody>
      </p:sp>
      <p:sp>
        <p:nvSpPr>
          <p:cNvPr id="12" name="TextBox 11">
            <a:extLst>
              <a:ext uri="{FF2B5EF4-FFF2-40B4-BE49-F238E27FC236}">
                <a16:creationId xmlns:a16="http://schemas.microsoft.com/office/drawing/2014/main" id="{F7AC2DA3-06D5-1F92-3C87-5DABA159B1F7}"/>
              </a:ext>
            </a:extLst>
          </p:cNvPr>
          <p:cNvSpPr txBox="1"/>
          <p:nvPr/>
        </p:nvSpPr>
        <p:spPr>
          <a:xfrm>
            <a:off x="5505307" y="2031434"/>
            <a:ext cx="4507409" cy="523220"/>
          </a:xfrm>
          <a:prstGeom prst="rect">
            <a:avLst/>
          </a:prstGeom>
          <a:noFill/>
        </p:spPr>
        <p:txBody>
          <a:bodyPr wrap="square" rtlCol="0">
            <a:spAutoFit/>
          </a:bodyPr>
          <a:lstStyle/>
          <a:p>
            <a:r>
              <a:rPr lang="en-US" sz="1400"/>
              <a:t>where dictionary has keys of some old row, column names and values of the new row, column names.  </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C668A1C5-CA14-C44C-4098-D189DC36666F}"/>
                  </a:ext>
                </a:extLst>
              </p14:cNvPr>
              <p14:cNvContentPartPr/>
              <p14:nvPr/>
            </p14:nvContentPartPr>
            <p14:xfrm>
              <a:off x="4732284" y="2217319"/>
              <a:ext cx="553680" cy="30960"/>
            </p14:xfrm>
          </p:contentPart>
        </mc:Choice>
        <mc:Fallback xmlns="">
          <p:pic>
            <p:nvPicPr>
              <p:cNvPr id="13" name="Ink 12">
                <a:extLst>
                  <a:ext uri="{FF2B5EF4-FFF2-40B4-BE49-F238E27FC236}">
                    <a16:creationId xmlns:a16="http://schemas.microsoft.com/office/drawing/2014/main" id="{C668A1C5-CA14-C44C-4098-D189DC36666F}"/>
                  </a:ext>
                </a:extLst>
              </p:cNvPr>
              <p:cNvPicPr/>
              <p:nvPr/>
            </p:nvPicPr>
            <p:blipFill>
              <a:blip r:embed="rId4"/>
              <a:stretch>
                <a:fillRect/>
              </a:stretch>
            </p:blipFill>
            <p:spPr>
              <a:xfrm>
                <a:off x="4723284" y="2208213"/>
                <a:ext cx="571320" cy="48808"/>
              </a:xfrm>
              <a:prstGeom prst="rect">
                <a:avLst/>
              </a:prstGeom>
            </p:spPr>
          </p:pic>
        </mc:Fallback>
      </mc:AlternateContent>
      <p:pic>
        <p:nvPicPr>
          <p:cNvPr id="17" name="Picture 16">
            <a:extLst>
              <a:ext uri="{FF2B5EF4-FFF2-40B4-BE49-F238E27FC236}">
                <a16:creationId xmlns:a16="http://schemas.microsoft.com/office/drawing/2014/main" id="{1B7E93BF-3912-243B-1853-62E2E69EBBA7}"/>
              </a:ext>
            </a:extLst>
          </p:cNvPr>
          <p:cNvPicPr>
            <a:picLocks noChangeAspect="1"/>
          </p:cNvPicPr>
          <p:nvPr/>
        </p:nvPicPr>
        <p:blipFill>
          <a:blip r:embed="rId5"/>
          <a:stretch>
            <a:fillRect/>
          </a:stretch>
        </p:blipFill>
        <p:spPr>
          <a:xfrm>
            <a:off x="5600793" y="2637336"/>
            <a:ext cx="6025441" cy="256766"/>
          </a:xfrm>
          <a:prstGeom prst="rect">
            <a:avLst/>
          </a:prstGeom>
        </p:spPr>
      </p:pic>
      <p:pic>
        <p:nvPicPr>
          <p:cNvPr id="24" name="Picture 23">
            <a:extLst>
              <a:ext uri="{FF2B5EF4-FFF2-40B4-BE49-F238E27FC236}">
                <a16:creationId xmlns:a16="http://schemas.microsoft.com/office/drawing/2014/main" id="{124C31D4-3227-CBC9-7F24-C647876FABCF}"/>
              </a:ext>
            </a:extLst>
          </p:cNvPr>
          <p:cNvPicPr>
            <a:picLocks noChangeAspect="1"/>
          </p:cNvPicPr>
          <p:nvPr/>
        </p:nvPicPr>
        <p:blipFill>
          <a:blip r:embed="rId6"/>
          <a:stretch>
            <a:fillRect/>
          </a:stretch>
        </p:blipFill>
        <p:spPr>
          <a:xfrm>
            <a:off x="5600793" y="2970379"/>
            <a:ext cx="6163351" cy="255432"/>
          </a:xfrm>
          <a:prstGeom prst="rect">
            <a:avLst/>
          </a:prstGeom>
        </p:spPr>
      </p:pic>
      <p:sp>
        <p:nvSpPr>
          <p:cNvPr id="14" name="TextBox 13">
            <a:extLst>
              <a:ext uri="{FF2B5EF4-FFF2-40B4-BE49-F238E27FC236}">
                <a16:creationId xmlns:a16="http://schemas.microsoft.com/office/drawing/2014/main" id="{385EE719-693B-7038-6C5C-F22B29D81B74}"/>
              </a:ext>
            </a:extLst>
          </p:cNvPr>
          <p:cNvSpPr txBox="1"/>
          <p:nvPr/>
        </p:nvSpPr>
        <p:spPr>
          <a:xfrm>
            <a:off x="328061" y="5615562"/>
            <a:ext cx="3515230" cy="307777"/>
          </a:xfrm>
          <a:prstGeom prst="rect">
            <a:avLst/>
          </a:prstGeom>
          <a:noFill/>
        </p:spPr>
        <p:txBody>
          <a:bodyPr wrap="square" rtlCol="0">
            <a:spAutoFit/>
          </a:bodyPr>
          <a:lstStyle/>
          <a:p>
            <a:r>
              <a:rPr lang="en-US" sz="1400"/>
              <a:t>dataframe.columns = [list of column names]</a:t>
            </a:r>
          </a:p>
        </p:txBody>
      </p:sp>
      <p:sp>
        <p:nvSpPr>
          <p:cNvPr id="15" name="TextBox 14">
            <a:extLst>
              <a:ext uri="{FF2B5EF4-FFF2-40B4-BE49-F238E27FC236}">
                <a16:creationId xmlns:a16="http://schemas.microsoft.com/office/drawing/2014/main" id="{A5BCB34B-3A6A-7AA7-D057-CB910940B9D5}"/>
              </a:ext>
            </a:extLst>
          </p:cNvPr>
          <p:cNvSpPr txBox="1"/>
          <p:nvPr/>
        </p:nvSpPr>
        <p:spPr>
          <a:xfrm>
            <a:off x="4452829" y="5612739"/>
            <a:ext cx="2700611" cy="307777"/>
          </a:xfrm>
          <a:prstGeom prst="rect">
            <a:avLst/>
          </a:prstGeom>
          <a:noFill/>
        </p:spPr>
        <p:txBody>
          <a:bodyPr wrap="square" rtlCol="0">
            <a:spAutoFit/>
          </a:bodyPr>
          <a:lstStyle/>
          <a:p>
            <a:r>
              <a:rPr lang="en-US" sz="1400"/>
              <a:t>will change the column names</a:t>
            </a:r>
          </a:p>
        </p:txBody>
      </p:sp>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1A8E5469-E896-3702-0D66-BE964FC28799}"/>
                  </a:ext>
                </a:extLst>
              </p14:cNvPr>
              <p14:cNvContentPartPr/>
              <p14:nvPr/>
            </p14:nvContentPartPr>
            <p14:xfrm>
              <a:off x="3766784" y="5771420"/>
              <a:ext cx="553680" cy="30960"/>
            </p14:xfrm>
          </p:contentPart>
        </mc:Choice>
        <mc:Fallback xmlns="">
          <p:pic>
            <p:nvPicPr>
              <p:cNvPr id="18" name="Ink 17">
                <a:extLst>
                  <a:ext uri="{FF2B5EF4-FFF2-40B4-BE49-F238E27FC236}">
                    <a16:creationId xmlns:a16="http://schemas.microsoft.com/office/drawing/2014/main" id="{1A8E5469-E896-3702-0D66-BE964FC28799}"/>
                  </a:ext>
                </a:extLst>
              </p:cNvPr>
              <p:cNvPicPr/>
              <p:nvPr/>
            </p:nvPicPr>
            <p:blipFill>
              <a:blip r:embed="rId8"/>
              <a:stretch>
                <a:fillRect/>
              </a:stretch>
            </p:blipFill>
            <p:spPr>
              <a:xfrm>
                <a:off x="3757784" y="5762314"/>
                <a:ext cx="571320" cy="48808"/>
              </a:xfrm>
              <a:prstGeom prst="rect">
                <a:avLst/>
              </a:prstGeom>
            </p:spPr>
          </p:pic>
        </mc:Fallback>
      </mc:AlternateContent>
      <p:sp>
        <p:nvSpPr>
          <p:cNvPr id="19" name="TextBox 18">
            <a:extLst>
              <a:ext uri="{FF2B5EF4-FFF2-40B4-BE49-F238E27FC236}">
                <a16:creationId xmlns:a16="http://schemas.microsoft.com/office/drawing/2014/main" id="{B2FFC3E2-F392-E64B-D528-51C3FD6FE2B6}"/>
              </a:ext>
            </a:extLst>
          </p:cNvPr>
          <p:cNvSpPr txBox="1"/>
          <p:nvPr/>
        </p:nvSpPr>
        <p:spPr>
          <a:xfrm>
            <a:off x="348693" y="6079446"/>
            <a:ext cx="2934160" cy="307777"/>
          </a:xfrm>
          <a:prstGeom prst="rect">
            <a:avLst/>
          </a:prstGeom>
          <a:noFill/>
        </p:spPr>
        <p:txBody>
          <a:bodyPr wrap="square" rtlCol="0">
            <a:spAutoFit/>
          </a:bodyPr>
          <a:lstStyle/>
          <a:p>
            <a:r>
              <a:rPr lang="en-US" sz="1400"/>
              <a:t>dataframe.index = [list of row names]</a:t>
            </a:r>
          </a:p>
        </p:txBody>
      </p:sp>
      <p:sp>
        <p:nvSpPr>
          <p:cNvPr id="20" name="TextBox 19">
            <a:extLst>
              <a:ext uri="{FF2B5EF4-FFF2-40B4-BE49-F238E27FC236}">
                <a16:creationId xmlns:a16="http://schemas.microsoft.com/office/drawing/2014/main" id="{7934F99C-4007-ABDC-36D6-60C6C3C2BF51}"/>
              </a:ext>
            </a:extLst>
          </p:cNvPr>
          <p:cNvSpPr txBox="1"/>
          <p:nvPr/>
        </p:nvSpPr>
        <p:spPr>
          <a:xfrm>
            <a:off x="4072495" y="6086075"/>
            <a:ext cx="2700611" cy="307777"/>
          </a:xfrm>
          <a:prstGeom prst="rect">
            <a:avLst/>
          </a:prstGeom>
          <a:noFill/>
        </p:spPr>
        <p:txBody>
          <a:bodyPr wrap="square" rtlCol="0">
            <a:spAutoFit/>
          </a:bodyPr>
          <a:lstStyle/>
          <a:p>
            <a:r>
              <a:rPr lang="en-US" sz="1400"/>
              <a:t>will change the row names</a:t>
            </a:r>
          </a:p>
        </p:txBody>
      </p:sp>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740E4228-2230-2BC0-9880-E8B1C94DA657}"/>
                  </a:ext>
                </a:extLst>
              </p14:cNvPr>
              <p14:cNvContentPartPr/>
              <p14:nvPr/>
            </p14:nvContentPartPr>
            <p14:xfrm>
              <a:off x="3351959" y="6245973"/>
              <a:ext cx="553680" cy="30960"/>
            </p14:xfrm>
          </p:contentPart>
        </mc:Choice>
        <mc:Fallback xmlns="">
          <p:pic>
            <p:nvPicPr>
              <p:cNvPr id="21" name="Ink 20">
                <a:extLst>
                  <a:ext uri="{FF2B5EF4-FFF2-40B4-BE49-F238E27FC236}">
                    <a16:creationId xmlns:a16="http://schemas.microsoft.com/office/drawing/2014/main" id="{740E4228-2230-2BC0-9880-E8B1C94DA657}"/>
                  </a:ext>
                </a:extLst>
              </p:cNvPr>
              <p:cNvPicPr/>
              <p:nvPr/>
            </p:nvPicPr>
            <p:blipFill>
              <a:blip r:embed="rId10"/>
              <a:stretch>
                <a:fillRect/>
              </a:stretch>
            </p:blipFill>
            <p:spPr>
              <a:xfrm>
                <a:off x="3342959" y="6236867"/>
                <a:ext cx="571320" cy="48808"/>
              </a:xfrm>
              <a:prstGeom prst="rect">
                <a:avLst/>
              </a:prstGeom>
            </p:spPr>
          </p:pic>
        </mc:Fallback>
      </mc:AlternateContent>
      <p:sp>
        <p:nvSpPr>
          <p:cNvPr id="22" name="TextBox 21">
            <a:extLst>
              <a:ext uri="{FF2B5EF4-FFF2-40B4-BE49-F238E27FC236}">
                <a16:creationId xmlns:a16="http://schemas.microsoft.com/office/drawing/2014/main" id="{DC15BC39-B3A3-F097-C376-57226139C089}"/>
              </a:ext>
            </a:extLst>
          </p:cNvPr>
          <p:cNvSpPr txBox="1"/>
          <p:nvPr/>
        </p:nvSpPr>
        <p:spPr>
          <a:xfrm>
            <a:off x="348692" y="4909702"/>
            <a:ext cx="958998" cy="338554"/>
          </a:xfrm>
          <a:prstGeom prst="rect">
            <a:avLst/>
          </a:prstGeom>
          <a:noFill/>
        </p:spPr>
        <p:txBody>
          <a:bodyPr wrap="square" rtlCol="0">
            <a:spAutoFit/>
          </a:bodyPr>
          <a:lstStyle/>
          <a:p>
            <a:r>
              <a:rPr lang="en-US" sz="1600"/>
              <a:t>and,</a:t>
            </a:r>
          </a:p>
        </p:txBody>
      </p:sp>
      <p:sp>
        <p:nvSpPr>
          <p:cNvPr id="4" name="TextBox 3">
            <a:extLst>
              <a:ext uri="{FF2B5EF4-FFF2-40B4-BE49-F238E27FC236}">
                <a16:creationId xmlns:a16="http://schemas.microsoft.com/office/drawing/2014/main" id="{4086B8F5-E94A-C236-7676-F79F043782DE}"/>
              </a:ext>
            </a:extLst>
          </p:cNvPr>
          <p:cNvSpPr txBox="1"/>
          <p:nvPr/>
        </p:nvSpPr>
        <p:spPr>
          <a:xfrm>
            <a:off x="328061" y="3642587"/>
            <a:ext cx="4404224" cy="307777"/>
          </a:xfrm>
          <a:prstGeom prst="rect">
            <a:avLst/>
          </a:prstGeom>
          <a:noFill/>
        </p:spPr>
        <p:txBody>
          <a:bodyPr wrap="square" rtlCol="0">
            <a:spAutoFit/>
          </a:bodyPr>
          <a:lstStyle/>
          <a:p>
            <a:r>
              <a:rPr lang="en-US" sz="1400"/>
              <a:t>dataframe.rename(columns=function, inplace = True)</a:t>
            </a:r>
          </a:p>
        </p:txBody>
      </p:sp>
      <p:sp>
        <p:nvSpPr>
          <p:cNvPr id="9" name="TextBox 8">
            <a:extLst>
              <a:ext uri="{FF2B5EF4-FFF2-40B4-BE49-F238E27FC236}">
                <a16:creationId xmlns:a16="http://schemas.microsoft.com/office/drawing/2014/main" id="{B433F4A6-D1A9-0D56-9C33-6C76F4D5BF29}"/>
              </a:ext>
            </a:extLst>
          </p:cNvPr>
          <p:cNvSpPr txBox="1"/>
          <p:nvPr/>
        </p:nvSpPr>
        <p:spPr>
          <a:xfrm>
            <a:off x="5228259" y="3649216"/>
            <a:ext cx="6789570" cy="523220"/>
          </a:xfrm>
          <a:prstGeom prst="rect">
            <a:avLst/>
          </a:prstGeom>
          <a:noFill/>
        </p:spPr>
        <p:txBody>
          <a:bodyPr wrap="square" rtlCol="0">
            <a:spAutoFit/>
          </a:bodyPr>
          <a:lstStyle/>
          <a:p>
            <a:r>
              <a:rPr lang="en-US" sz="1400"/>
              <a:t>will replace column names with function(column names).  Can use string methods in place of functions too.  And can use regex function.  In example I’m replacing ‘Total’ with ‘’.</a:t>
            </a:r>
          </a:p>
        </p:txBody>
      </p:sp>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8D685555-4FF1-FFA5-7CE7-9FEABE8D5A08}"/>
                  </a:ext>
                </a:extLst>
              </p14:cNvPr>
              <p14:cNvContentPartPr/>
              <p14:nvPr/>
            </p14:nvContentPartPr>
            <p14:xfrm>
              <a:off x="4563492" y="3819076"/>
              <a:ext cx="475200" cy="42120"/>
            </p14:xfrm>
          </p:contentPart>
        </mc:Choice>
        <mc:Fallback xmlns="">
          <p:pic>
            <p:nvPicPr>
              <p:cNvPr id="16" name="Ink 15">
                <a:extLst>
                  <a:ext uri="{FF2B5EF4-FFF2-40B4-BE49-F238E27FC236}">
                    <a16:creationId xmlns:a16="http://schemas.microsoft.com/office/drawing/2014/main" id="{8D685555-4FF1-FFA5-7CE7-9FEABE8D5A08}"/>
                  </a:ext>
                </a:extLst>
              </p:cNvPr>
              <p:cNvPicPr/>
              <p:nvPr/>
            </p:nvPicPr>
            <p:blipFill>
              <a:blip r:embed="rId12"/>
              <a:stretch>
                <a:fillRect/>
              </a:stretch>
            </p:blipFill>
            <p:spPr>
              <a:xfrm>
                <a:off x="4557372" y="3812956"/>
                <a:ext cx="487440" cy="54360"/>
              </a:xfrm>
              <a:prstGeom prst="rect">
                <a:avLst/>
              </a:prstGeom>
            </p:spPr>
          </p:pic>
        </mc:Fallback>
      </mc:AlternateContent>
      <p:pic>
        <p:nvPicPr>
          <p:cNvPr id="23" name="Picture 22">
            <a:extLst>
              <a:ext uri="{FF2B5EF4-FFF2-40B4-BE49-F238E27FC236}">
                <a16:creationId xmlns:a16="http://schemas.microsoft.com/office/drawing/2014/main" id="{2CAA5369-0D67-920B-D110-E32ED5F0C63A}"/>
              </a:ext>
            </a:extLst>
          </p:cNvPr>
          <p:cNvPicPr>
            <a:picLocks noChangeAspect="1"/>
          </p:cNvPicPr>
          <p:nvPr/>
        </p:nvPicPr>
        <p:blipFill>
          <a:blip r:embed="rId13"/>
          <a:stretch>
            <a:fillRect/>
          </a:stretch>
        </p:blipFill>
        <p:spPr>
          <a:xfrm>
            <a:off x="5285964" y="4181169"/>
            <a:ext cx="4544059" cy="390580"/>
          </a:xfrm>
          <a:prstGeom prst="rect">
            <a:avLst/>
          </a:prstGeom>
        </p:spPr>
      </p:pic>
      <p:pic>
        <p:nvPicPr>
          <p:cNvPr id="5" name="Picture 4">
            <a:extLst>
              <a:ext uri="{FF2B5EF4-FFF2-40B4-BE49-F238E27FC236}">
                <a16:creationId xmlns:a16="http://schemas.microsoft.com/office/drawing/2014/main" id="{52A45E6D-1F55-1232-FD67-87D540CE8CC1}"/>
              </a:ext>
            </a:extLst>
          </p:cNvPr>
          <p:cNvPicPr>
            <a:picLocks noChangeAspect="1"/>
          </p:cNvPicPr>
          <p:nvPr/>
        </p:nvPicPr>
        <p:blipFill>
          <a:blip r:embed="rId14"/>
          <a:stretch>
            <a:fillRect/>
          </a:stretch>
        </p:blipFill>
        <p:spPr>
          <a:xfrm>
            <a:off x="3571224" y="4631789"/>
            <a:ext cx="7973538" cy="257211"/>
          </a:xfrm>
          <a:prstGeom prst="rect">
            <a:avLst/>
          </a:prstGeom>
        </p:spPr>
      </p:pic>
    </p:spTree>
    <p:extLst>
      <p:ext uri="{BB962C8B-B14F-4D97-AF65-F5344CB8AC3E}">
        <p14:creationId xmlns:p14="http://schemas.microsoft.com/office/powerpoint/2010/main" val="7676451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4" name="TextBox 13">
            <a:extLst>
              <a:ext uri="{FF2B5EF4-FFF2-40B4-BE49-F238E27FC236}">
                <a16:creationId xmlns:a16="http://schemas.microsoft.com/office/drawing/2014/main" id="{52A46C35-157F-3886-33C7-D4FAB25C83EE}"/>
              </a:ext>
            </a:extLst>
          </p:cNvPr>
          <p:cNvSpPr txBox="1"/>
          <p:nvPr/>
        </p:nvSpPr>
        <p:spPr>
          <a:xfrm>
            <a:off x="314632" y="1002890"/>
            <a:ext cx="5653549" cy="338554"/>
          </a:xfrm>
          <a:prstGeom prst="rect">
            <a:avLst/>
          </a:prstGeom>
          <a:noFill/>
        </p:spPr>
        <p:txBody>
          <a:bodyPr wrap="square" rtlCol="0">
            <a:spAutoFit/>
          </a:bodyPr>
          <a:lstStyle/>
          <a:p>
            <a:r>
              <a:rPr lang="en-US" sz="1600"/>
              <a:t>Here’s an example of resetting the indices.  Starting with this df,</a:t>
            </a:r>
          </a:p>
        </p:txBody>
      </p:sp>
      <p:pic>
        <p:nvPicPr>
          <p:cNvPr id="15" name="Picture 14">
            <a:extLst>
              <a:ext uri="{FF2B5EF4-FFF2-40B4-BE49-F238E27FC236}">
                <a16:creationId xmlns:a16="http://schemas.microsoft.com/office/drawing/2014/main" id="{72BA9A81-A95D-AFD8-5FD2-E3FE54F408D2}"/>
              </a:ext>
            </a:extLst>
          </p:cNvPr>
          <p:cNvPicPr>
            <a:picLocks noChangeAspect="1"/>
          </p:cNvPicPr>
          <p:nvPr/>
        </p:nvPicPr>
        <p:blipFill>
          <a:blip r:embed="rId3"/>
          <a:stretch>
            <a:fillRect/>
          </a:stretch>
        </p:blipFill>
        <p:spPr>
          <a:xfrm>
            <a:off x="414102" y="1422074"/>
            <a:ext cx="4717189" cy="1859441"/>
          </a:xfrm>
          <a:prstGeom prst="rect">
            <a:avLst/>
          </a:prstGeom>
        </p:spPr>
      </p:pic>
      <p:sp>
        <p:nvSpPr>
          <p:cNvPr id="18" name="TextBox 17">
            <a:extLst>
              <a:ext uri="{FF2B5EF4-FFF2-40B4-BE49-F238E27FC236}">
                <a16:creationId xmlns:a16="http://schemas.microsoft.com/office/drawing/2014/main" id="{C60F8D87-3489-473B-A793-6F0E9ADB8892}"/>
              </a:ext>
            </a:extLst>
          </p:cNvPr>
          <p:cNvSpPr txBox="1"/>
          <p:nvPr/>
        </p:nvSpPr>
        <p:spPr>
          <a:xfrm>
            <a:off x="314632" y="3505200"/>
            <a:ext cx="9733936" cy="338554"/>
          </a:xfrm>
          <a:prstGeom prst="rect">
            <a:avLst/>
          </a:prstGeom>
          <a:noFill/>
        </p:spPr>
        <p:txBody>
          <a:bodyPr wrap="square" rtlCol="0">
            <a:spAutoFit/>
          </a:bodyPr>
          <a:lstStyle/>
          <a:p>
            <a:r>
              <a:rPr lang="en-US" sz="1600"/>
              <a:t>and I’ll reset the index to Major, and then to Major and Gender.  The last returns a hierarchical index (circled).</a:t>
            </a:r>
          </a:p>
        </p:txBody>
      </p:sp>
      <p:pic>
        <p:nvPicPr>
          <p:cNvPr id="19" name="Picture 18">
            <a:extLst>
              <a:ext uri="{FF2B5EF4-FFF2-40B4-BE49-F238E27FC236}">
                <a16:creationId xmlns:a16="http://schemas.microsoft.com/office/drawing/2014/main" id="{5BBB498F-DAE9-5BC0-61F3-5A3C3ABBBC95}"/>
              </a:ext>
            </a:extLst>
          </p:cNvPr>
          <p:cNvPicPr>
            <a:picLocks noChangeAspect="1"/>
          </p:cNvPicPr>
          <p:nvPr/>
        </p:nvPicPr>
        <p:blipFill>
          <a:blip r:embed="rId4"/>
          <a:stretch>
            <a:fillRect/>
          </a:stretch>
        </p:blipFill>
        <p:spPr>
          <a:xfrm>
            <a:off x="5968181" y="4020387"/>
            <a:ext cx="4701947" cy="2377646"/>
          </a:xfrm>
          <a:prstGeom prst="rect">
            <a:avLst/>
          </a:prstGeom>
        </p:spPr>
      </p:pic>
      <p:pic>
        <p:nvPicPr>
          <p:cNvPr id="20" name="Picture 19">
            <a:extLst>
              <a:ext uri="{FF2B5EF4-FFF2-40B4-BE49-F238E27FC236}">
                <a16:creationId xmlns:a16="http://schemas.microsoft.com/office/drawing/2014/main" id="{C0C64949-E12B-360A-70A9-9EEA26BAE60C}"/>
              </a:ext>
            </a:extLst>
          </p:cNvPr>
          <p:cNvPicPr>
            <a:picLocks noChangeAspect="1"/>
          </p:cNvPicPr>
          <p:nvPr/>
        </p:nvPicPr>
        <p:blipFill>
          <a:blip r:embed="rId5"/>
          <a:stretch>
            <a:fillRect/>
          </a:stretch>
        </p:blipFill>
        <p:spPr>
          <a:xfrm>
            <a:off x="414102" y="4020387"/>
            <a:ext cx="4275007" cy="2490227"/>
          </a:xfrm>
          <a:prstGeom prst="rect">
            <a:avLst/>
          </a:prstGeom>
        </p:spPr>
      </p:pic>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00CEC5B9-A6C0-01AA-EF05-E19110879BB7}"/>
                  </a:ext>
                </a:extLst>
              </p14:cNvPr>
              <p14:cNvContentPartPr/>
              <p14:nvPr/>
            </p14:nvContentPartPr>
            <p14:xfrm>
              <a:off x="5662695" y="4787508"/>
              <a:ext cx="1319040" cy="1731960"/>
            </p14:xfrm>
          </p:contentPart>
        </mc:Choice>
        <mc:Fallback xmlns="">
          <p:pic>
            <p:nvPicPr>
              <p:cNvPr id="21" name="Ink 20">
                <a:extLst>
                  <a:ext uri="{FF2B5EF4-FFF2-40B4-BE49-F238E27FC236}">
                    <a16:creationId xmlns:a16="http://schemas.microsoft.com/office/drawing/2014/main" id="{00CEC5B9-A6C0-01AA-EF05-E19110879BB7}"/>
                  </a:ext>
                </a:extLst>
              </p:cNvPr>
              <p:cNvPicPr/>
              <p:nvPr/>
            </p:nvPicPr>
            <p:blipFill>
              <a:blip r:embed="rId7"/>
              <a:stretch>
                <a:fillRect/>
              </a:stretch>
            </p:blipFill>
            <p:spPr>
              <a:xfrm>
                <a:off x="5656575" y="4781388"/>
                <a:ext cx="1331280" cy="1744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 name="Ink 1">
                <a:extLst>
                  <a:ext uri="{FF2B5EF4-FFF2-40B4-BE49-F238E27FC236}">
                    <a16:creationId xmlns:a16="http://schemas.microsoft.com/office/drawing/2014/main" id="{72B5A6C4-827F-D4BE-3AA8-B88D1023EABA}"/>
                  </a:ext>
                </a:extLst>
              </p14:cNvPr>
              <p14:cNvContentPartPr/>
              <p14:nvPr/>
            </p14:nvContentPartPr>
            <p14:xfrm>
              <a:off x="127335" y="4984428"/>
              <a:ext cx="788040" cy="1663920"/>
            </p14:xfrm>
          </p:contentPart>
        </mc:Choice>
        <mc:Fallback xmlns="">
          <p:pic>
            <p:nvPicPr>
              <p:cNvPr id="2" name="Ink 1">
                <a:extLst>
                  <a:ext uri="{FF2B5EF4-FFF2-40B4-BE49-F238E27FC236}">
                    <a16:creationId xmlns:a16="http://schemas.microsoft.com/office/drawing/2014/main" id="{72B5A6C4-827F-D4BE-3AA8-B88D1023EABA}"/>
                  </a:ext>
                </a:extLst>
              </p:cNvPr>
              <p:cNvPicPr/>
              <p:nvPr/>
            </p:nvPicPr>
            <p:blipFill>
              <a:blip r:embed="rId9"/>
              <a:stretch>
                <a:fillRect/>
              </a:stretch>
            </p:blipFill>
            <p:spPr>
              <a:xfrm>
                <a:off x="121215" y="4978308"/>
                <a:ext cx="800280" cy="1676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 name="Ink 3">
                <a:extLst>
                  <a:ext uri="{FF2B5EF4-FFF2-40B4-BE49-F238E27FC236}">
                    <a16:creationId xmlns:a16="http://schemas.microsoft.com/office/drawing/2014/main" id="{FCE628BB-30FE-0078-95B4-10706F54E80A}"/>
                  </a:ext>
                </a:extLst>
              </p14:cNvPr>
              <p14:cNvContentPartPr/>
              <p14:nvPr/>
            </p14:nvContentPartPr>
            <p14:xfrm>
              <a:off x="2014095" y="3962028"/>
              <a:ext cx="742320" cy="436680"/>
            </p14:xfrm>
          </p:contentPart>
        </mc:Choice>
        <mc:Fallback xmlns="">
          <p:pic>
            <p:nvPicPr>
              <p:cNvPr id="4" name="Ink 3">
                <a:extLst>
                  <a:ext uri="{FF2B5EF4-FFF2-40B4-BE49-F238E27FC236}">
                    <a16:creationId xmlns:a16="http://schemas.microsoft.com/office/drawing/2014/main" id="{FCE628BB-30FE-0078-95B4-10706F54E80A}"/>
                  </a:ext>
                </a:extLst>
              </p:cNvPr>
              <p:cNvPicPr/>
              <p:nvPr/>
            </p:nvPicPr>
            <p:blipFill>
              <a:blip r:embed="rId11"/>
              <a:stretch>
                <a:fillRect/>
              </a:stretch>
            </p:blipFill>
            <p:spPr>
              <a:xfrm>
                <a:off x="2007975" y="3955908"/>
                <a:ext cx="754560" cy="448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 name="Ink 4">
                <a:extLst>
                  <a:ext uri="{FF2B5EF4-FFF2-40B4-BE49-F238E27FC236}">
                    <a16:creationId xmlns:a16="http://schemas.microsoft.com/office/drawing/2014/main" id="{DE021E17-8A38-E4C5-FA4F-C97366505FC1}"/>
                  </a:ext>
                </a:extLst>
              </p14:cNvPr>
              <p14:cNvContentPartPr/>
              <p14:nvPr/>
            </p14:nvContentPartPr>
            <p14:xfrm>
              <a:off x="7707495" y="3981108"/>
              <a:ext cx="1625400" cy="424440"/>
            </p14:xfrm>
          </p:contentPart>
        </mc:Choice>
        <mc:Fallback xmlns="">
          <p:pic>
            <p:nvPicPr>
              <p:cNvPr id="5" name="Ink 4">
                <a:extLst>
                  <a:ext uri="{FF2B5EF4-FFF2-40B4-BE49-F238E27FC236}">
                    <a16:creationId xmlns:a16="http://schemas.microsoft.com/office/drawing/2014/main" id="{DE021E17-8A38-E4C5-FA4F-C97366505FC1}"/>
                  </a:ext>
                </a:extLst>
              </p:cNvPr>
              <p:cNvPicPr/>
              <p:nvPr/>
            </p:nvPicPr>
            <p:blipFill>
              <a:blip r:embed="rId13"/>
              <a:stretch>
                <a:fillRect/>
              </a:stretch>
            </p:blipFill>
            <p:spPr>
              <a:xfrm>
                <a:off x="7701375" y="3974988"/>
                <a:ext cx="1637640" cy="436680"/>
              </a:xfrm>
              <a:prstGeom prst="rect">
                <a:avLst/>
              </a:prstGeom>
            </p:spPr>
          </p:pic>
        </mc:Fallback>
      </mc:AlternateContent>
    </p:spTree>
    <p:extLst>
      <p:ext uri="{BB962C8B-B14F-4D97-AF65-F5344CB8AC3E}">
        <p14:creationId xmlns:p14="http://schemas.microsoft.com/office/powerpoint/2010/main" val="11068920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6" name="Picture 5">
            <a:extLst>
              <a:ext uri="{FF2B5EF4-FFF2-40B4-BE49-F238E27FC236}">
                <a16:creationId xmlns:a16="http://schemas.microsoft.com/office/drawing/2014/main" id="{890F35EB-F9A2-20C3-C205-22EB65F766CC}"/>
              </a:ext>
            </a:extLst>
          </p:cNvPr>
          <p:cNvPicPr>
            <a:picLocks noChangeAspect="1"/>
          </p:cNvPicPr>
          <p:nvPr/>
        </p:nvPicPr>
        <p:blipFill>
          <a:blip r:embed="rId3"/>
          <a:stretch>
            <a:fillRect/>
          </a:stretch>
        </p:blipFill>
        <p:spPr>
          <a:xfrm>
            <a:off x="6452996" y="1466114"/>
            <a:ext cx="4626165" cy="2313083"/>
          </a:xfrm>
          <a:prstGeom prst="rect">
            <a:avLst/>
          </a:prstGeom>
        </p:spPr>
      </p:pic>
      <p:sp>
        <p:nvSpPr>
          <p:cNvPr id="7" name="TextBox 6">
            <a:extLst>
              <a:ext uri="{FF2B5EF4-FFF2-40B4-BE49-F238E27FC236}">
                <a16:creationId xmlns:a16="http://schemas.microsoft.com/office/drawing/2014/main" id="{62873DE1-9833-D56D-D32F-77E5BC9A2607}"/>
              </a:ext>
            </a:extLst>
          </p:cNvPr>
          <p:cNvSpPr txBox="1"/>
          <p:nvPr/>
        </p:nvSpPr>
        <p:spPr>
          <a:xfrm>
            <a:off x="6392655" y="1072399"/>
            <a:ext cx="1892975" cy="307777"/>
          </a:xfrm>
          <a:prstGeom prst="rect">
            <a:avLst/>
          </a:prstGeom>
          <a:noFill/>
        </p:spPr>
        <p:txBody>
          <a:bodyPr wrap="square" rtlCol="0">
            <a:spAutoFit/>
          </a:bodyPr>
          <a:lstStyle/>
          <a:p>
            <a:r>
              <a:rPr lang="en-US" sz="1400"/>
              <a:t>renaming columns</a:t>
            </a:r>
          </a:p>
        </p:txBody>
      </p:sp>
      <p:sp>
        <p:nvSpPr>
          <p:cNvPr id="8" name="TextBox 7">
            <a:extLst>
              <a:ext uri="{FF2B5EF4-FFF2-40B4-BE49-F238E27FC236}">
                <a16:creationId xmlns:a16="http://schemas.microsoft.com/office/drawing/2014/main" id="{1F38A09D-C5FF-BB5E-F877-91001110B368}"/>
              </a:ext>
            </a:extLst>
          </p:cNvPr>
          <p:cNvSpPr txBox="1"/>
          <p:nvPr/>
        </p:nvSpPr>
        <p:spPr>
          <a:xfrm>
            <a:off x="403403" y="1263133"/>
            <a:ext cx="1670994" cy="338554"/>
          </a:xfrm>
          <a:prstGeom prst="rect">
            <a:avLst/>
          </a:prstGeom>
          <a:noFill/>
        </p:spPr>
        <p:txBody>
          <a:bodyPr wrap="square" rtlCol="0">
            <a:spAutoFit/>
          </a:bodyPr>
          <a:lstStyle/>
          <a:p>
            <a:r>
              <a:rPr lang="en-US" sz="1600"/>
              <a:t>For example,</a:t>
            </a:r>
          </a:p>
        </p:txBody>
      </p:sp>
      <p:pic>
        <p:nvPicPr>
          <p:cNvPr id="9" name="Picture 8">
            <a:extLst>
              <a:ext uri="{FF2B5EF4-FFF2-40B4-BE49-F238E27FC236}">
                <a16:creationId xmlns:a16="http://schemas.microsoft.com/office/drawing/2014/main" id="{1EF0D171-742C-59FD-8DD1-DC286D6120CF}"/>
              </a:ext>
            </a:extLst>
          </p:cNvPr>
          <p:cNvPicPr>
            <a:picLocks noChangeAspect="1"/>
          </p:cNvPicPr>
          <p:nvPr/>
        </p:nvPicPr>
        <p:blipFill>
          <a:blip r:embed="rId4"/>
          <a:stretch>
            <a:fillRect/>
          </a:stretch>
        </p:blipFill>
        <p:spPr>
          <a:xfrm>
            <a:off x="546305" y="1773467"/>
            <a:ext cx="4186546" cy="1895318"/>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25052D0E-D541-9A4D-6C2A-1B0A9D7F14CF}"/>
                  </a:ext>
                </a:extLst>
              </p14:cNvPr>
              <p14:cNvContentPartPr/>
              <p14:nvPr/>
            </p14:nvContentPartPr>
            <p14:xfrm>
              <a:off x="5220789" y="3068713"/>
              <a:ext cx="848160" cy="244800"/>
            </p14:xfrm>
          </p:contentPart>
        </mc:Choice>
        <mc:Fallback xmlns="">
          <p:pic>
            <p:nvPicPr>
              <p:cNvPr id="10" name="Ink 9">
                <a:extLst>
                  <a:ext uri="{FF2B5EF4-FFF2-40B4-BE49-F238E27FC236}">
                    <a16:creationId xmlns:a16="http://schemas.microsoft.com/office/drawing/2014/main" id="{25052D0E-D541-9A4D-6C2A-1B0A9D7F14CF}"/>
                  </a:ext>
                </a:extLst>
              </p:cNvPr>
              <p:cNvPicPr/>
              <p:nvPr/>
            </p:nvPicPr>
            <p:blipFill>
              <a:blip r:embed="rId6"/>
              <a:stretch>
                <a:fillRect/>
              </a:stretch>
            </p:blipFill>
            <p:spPr>
              <a:xfrm>
                <a:off x="5214669" y="3062593"/>
                <a:ext cx="860400" cy="257040"/>
              </a:xfrm>
              <a:prstGeom prst="rect">
                <a:avLst/>
              </a:prstGeom>
            </p:spPr>
          </p:pic>
        </mc:Fallback>
      </mc:AlternateContent>
      <p:sp>
        <p:nvSpPr>
          <p:cNvPr id="2" name="TextBox 1">
            <a:extLst>
              <a:ext uri="{FF2B5EF4-FFF2-40B4-BE49-F238E27FC236}">
                <a16:creationId xmlns:a16="http://schemas.microsoft.com/office/drawing/2014/main" id="{939C5B2E-0AA8-A5C6-9E5D-4673FFCA0AED}"/>
              </a:ext>
            </a:extLst>
          </p:cNvPr>
          <p:cNvSpPr txBox="1"/>
          <p:nvPr/>
        </p:nvSpPr>
        <p:spPr>
          <a:xfrm>
            <a:off x="403402" y="4263661"/>
            <a:ext cx="3760035" cy="338554"/>
          </a:xfrm>
          <a:prstGeom prst="rect">
            <a:avLst/>
          </a:prstGeom>
          <a:noFill/>
        </p:spPr>
        <p:txBody>
          <a:bodyPr wrap="square" rtlCol="0">
            <a:spAutoFit/>
          </a:bodyPr>
          <a:lstStyle/>
          <a:p>
            <a:r>
              <a:rPr lang="en-US" sz="1600"/>
              <a:t>Here I renamed an index column by date.</a:t>
            </a:r>
          </a:p>
        </p:txBody>
      </p:sp>
      <p:pic>
        <p:nvPicPr>
          <p:cNvPr id="4" name="Picture 3">
            <a:extLst>
              <a:ext uri="{FF2B5EF4-FFF2-40B4-BE49-F238E27FC236}">
                <a16:creationId xmlns:a16="http://schemas.microsoft.com/office/drawing/2014/main" id="{22D93123-D823-0535-6E01-5341833FB9CC}"/>
              </a:ext>
            </a:extLst>
          </p:cNvPr>
          <p:cNvPicPr>
            <a:picLocks noChangeAspect="1"/>
          </p:cNvPicPr>
          <p:nvPr/>
        </p:nvPicPr>
        <p:blipFill>
          <a:blip r:embed="rId7"/>
          <a:stretch>
            <a:fillRect/>
          </a:stretch>
        </p:blipFill>
        <p:spPr>
          <a:xfrm>
            <a:off x="403551" y="4878433"/>
            <a:ext cx="4725059" cy="876422"/>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8">
            <p14:nvContentPartPr>
              <p14:cNvPr id="5" name="Ink 4">
                <a:extLst>
                  <a:ext uri="{FF2B5EF4-FFF2-40B4-BE49-F238E27FC236}">
                    <a16:creationId xmlns:a16="http://schemas.microsoft.com/office/drawing/2014/main" id="{89A583AE-E322-D166-8FFD-901D75E901A0}"/>
                  </a:ext>
                </a:extLst>
              </p14:cNvPr>
              <p14:cNvContentPartPr/>
              <p14:nvPr/>
            </p14:nvContentPartPr>
            <p14:xfrm>
              <a:off x="5088883" y="4941522"/>
              <a:ext cx="183960" cy="652680"/>
            </p14:xfrm>
          </p:contentPart>
        </mc:Choice>
        <mc:Fallback xmlns="">
          <p:pic>
            <p:nvPicPr>
              <p:cNvPr id="5" name="Ink 4">
                <a:extLst>
                  <a:ext uri="{FF2B5EF4-FFF2-40B4-BE49-F238E27FC236}">
                    <a16:creationId xmlns:a16="http://schemas.microsoft.com/office/drawing/2014/main" id="{89A583AE-E322-D166-8FFD-901D75E901A0}"/>
                  </a:ext>
                </a:extLst>
              </p:cNvPr>
              <p:cNvPicPr/>
              <p:nvPr/>
            </p:nvPicPr>
            <p:blipFill>
              <a:blip r:embed="rId9"/>
              <a:stretch>
                <a:fillRect/>
              </a:stretch>
            </p:blipFill>
            <p:spPr>
              <a:xfrm>
                <a:off x="5070883" y="4923522"/>
                <a:ext cx="219600" cy="688320"/>
              </a:xfrm>
              <a:prstGeom prst="rect">
                <a:avLst/>
              </a:prstGeom>
            </p:spPr>
          </p:pic>
        </mc:Fallback>
      </mc:AlternateContent>
      <p:sp>
        <p:nvSpPr>
          <p:cNvPr id="11" name="TextBox 10">
            <a:extLst>
              <a:ext uri="{FF2B5EF4-FFF2-40B4-BE49-F238E27FC236}">
                <a16:creationId xmlns:a16="http://schemas.microsoft.com/office/drawing/2014/main" id="{98C736BD-F369-3CF4-33EA-5DF5D82B314A}"/>
              </a:ext>
            </a:extLst>
          </p:cNvPr>
          <p:cNvSpPr txBox="1"/>
          <p:nvPr/>
        </p:nvSpPr>
        <p:spPr>
          <a:xfrm>
            <a:off x="5563844" y="4731868"/>
            <a:ext cx="3550596" cy="1169551"/>
          </a:xfrm>
          <a:prstGeom prst="rect">
            <a:avLst/>
          </a:prstGeom>
          <a:noFill/>
        </p:spPr>
        <p:txBody>
          <a:bodyPr wrap="square" rtlCol="0">
            <a:spAutoFit/>
          </a:bodyPr>
          <a:lstStyle/>
          <a:p>
            <a:r>
              <a:rPr lang="en-US" sz="1400"/>
              <a:t>1</a:t>
            </a:r>
            <a:r>
              <a:rPr lang="en-US" sz="1400" baseline="30000"/>
              <a:t>st</a:t>
            </a:r>
            <a:r>
              <a:rPr lang="en-US" sz="1400"/>
              <a:t> line creates a df.</a:t>
            </a:r>
          </a:p>
          <a:p>
            <a:r>
              <a:rPr lang="en-US" sz="1400"/>
              <a:t>2</a:t>
            </a:r>
            <a:r>
              <a:rPr lang="en-US" sz="1400" baseline="30000"/>
              <a:t>nd</a:t>
            </a:r>
            <a:r>
              <a:rPr lang="en-US" sz="1400"/>
              <a:t> line creates a date range.</a:t>
            </a:r>
          </a:p>
          <a:p>
            <a:r>
              <a:rPr lang="en-US" sz="1400"/>
              <a:t>3</a:t>
            </a:r>
            <a:r>
              <a:rPr lang="en-US" sz="1400" baseline="30000"/>
              <a:t>rd</a:t>
            </a:r>
            <a:r>
              <a:rPr lang="en-US" sz="1400"/>
              <a:t> line might be superfluous?</a:t>
            </a:r>
          </a:p>
          <a:p>
            <a:r>
              <a:rPr lang="en-US" sz="1400"/>
              <a:t>4</a:t>
            </a:r>
            <a:r>
              <a:rPr lang="en-US" sz="1400" baseline="30000"/>
              <a:t>th</a:t>
            </a:r>
            <a:r>
              <a:rPr lang="en-US" sz="1400"/>
              <a:t> line changes the old index to new index.</a:t>
            </a:r>
          </a:p>
          <a:p>
            <a:r>
              <a:rPr lang="en-US" sz="1400" i="1"/>
              <a:t>This</a:t>
            </a:r>
            <a:r>
              <a:rPr lang="en-US" sz="1400"/>
              <a:t> does </a:t>
            </a:r>
            <a:r>
              <a:rPr lang="en-US" sz="1400" i="1"/>
              <a:t>not</a:t>
            </a:r>
            <a:r>
              <a:rPr lang="en-US" sz="1400"/>
              <a:t> wipe out the data in df.</a:t>
            </a:r>
          </a:p>
        </p:txBody>
      </p:sp>
    </p:spTree>
    <p:extLst>
      <p:ext uri="{BB962C8B-B14F-4D97-AF65-F5344CB8AC3E}">
        <p14:creationId xmlns:p14="http://schemas.microsoft.com/office/powerpoint/2010/main" val="36915762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D0EB1F-D43B-247E-3A04-E0CD959774A9}"/>
              </a:ext>
            </a:extLst>
          </p:cNvPr>
          <p:cNvSpPr txBox="1"/>
          <p:nvPr/>
        </p:nvSpPr>
        <p:spPr>
          <a:xfrm>
            <a:off x="270544" y="3683920"/>
            <a:ext cx="4527597" cy="307777"/>
          </a:xfrm>
          <a:prstGeom prst="rect">
            <a:avLst/>
          </a:prstGeom>
          <a:noFill/>
        </p:spPr>
        <p:txBody>
          <a:bodyPr wrap="square" rtlCol="0">
            <a:spAutoFit/>
          </a:bodyPr>
          <a:lstStyle/>
          <a:p>
            <a:r>
              <a:rPr lang="en-US" sz="1400"/>
              <a:t>dataframe[“column”].sort_values(ascending = True/False)</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92AA3B6F-DCFD-7C9F-9D81-0473339BBF1C}"/>
                  </a:ext>
                </a:extLst>
              </p14:cNvPr>
              <p14:cNvContentPartPr/>
              <p14:nvPr/>
            </p14:nvContentPartPr>
            <p14:xfrm>
              <a:off x="4804918" y="3857045"/>
              <a:ext cx="553680" cy="20520"/>
            </p14:xfrm>
          </p:contentPart>
        </mc:Choice>
        <mc:Fallback xmlns="">
          <p:pic>
            <p:nvPicPr>
              <p:cNvPr id="3" name="Ink 2">
                <a:extLst>
                  <a:ext uri="{FF2B5EF4-FFF2-40B4-BE49-F238E27FC236}">
                    <a16:creationId xmlns:a16="http://schemas.microsoft.com/office/drawing/2014/main" id="{92AA3B6F-DCFD-7C9F-9D81-0473339BBF1C}"/>
                  </a:ext>
                </a:extLst>
              </p:cNvPr>
              <p:cNvPicPr/>
              <p:nvPr/>
            </p:nvPicPr>
            <p:blipFill>
              <a:blip r:embed="rId3"/>
              <a:stretch>
                <a:fillRect/>
              </a:stretch>
            </p:blipFill>
            <p:spPr>
              <a:xfrm>
                <a:off x="4795918" y="3848045"/>
                <a:ext cx="571320" cy="38160"/>
              </a:xfrm>
              <a:prstGeom prst="rect">
                <a:avLst/>
              </a:prstGeom>
            </p:spPr>
          </p:pic>
        </mc:Fallback>
      </mc:AlternateContent>
      <p:sp>
        <p:nvSpPr>
          <p:cNvPr id="4" name="TextBox 3">
            <a:extLst>
              <a:ext uri="{FF2B5EF4-FFF2-40B4-BE49-F238E27FC236}">
                <a16:creationId xmlns:a16="http://schemas.microsoft.com/office/drawing/2014/main" id="{DD25C02E-789F-ABC0-2344-5205548759BC}"/>
              </a:ext>
            </a:extLst>
          </p:cNvPr>
          <p:cNvSpPr txBox="1"/>
          <p:nvPr/>
        </p:nvSpPr>
        <p:spPr>
          <a:xfrm>
            <a:off x="5669439" y="3683920"/>
            <a:ext cx="4713426" cy="307777"/>
          </a:xfrm>
          <a:prstGeom prst="rect">
            <a:avLst/>
          </a:prstGeom>
          <a:noFill/>
        </p:spPr>
        <p:txBody>
          <a:bodyPr wrap="square" rtlCol="0">
            <a:spAutoFit/>
          </a:bodyPr>
          <a:lstStyle/>
          <a:p>
            <a:r>
              <a:rPr lang="en-US" sz="1400"/>
              <a:t>will return data frame </a:t>
            </a:r>
            <a:r>
              <a:rPr lang="en-US" sz="1400" i="1"/>
              <a:t>column</a:t>
            </a:r>
            <a:r>
              <a:rPr lang="en-US" sz="1400"/>
              <a:t> with values sorted accordingly.</a:t>
            </a:r>
          </a:p>
        </p:txBody>
      </p:sp>
      <p:pic>
        <p:nvPicPr>
          <p:cNvPr id="5" name="Picture 4">
            <a:extLst>
              <a:ext uri="{FF2B5EF4-FFF2-40B4-BE49-F238E27FC236}">
                <a16:creationId xmlns:a16="http://schemas.microsoft.com/office/drawing/2014/main" id="{2A4E26F1-0F91-5202-3DE3-43625A1A4192}"/>
              </a:ext>
            </a:extLst>
          </p:cNvPr>
          <p:cNvPicPr>
            <a:picLocks noChangeAspect="1"/>
          </p:cNvPicPr>
          <p:nvPr/>
        </p:nvPicPr>
        <p:blipFill>
          <a:blip r:embed="rId4"/>
          <a:stretch>
            <a:fillRect/>
          </a:stretch>
        </p:blipFill>
        <p:spPr>
          <a:xfrm>
            <a:off x="5830057" y="4046091"/>
            <a:ext cx="4122777" cy="2270957"/>
          </a:xfrm>
          <a:prstGeom prst="rect">
            <a:avLst/>
          </a:prstGeom>
        </p:spPr>
      </p:pic>
      <p:sp>
        <p:nvSpPr>
          <p:cNvPr id="6" name="Rectangle 5">
            <a:extLst>
              <a:ext uri="{FF2B5EF4-FFF2-40B4-BE49-F238E27FC236}">
                <a16:creationId xmlns:a16="http://schemas.microsoft.com/office/drawing/2014/main" id="{B13A35E1-F871-1586-4A8E-32C98F0F9714}"/>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56487A24-A504-B804-3F1F-70EFF700A0DE}"/>
              </a:ext>
            </a:extLst>
          </p:cNvPr>
          <p:cNvSpPr txBox="1"/>
          <p:nvPr/>
        </p:nvSpPr>
        <p:spPr>
          <a:xfrm>
            <a:off x="270544" y="1022764"/>
            <a:ext cx="4950385" cy="615553"/>
          </a:xfrm>
          <a:prstGeom prst="rect">
            <a:avLst/>
          </a:prstGeom>
          <a:noFill/>
        </p:spPr>
        <p:txBody>
          <a:bodyPr wrap="square" rtlCol="0">
            <a:spAutoFit/>
          </a:bodyPr>
          <a:lstStyle/>
          <a:p>
            <a:r>
              <a:rPr lang="en-US" b="1"/>
              <a:t>Sorting Methods</a:t>
            </a:r>
          </a:p>
          <a:p>
            <a:r>
              <a:rPr lang="en-US" sz="1600"/>
              <a:t>can sort the rows of data frame by a columns values….</a:t>
            </a:r>
          </a:p>
        </p:txBody>
      </p:sp>
      <p:sp>
        <p:nvSpPr>
          <p:cNvPr id="14" name="TextBox 13">
            <a:extLst>
              <a:ext uri="{FF2B5EF4-FFF2-40B4-BE49-F238E27FC236}">
                <a16:creationId xmlns:a16="http://schemas.microsoft.com/office/drawing/2014/main" id="{83F84A9E-49C0-D064-A87F-C40EA4B767A2}"/>
              </a:ext>
            </a:extLst>
          </p:cNvPr>
          <p:cNvSpPr txBox="1"/>
          <p:nvPr/>
        </p:nvSpPr>
        <p:spPr>
          <a:xfrm>
            <a:off x="270544" y="1852526"/>
            <a:ext cx="6297404" cy="307777"/>
          </a:xfrm>
          <a:prstGeom prst="rect">
            <a:avLst/>
          </a:prstGeom>
          <a:noFill/>
        </p:spPr>
        <p:txBody>
          <a:bodyPr wrap="square" rtlCol="0">
            <a:spAutoFit/>
          </a:bodyPr>
          <a:lstStyle/>
          <a:p>
            <a:r>
              <a:rPr lang="en-US" sz="1400"/>
              <a:t>dataframe.sort_values(by = “column”, ascending = True/False, inplace = True/False)</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6D7B9FB1-D87B-C273-25EA-291A85746BE0}"/>
                  </a:ext>
                </a:extLst>
              </p14:cNvPr>
              <p14:cNvContentPartPr/>
              <p14:nvPr/>
            </p14:nvContentPartPr>
            <p14:xfrm>
              <a:off x="6643505" y="2006414"/>
              <a:ext cx="553680" cy="20520"/>
            </p14:xfrm>
          </p:contentPart>
        </mc:Choice>
        <mc:Fallback xmlns="">
          <p:pic>
            <p:nvPicPr>
              <p:cNvPr id="15" name="Ink 14">
                <a:extLst>
                  <a:ext uri="{FF2B5EF4-FFF2-40B4-BE49-F238E27FC236}">
                    <a16:creationId xmlns:a16="http://schemas.microsoft.com/office/drawing/2014/main" id="{6D7B9FB1-D87B-C273-25EA-291A85746BE0}"/>
                  </a:ext>
                </a:extLst>
              </p:cNvPr>
              <p:cNvPicPr/>
              <p:nvPr/>
            </p:nvPicPr>
            <p:blipFill>
              <a:blip r:embed="rId6"/>
              <a:stretch>
                <a:fillRect/>
              </a:stretch>
            </p:blipFill>
            <p:spPr>
              <a:xfrm>
                <a:off x="6634505" y="1997414"/>
                <a:ext cx="571320" cy="38160"/>
              </a:xfrm>
              <a:prstGeom prst="rect">
                <a:avLst/>
              </a:prstGeom>
            </p:spPr>
          </p:pic>
        </mc:Fallback>
      </mc:AlternateContent>
      <p:sp>
        <p:nvSpPr>
          <p:cNvPr id="16" name="TextBox 15">
            <a:extLst>
              <a:ext uri="{FF2B5EF4-FFF2-40B4-BE49-F238E27FC236}">
                <a16:creationId xmlns:a16="http://schemas.microsoft.com/office/drawing/2014/main" id="{B769B5AD-5887-4998-1FC7-00EE8625F15D}"/>
              </a:ext>
            </a:extLst>
          </p:cNvPr>
          <p:cNvSpPr txBox="1"/>
          <p:nvPr/>
        </p:nvSpPr>
        <p:spPr>
          <a:xfrm>
            <a:off x="7404244" y="1839331"/>
            <a:ext cx="4628826" cy="1169551"/>
          </a:xfrm>
          <a:prstGeom prst="rect">
            <a:avLst/>
          </a:prstGeom>
          <a:noFill/>
        </p:spPr>
        <p:txBody>
          <a:bodyPr wrap="square" rtlCol="0">
            <a:spAutoFit/>
          </a:bodyPr>
          <a:lstStyle/>
          <a:p>
            <a:r>
              <a:rPr lang="en-US" sz="1400"/>
              <a:t>will sort entire data frame rows according to values in “column”.   Can pass lists too: </a:t>
            </a:r>
            <a:r>
              <a:rPr lang="en-US" sz="1400" b="1"/>
              <a:t>df.sort_values(by = [“column1”, “column2”], ascending = [True, False])</a:t>
            </a:r>
            <a:r>
              <a:rPr lang="en-US" sz="1400"/>
              <a:t>.  This will sort first by column 1, and then by column 2 in ascending and descending fashion, respectively.  </a:t>
            </a:r>
          </a:p>
        </p:txBody>
      </p:sp>
      <p:pic>
        <p:nvPicPr>
          <p:cNvPr id="8" name="Picture 7">
            <a:extLst>
              <a:ext uri="{FF2B5EF4-FFF2-40B4-BE49-F238E27FC236}">
                <a16:creationId xmlns:a16="http://schemas.microsoft.com/office/drawing/2014/main" id="{8385BD2B-D466-B1A2-96E7-AF3D8E4F4D7C}"/>
              </a:ext>
            </a:extLst>
          </p:cNvPr>
          <p:cNvPicPr>
            <a:picLocks noChangeAspect="1"/>
          </p:cNvPicPr>
          <p:nvPr/>
        </p:nvPicPr>
        <p:blipFill>
          <a:blip r:embed="rId7"/>
          <a:stretch>
            <a:fillRect/>
          </a:stretch>
        </p:blipFill>
        <p:spPr>
          <a:xfrm>
            <a:off x="7404244" y="3123178"/>
            <a:ext cx="3132708" cy="221607"/>
          </a:xfrm>
          <a:prstGeom prst="rect">
            <a:avLst/>
          </a:prstGeom>
        </p:spPr>
      </p:pic>
    </p:spTree>
    <p:extLst>
      <p:ext uri="{BB962C8B-B14F-4D97-AF65-F5344CB8AC3E}">
        <p14:creationId xmlns:p14="http://schemas.microsoft.com/office/powerpoint/2010/main" val="35142945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13A35E1-F871-1586-4A8E-32C98F0F9714}"/>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56487A24-A504-B804-3F1F-70EFF700A0DE}"/>
              </a:ext>
            </a:extLst>
          </p:cNvPr>
          <p:cNvSpPr txBox="1"/>
          <p:nvPr/>
        </p:nvSpPr>
        <p:spPr>
          <a:xfrm>
            <a:off x="270544" y="1022764"/>
            <a:ext cx="5825456" cy="615553"/>
          </a:xfrm>
          <a:prstGeom prst="rect">
            <a:avLst/>
          </a:prstGeom>
          <a:noFill/>
        </p:spPr>
        <p:txBody>
          <a:bodyPr wrap="square" rtlCol="0">
            <a:spAutoFit/>
          </a:bodyPr>
          <a:lstStyle/>
          <a:p>
            <a:r>
              <a:rPr lang="en-US" b="1"/>
              <a:t>Sorting Methods</a:t>
            </a:r>
          </a:p>
          <a:p>
            <a:r>
              <a:rPr lang="en-US" sz="1600"/>
              <a:t>Can also sort by index, after using the set_index() method,</a:t>
            </a:r>
          </a:p>
        </p:txBody>
      </p:sp>
      <p:sp>
        <p:nvSpPr>
          <p:cNvPr id="14" name="TextBox 13">
            <a:extLst>
              <a:ext uri="{FF2B5EF4-FFF2-40B4-BE49-F238E27FC236}">
                <a16:creationId xmlns:a16="http://schemas.microsoft.com/office/drawing/2014/main" id="{83F84A9E-49C0-D064-A87F-C40EA4B767A2}"/>
              </a:ext>
            </a:extLst>
          </p:cNvPr>
          <p:cNvSpPr txBox="1"/>
          <p:nvPr/>
        </p:nvSpPr>
        <p:spPr>
          <a:xfrm>
            <a:off x="270544" y="2248185"/>
            <a:ext cx="7723082" cy="307777"/>
          </a:xfrm>
          <a:prstGeom prst="rect">
            <a:avLst/>
          </a:prstGeom>
          <a:noFill/>
        </p:spPr>
        <p:txBody>
          <a:bodyPr wrap="square" rtlCol="0">
            <a:spAutoFit/>
          </a:bodyPr>
          <a:lstStyle/>
          <a:p>
            <a:r>
              <a:rPr lang="en-US" sz="1400"/>
              <a:t>dataframe.</a:t>
            </a:r>
            <a:r>
              <a:rPr lang="en-US" sz="1400">
                <a:solidFill>
                  <a:srgbClr val="0066FF"/>
                </a:solidFill>
              </a:rPr>
              <a:t>set_index</a:t>
            </a:r>
            <a:r>
              <a:rPr lang="en-US" sz="1400"/>
              <a:t>([“col1”, “col2”]).</a:t>
            </a:r>
            <a:r>
              <a:rPr lang="en-US" sz="1400">
                <a:solidFill>
                  <a:srgbClr val="FF0000"/>
                </a:solidFill>
              </a:rPr>
              <a:t>sort_index</a:t>
            </a:r>
            <a:r>
              <a:rPr lang="en-US" sz="1400"/>
              <a:t>(level=[“col1”, “col2”], ascending = [True, False])</a:t>
            </a:r>
          </a:p>
        </p:txBody>
      </p:sp>
      <p:sp>
        <p:nvSpPr>
          <p:cNvPr id="16" name="TextBox 15">
            <a:extLst>
              <a:ext uri="{FF2B5EF4-FFF2-40B4-BE49-F238E27FC236}">
                <a16:creationId xmlns:a16="http://schemas.microsoft.com/office/drawing/2014/main" id="{B769B5AD-5887-4998-1FC7-00EE8625F15D}"/>
              </a:ext>
            </a:extLst>
          </p:cNvPr>
          <p:cNvSpPr txBox="1"/>
          <p:nvPr/>
        </p:nvSpPr>
        <p:spPr>
          <a:xfrm>
            <a:off x="3859137" y="3093186"/>
            <a:ext cx="7811753" cy="954107"/>
          </a:xfrm>
          <a:prstGeom prst="rect">
            <a:avLst/>
          </a:prstGeom>
          <a:noFill/>
        </p:spPr>
        <p:txBody>
          <a:bodyPr wrap="square" rtlCol="0">
            <a:spAutoFit/>
          </a:bodyPr>
          <a:lstStyle/>
          <a:p>
            <a:r>
              <a:rPr lang="en-US" sz="1400"/>
              <a:t>So after setting the indices using set_index, we sort them in col1 ascending order, and col2 descending order.  Of course we can pass different ascending arguments.  And maybe the columns used in the level argument don’t have to match those used in the set_index method?  But the default setting is that level is the same as the list in set_index.  In that case, we don’t even need to explicitly add the level argument.</a:t>
            </a:r>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5BB847C0-E852-514B-BFA5-364BAD1F9FD6}"/>
                  </a:ext>
                </a:extLst>
              </p14:cNvPr>
              <p14:cNvContentPartPr/>
              <p14:nvPr/>
            </p14:nvContentPartPr>
            <p14:xfrm>
              <a:off x="7114847" y="2437122"/>
              <a:ext cx="457920" cy="584280"/>
            </p14:xfrm>
          </p:contentPart>
        </mc:Choice>
        <mc:Fallback xmlns="">
          <p:pic>
            <p:nvPicPr>
              <p:cNvPr id="8" name="Ink 7">
                <a:extLst>
                  <a:ext uri="{FF2B5EF4-FFF2-40B4-BE49-F238E27FC236}">
                    <a16:creationId xmlns:a16="http://schemas.microsoft.com/office/drawing/2014/main" id="{5BB847C0-E852-514B-BFA5-364BAD1F9FD6}"/>
                  </a:ext>
                </a:extLst>
              </p:cNvPr>
              <p:cNvPicPr/>
              <p:nvPr/>
            </p:nvPicPr>
            <p:blipFill>
              <a:blip r:embed="rId3"/>
              <a:stretch>
                <a:fillRect/>
              </a:stretch>
            </p:blipFill>
            <p:spPr>
              <a:xfrm>
                <a:off x="7108727" y="2431002"/>
                <a:ext cx="470160" cy="596520"/>
              </a:xfrm>
              <a:prstGeom prst="rect">
                <a:avLst/>
              </a:prstGeom>
            </p:spPr>
          </p:pic>
        </mc:Fallback>
      </mc:AlternateContent>
      <p:pic>
        <p:nvPicPr>
          <p:cNvPr id="9" name="Picture 8">
            <a:extLst>
              <a:ext uri="{FF2B5EF4-FFF2-40B4-BE49-F238E27FC236}">
                <a16:creationId xmlns:a16="http://schemas.microsoft.com/office/drawing/2014/main" id="{82696EC1-1222-67B1-3156-0BCF7929A943}"/>
              </a:ext>
            </a:extLst>
          </p:cNvPr>
          <p:cNvPicPr>
            <a:picLocks noChangeAspect="1"/>
          </p:cNvPicPr>
          <p:nvPr/>
        </p:nvPicPr>
        <p:blipFill>
          <a:blip r:embed="rId4"/>
          <a:stretch>
            <a:fillRect/>
          </a:stretch>
        </p:blipFill>
        <p:spPr>
          <a:xfrm>
            <a:off x="3997558" y="4361522"/>
            <a:ext cx="3509673" cy="1798489"/>
          </a:xfrm>
          <a:prstGeom prst="rect">
            <a:avLst/>
          </a:prstGeom>
        </p:spPr>
      </p:pic>
      <p:pic>
        <p:nvPicPr>
          <p:cNvPr id="10" name="Picture 9">
            <a:extLst>
              <a:ext uri="{FF2B5EF4-FFF2-40B4-BE49-F238E27FC236}">
                <a16:creationId xmlns:a16="http://schemas.microsoft.com/office/drawing/2014/main" id="{2BD69B4A-E794-FDED-D8FC-3268EC1395EE}"/>
              </a:ext>
            </a:extLst>
          </p:cNvPr>
          <p:cNvPicPr>
            <a:picLocks noChangeAspect="1"/>
          </p:cNvPicPr>
          <p:nvPr/>
        </p:nvPicPr>
        <p:blipFill>
          <a:blip r:embed="rId5"/>
          <a:stretch>
            <a:fillRect/>
          </a:stretch>
        </p:blipFill>
        <p:spPr>
          <a:xfrm>
            <a:off x="7821578" y="4282681"/>
            <a:ext cx="4063716" cy="1956173"/>
          </a:xfrm>
          <a:prstGeom prst="rect">
            <a:avLst/>
          </a:prstGeom>
        </p:spPr>
      </p:pic>
      <p:sp>
        <p:nvSpPr>
          <p:cNvPr id="2" name="TextBox 1">
            <a:extLst>
              <a:ext uri="{FF2B5EF4-FFF2-40B4-BE49-F238E27FC236}">
                <a16:creationId xmlns:a16="http://schemas.microsoft.com/office/drawing/2014/main" id="{2BD1BA01-1E76-F4DC-1CEB-32011E0C9A17}"/>
              </a:ext>
            </a:extLst>
          </p:cNvPr>
          <p:cNvSpPr txBox="1"/>
          <p:nvPr/>
        </p:nvSpPr>
        <p:spPr>
          <a:xfrm>
            <a:off x="9404346" y="619146"/>
            <a:ext cx="2103476" cy="1077218"/>
          </a:xfrm>
          <a:prstGeom prst="rect">
            <a:avLst/>
          </a:prstGeom>
          <a:solidFill>
            <a:srgbClr val="CEDBFE"/>
          </a:solidFill>
        </p:spPr>
        <p:txBody>
          <a:bodyPr wrap="square" rtlCol="0">
            <a:spAutoFit/>
          </a:bodyPr>
          <a:lstStyle/>
          <a:p>
            <a:r>
              <a:rPr lang="en-US" sz="1600"/>
              <a:t>I think just sort_index() alone will sort the dataframe’s rows by index value.</a:t>
            </a:r>
            <a:endParaRPr lang="en-US"/>
          </a:p>
        </p:txBody>
      </p:sp>
    </p:spTree>
    <p:extLst>
      <p:ext uri="{BB962C8B-B14F-4D97-AF65-F5344CB8AC3E}">
        <p14:creationId xmlns:p14="http://schemas.microsoft.com/office/powerpoint/2010/main" val="188132363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183" y="849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153427" y="705186"/>
            <a:ext cx="10441858" cy="615553"/>
          </a:xfrm>
          <a:prstGeom prst="rect">
            <a:avLst/>
          </a:prstGeom>
          <a:noFill/>
        </p:spPr>
        <p:txBody>
          <a:bodyPr wrap="square" rtlCol="0">
            <a:spAutoFit/>
          </a:bodyPr>
          <a:lstStyle/>
          <a:p>
            <a:r>
              <a:rPr lang="en-US" b="1"/>
              <a:t>Slicing Methods</a:t>
            </a:r>
            <a:endParaRPr lang="en-US"/>
          </a:p>
          <a:p>
            <a:r>
              <a:rPr lang="en-US" sz="1600"/>
              <a:t>The .loc[] method or whatever provides better functionality for slicing out rows than did the built-in functionality.</a:t>
            </a:r>
          </a:p>
        </p:txBody>
      </p:sp>
      <p:sp>
        <p:nvSpPr>
          <p:cNvPr id="5" name="TextBox 4">
            <a:extLst>
              <a:ext uri="{FF2B5EF4-FFF2-40B4-BE49-F238E27FC236}">
                <a16:creationId xmlns:a16="http://schemas.microsoft.com/office/drawing/2014/main" id="{4D9A4E59-F440-FE21-1CED-D498FCBCFA8C}"/>
              </a:ext>
            </a:extLst>
          </p:cNvPr>
          <p:cNvSpPr txBox="1"/>
          <p:nvPr/>
        </p:nvSpPr>
        <p:spPr>
          <a:xfrm>
            <a:off x="153426" y="1452992"/>
            <a:ext cx="3104965" cy="307777"/>
          </a:xfrm>
          <a:prstGeom prst="rect">
            <a:avLst/>
          </a:prstGeom>
          <a:noFill/>
        </p:spPr>
        <p:txBody>
          <a:bodyPr wrap="square" rtlCol="0">
            <a:spAutoFit/>
          </a:bodyPr>
          <a:lstStyle/>
          <a:p>
            <a:r>
              <a:rPr lang="en-US" sz="1400"/>
              <a:t>dataframe.loc[row specs, col specs]</a:t>
            </a:r>
          </a:p>
        </p:txBody>
      </p:sp>
      <p:sp>
        <p:nvSpPr>
          <p:cNvPr id="8" name="TextBox 7">
            <a:extLst>
              <a:ext uri="{FF2B5EF4-FFF2-40B4-BE49-F238E27FC236}">
                <a16:creationId xmlns:a16="http://schemas.microsoft.com/office/drawing/2014/main" id="{175E535C-BC4A-32FC-662D-92DF8C086C94}"/>
              </a:ext>
            </a:extLst>
          </p:cNvPr>
          <p:cNvSpPr txBox="1"/>
          <p:nvPr/>
        </p:nvSpPr>
        <p:spPr>
          <a:xfrm>
            <a:off x="1494503" y="2086568"/>
            <a:ext cx="10441858" cy="2893100"/>
          </a:xfrm>
          <a:prstGeom prst="rect">
            <a:avLst/>
          </a:prstGeom>
          <a:noFill/>
        </p:spPr>
        <p:txBody>
          <a:bodyPr wrap="square">
            <a:spAutoFit/>
          </a:bodyPr>
          <a:lstStyle/>
          <a:p>
            <a:r>
              <a:rPr lang="en-US" sz="1400"/>
              <a:t>returns the rows/columns of the </a:t>
            </a:r>
            <a:r>
              <a:rPr lang="en-US" sz="1400" err="1"/>
              <a:t>dataframe</a:t>
            </a:r>
            <a:r>
              <a:rPr lang="en-US" sz="1400"/>
              <a:t> associated with the specifications.  </a:t>
            </a:r>
            <a:r>
              <a:rPr lang="en-US" sz="1400" i="1"/>
              <a:t>You can leave off the columns specs if you want the entire row. </a:t>
            </a:r>
            <a:r>
              <a:rPr lang="en-US" sz="1400"/>
              <a:t>row specs can take form of a </a:t>
            </a:r>
            <a:r>
              <a:rPr lang="en-US" sz="1400" b="1"/>
              <a:t>single number</a:t>
            </a:r>
            <a:r>
              <a:rPr lang="en-US" sz="1400"/>
              <a:t>, 8, or </a:t>
            </a:r>
            <a:r>
              <a:rPr lang="en-US" sz="1400" b="1"/>
              <a:t>list</a:t>
            </a:r>
            <a:r>
              <a:rPr lang="en-US" sz="1400"/>
              <a:t>, like [8], [1,4,5], or a </a:t>
            </a:r>
            <a:r>
              <a:rPr lang="en-US" sz="1400" b="1"/>
              <a:t>range</a:t>
            </a:r>
            <a:r>
              <a:rPr lang="en-US" sz="1400"/>
              <a:t> 1:4, etc.  But note the meanings of these numbers depends.  [1,4,5] means rows with indexes = 1,4,5, but 1:4 mean the 2</a:t>
            </a:r>
            <a:r>
              <a:rPr lang="en-US" sz="1400" baseline="30000"/>
              <a:t>nd</a:t>
            </a:r>
            <a:r>
              <a:rPr lang="en-US" sz="1400"/>
              <a:t> through 5</a:t>
            </a:r>
            <a:r>
              <a:rPr lang="en-US" sz="1400" baseline="30000"/>
              <a:t>th</a:t>
            </a:r>
            <a:r>
              <a:rPr lang="en-US" sz="1400"/>
              <a:t> rows from the top (inclusive, actually), irrespective of their actual index.  row specs can also be something like [“row1”, “row2”, “row3”], if the rows have string indices. Can do [“row2”:”row7”] as well.  This will give you all rows from “row1” to “row7” </a:t>
            </a:r>
            <a:r>
              <a:rPr lang="en-US" sz="1400" i="1"/>
              <a:t>inclusive</a:t>
            </a:r>
            <a:r>
              <a:rPr lang="en-US" sz="1400"/>
              <a:t>.  If multiple rows have the same string index value/name (this can happen if you use the </a:t>
            </a:r>
            <a:r>
              <a:rPr lang="en-US" sz="1400" err="1"/>
              <a:t>df.set_index</a:t>
            </a:r>
            <a:r>
              <a:rPr lang="en-US" sz="1400"/>
              <a:t>() method to set the row indices to the values of a column), then all those rows with that index will be returned.  If we have a 2D hierarchical index, then row specs would take the form of tuples, e.g., row specs = (“</a:t>
            </a:r>
            <a:r>
              <a:rPr lang="en-US" sz="1400" err="1"/>
              <a:t>row_out</a:t>
            </a:r>
            <a:r>
              <a:rPr lang="en-US" sz="1400"/>
              <a:t>”, “</a:t>
            </a:r>
            <a:r>
              <a:rPr lang="en-US" sz="1400" err="1"/>
              <a:t>row_in</a:t>
            </a:r>
            <a:r>
              <a:rPr lang="en-US" sz="1400"/>
              <a:t>”), or [(“row_out1”, “row_in1”), (“row_out2”, “row_in2”), or (“row_out1”, “row_in1”):(“row_out2”, “row_in2”).  Looks like the tuple must refer to a single row though – if there are multiple rows corresponding to the same tuple, then no go.  Apparently if you leave off the </a:t>
            </a:r>
            <a:r>
              <a:rPr lang="en-US" sz="1400" i="1" err="1"/>
              <a:t>row_in</a:t>
            </a:r>
            <a:r>
              <a:rPr lang="en-US" sz="1400"/>
              <a:t> part of the tuple, then it will just give you all </a:t>
            </a:r>
            <a:r>
              <a:rPr lang="en-US" sz="1400" err="1"/>
              <a:t>row_in</a:t>
            </a:r>
            <a:r>
              <a:rPr lang="en-US" sz="1400"/>
              <a:t> values associated with </a:t>
            </a:r>
            <a:r>
              <a:rPr lang="en-US" sz="1400" err="1"/>
              <a:t>row_out</a:t>
            </a:r>
            <a:r>
              <a:rPr lang="en-US" sz="1400"/>
              <a:t>. The returned type is </a:t>
            </a:r>
            <a:r>
              <a:rPr lang="en-US" sz="1400" err="1"/>
              <a:t>dataframe</a:t>
            </a:r>
            <a:r>
              <a:rPr lang="en-US" sz="1400"/>
              <a:t>.  row specs can also be a </a:t>
            </a:r>
            <a:r>
              <a:rPr lang="en-US" sz="1400" b="1"/>
              <a:t>row mask</a:t>
            </a:r>
            <a:r>
              <a:rPr lang="en-US" sz="1400"/>
              <a:t>.  In this case it will return all rows mapped to True. </a:t>
            </a:r>
            <a:r>
              <a:rPr lang="en-US" sz="1400">
                <a:solidFill>
                  <a:srgbClr val="FF0000"/>
                </a:solidFill>
              </a:rPr>
              <a:t>If you specify a single row via, say, 9, then you’ll get a series back, however.  To get dataframe, you’d have to say, [9].  </a:t>
            </a:r>
            <a:r>
              <a:rPr lang="en-US" sz="1400"/>
              <a:t>col specks is similar.  It can be a </a:t>
            </a:r>
            <a:r>
              <a:rPr lang="en-US" sz="1400" b="1"/>
              <a:t>single column </a:t>
            </a:r>
            <a:r>
              <a:rPr lang="en-US" sz="1400"/>
              <a:t>“column1”, or </a:t>
            </a:r>
            <a:r>
              <a:rPr lang="en-US" sz="1400" b="1"/>
              <a:t>list</a:t>
            </a:r>
            <a:r>
              <a:rPr lang="en-US" sz="1400"/>
              <a:t> [“column1”, “column2”], or </a:t>
            </a:r>
            <a:r>
              <a:rPr lang="en-US" sz="1400" b="1"/>
              <a:t>range</a:t>
            </a:r>
            <a:r>
              <a:rPr lang="en-US" sz="1400"/>
              <a:t> “column1”:”column4”.   And unlike with the built-in slicing functionality, we can also use a </a:t>
            </a:r>
            <a:r>
              <a:rPr lang="en-US" sz="1400" b="1"/>
              <a:t>column mask</a:t>
            </a:r>
            <a:r>
              <a:rPr lang="en-US" sz="1400"/>
              <a:t>.  In this case it will return all columns mapped to True.</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936C42B-D78B-2AB1-0E99-C9B3D24B1C20}"/>
                  </a:ext>
                </a:extLst>
              </p14:cNvPr>
              <p14:cNvContentPartPr/>
              <p14:nvPr/>
            </p14:nvContentPartPr>
            <p14:xfrm>
              <a:off x="3258391" y="1646538"/>
              <a:ext cx="255240" cy="325800"/>
            </p14:xfrm>
          </p:contentPart>
        </mc:Choice>
        <mc:Fallback xmlns="">
          <p:pic>
            <p:nvPicPr>
              <p:cNvPr id="2" name="Ink 1">
                <a:extLst>
                  <a:ext uri="{FF2B5EF4-FFF2-40B4-BE49-F238E27FC236}">
                    <a16:creationId xmlns:a16="http://schemas.microsoft.com/office/drawing/2014/main" id="{2936C42B-D78B-2AB1-0E99-C9B3D24B1C20}"/>
                  </a:ext>
                </a:extLst>
              </p:cNvPr>
              <p:cNvPicPr/>
              <p:nvPr/>
            </p:nvPicPr>
            <p:blipFill>
              <a:blip r:embed="rId4"/>
              <a:stretch>
                <a:fillRect/>
              </a:stretch>
            </p:blipFill>
            <p:spPr>
              <a:xfrm>
                <a:off x="3252271" y="1640418"/>
                <a:ext cx="267480" cy="338040"/>
              </a:xfrm>
              <a:prstGeom prst="rect">
                <a:avLst/>
              </a:prstGeom>
            </p:spPr>
          </p:pic>
        </mc:Fallback>
      </mc:AlternateContent>
      <p:pic>
        <p:nvPicPr>
          <p:cNvPr id="6" name="Picture 5">
            <a:extLst>
              <a:ext uri="{FF2B5EF4-FFF2-40B4-BE49-F238E27FC236}">
                <a16:creationId xmlns:a16="http://schemas.microsoft.com/office/drawing/2014/main" id="{4A062692-6FD0-524A-9E98-7ED9FAE80AED}"/>
              </a:ext>
            </a:extLst>
          </p:cNvPr>
          <p:cNvPicPr>
            <a:picLocks noChangeAspect="1"/>
          </p:cNvPicPr>
          <p:nvPr/>
        </p:nvPicPr>
        <p:blipFill>
          <a:blip r:embed="rId5"/>
          <a:stretch>
            <a:fillRect/>
          </a:stretch>
        </p:blipFill>
        <p:spPr>
          <a:xfrm>
            <a:off x="1499331" y="5405008"/>
            <a:ext cx="2320413" cy="270249"/>
          </a:xfrm>
          <a:prstGeom prst="rect">
            <a:avLst/>
          </a:prstGeom>
        </p:spPr>
      </p:pic>
      <p:sp>
        <p:nvSpPr>
          <p:cNvPr id="7" name="TextBox 6">
            <a:extLst>
              <a:ext uri="{FF2B5EF4-FFF2-40B4-BE49-F238E27FC236}">
                <a16:creationId xmlns:a16="http://schemas.microsoft.com/office/drawing/2014/main" id="{3E7CA2E6-40B3-89B8-7820-BB80F7FC6B58}"/>
              </a:ext>
            </a:extLst>
          </p:cNvPr>
          <p:cNvSpPr txBox="1"/>
          <p:nvPr/>
        </p:nvSpPr>
        <p:spPr>
          <a:xfrm>
            <a:off x="7648312" y="5540132"/>
            <a:ext cx="4075699" cy="1077218"/>
          </a:xfrm>
          <a:prstGeom prst="rect">
            <a:avLst/>
          </a:prstGeom>
          <a:solidFill>
            <a:srgbClr val="FFC000"/>
          </a:solidFill>
        </p:spPr>
        <p:txBody>
          <a:bodyPr wrap="square" rtlCol="0">
            <a:spAutoFit/>
          </a:bodyPr>
          <a:lstStyle/>
          <a:p>
            <a:r>
              <a:rPr lang="en-US" sz="1600"/>
              <a:t>Also, since slicing returns a dataframe, we can slice slices.  Can do things like: dataframe.loc[row specs, col specs].loc[more row specs][more col specs], etc.  </a:t>
            </a:r>
          </a:p>
        </p:txBody>
      </p:sp>
    </p:spTree>
    <p:extLst>
      <p:ext uri="{BB962C8B-B14F-4D97-AF65-F5344CB8AC3E}">
        <p14:creationId xmlns:p14="http://schemas.microsoft.com/office/powerpoint/2010/main" val="3866305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98B0A-333D-C2D4-0280-224EEE55EA5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AF1FC27-2987-4FC6-25A0-5E40BAE7F4BB}"/>
              </a:ext>
            </a:extLst>
          </p:cNvPr>
          <p:cNvSpPr/>
          <p:nvPr/>
        </p:nvSpPr>
        <p:spPr>
          <a:xfrm>
            <a:off x="4330563" y="197452"/>
            <a:ext cx="2183034" cy="461665"/>
          </a:xfrm>
          <a:prstGeom prst="rect">
            <a:avLst/>
          </a:prstGeom>
        </p:spPr>
        <p:txBody>
          <a:bodyPr wrap="none">
            <a:spAutoFit/>
          </a:bodyPr>
          <a:lstStyle/>
          <a:p>
            <a:r>
              <a:rPr lang="en-US" sz="2400" b="1" u="sng">
                <a:solidFill>
                  <a:srgbClr val="7030A0"/>
                </a:solidFill>
              </a:rPr>
              <a:t>Series: Iterating</a:t>
            </a:r>
          </a:p>
        </p:txBody>
      </p:sp>
      <p:sp>
        <p:nvSpPr>
          <p:cNvPr id="4" name="TextBox 3">
            <a:extLst>
              <a:ext uri="{FF2B5EF4-FFF2-40B4-BE49-F238E27FC236}">
                <a16:creationId xmlns:a16="http://schemas.microsoft.com/office/drawing/2014/main" id="{88B5D667-C50F-D18E-03F8-8D0A222B5CB2}"/>
              </a:ext>
            </a:extLst>
          </p:cNvPr>
          <p:cNvSpPr txBox="1"/>
          <p:nvPr/>
        </p:nvSpPr>
        <p:spPr>
          <a:xfrm>
            <a:off x="313786" y="1050327"/>
            <a:ext cx="6087014" cy="338554"/>
          </a:xfrm>
          <a:prstGeom prst="rect">
            <a:avLst/>
          </a:prstGeom>
          <a:noFill/>
        </p:spPr>
        <p:txBody>
          <a:bodyPr wrap="square" rtlCol="0">
            <a:spAutoFit/>
          </a:bodyPr>
          <a:lstStyle/>
          <a:p>
            <a:r>
              <a:rPr lang="en-US" sz="1600"/>
              <a:t>But then things seem to change when do a for loop?</a:t>
            </a:r>
          </a:p>
        </p:txBody>
      </p:sp>
      <p:pic>
        <p:nvPicPr>
          <p:cNvPr id="8" name="Picture 7">
            <a:extLst>
              <a:ext uri="{FF2B5EF4-FFF2-40B4-BE49-F238E27FC236}">
                <a16:creationId xmlns:a16="http://schemas.microsoft.com/office/drawing/2014/main" id="{3ACD2E97-7EF1-DD02-8691-9A8EEB18FA93}"/>
              </a:ext>
            </a:extLst>
          </p:cNvPr>
          <p:cNvPicPr>
            <a:picLocks noChangeAspect="1"/>
          </p:cNvPicPr>
          <p:nvPr/>
        </p:nvPicPr>
        <p:blipFill>
          <a:blip r:embed="rId3"/>
          <a:stretch>
            <a:fillRect/>
          </a:stretch>
        </p:blipFill>
        <p:spPr>
          <a:xfrm>
            <a:off x="471216" y="1664802"/>
            <a:ext cx="1303133" cy="2072820"/>
          </a:xfrm>
          <a:prstGeom prst="rect">
            <a:avLst/>
          </a:prstGeom>
        </p:spPr>
      </p:pic>
      <p:pic>
        <p:nvPicPr>
          <p:cNvPr id="9" name="Picture 8">
            <a:extLst>
              <a:ext uri="{FF2B5EF4-FFF2-40B4-BE49-F238E27FC236}">
                <a16:creationId xmlns:a16="http://schemas.microsoft.com/office/drawing/2014/main" id="{84CECE59-184B-EDDB-79DB-266F078DECAE}"/>
              </a:ext>
            </a:extLst>
          </p:cNvPr>
          <p:cNvPicPr>
            <a:picLocks noChangeAspect="1"/>
          </p:cNvPicPr>
          <p:nvPr/>
        </p:nvPicPr>
        <p:blipFill>
          <a:blip r:embed="rId4"/>
          <a:stretch>
            <a:fillRect/>
          </a:stretch>
        </p:blipFill>
        <p:spPr>
          <a:xfrm>
            <a:off x="3284915" y="1664802"/>
            <a:ext cx="1889924" cy="830652"/>
          </a:xfrm>
          <a:prstGeom prst="rect">
            <a:avLst/>
          </a:prstGeom>
        </p:spPr>
      </p:pic>
      <p:pic>
        <p:nvPicPr>
          <p:cNvPr id="10" name="Picture 9">
            <a:extLst>
              <a:ext uri="{FF2B5EF4-FFF2-40B4-BE49-F238E27FC236}">
                <a16:creationId xmlns:a16="http://schemas.microsoft.com/office/drawing/2014/main" id="{BEA9F695-40BC-66B3-D9F2-E8CC7C7AB322}"/>
              </a:ext>
            </a:extLst>
          </p:cNvPr>
          <p:cNvPicPr>
            <a:picLocks noChangeAspect="1"/>
          </p:cNvPicPr>
          <p:nvPr/>
        </p:nvPicPr>
        <p:blipFill>
          <a:blip r:embed="rId5"/>
          <a:stretch>
            <a:fillRect/>
          </a:stretch>
        </p:blipFill>
        <p:spPr>
          <a:xfrm>
            <a:off x="3284915" y="2984019"/>
            <a:ext cx="1569270" cy="430593"/>
          </a:xfrm>
          <a:prstGeom prst="rect">
            <a:avLst/>
          </a:prstGeom>
        </p:spPr>
      </p:pic>
      <p:pic>
        <p:nvPicPr>
          <p:cNvPr id="11" name="Picture 10">
            <a:extLst>
              <a:ext uri="{FF2B5EF4-FFF2-40B4-BE49-F238E27FC236}">
                <a16:creationId xmlns:a16="http://schemas.microsoft.com/office/drawing/2014/main" id="{3A74140C-E8D9-9142-AD94-570CCAF44BB4}"/>
              </a:ext>
            </a:extLst>
          </p:cNvPr>
          <p:cNvPicPr>
            <a:picLocks noChangeAspect="1"/>
          </p:cNvPicPr>
          <p:nvPr/>
        </p:nvPicPr>
        <p:blipFill>
          <a:blip r:embed="rId6"/>
          <a:stretch>
            <a:fillRect/>
          </a:stretch>
        </p:blipFill>
        <p:spPr>
          <a:xfrm>
            <a:off x="5593257" y="3024082"/>
            <a:ext cx="784928" cy="1539373"/>
          </a:xfrm>
          <a:prstGeom prst="rect">
            <a:avLst/>
          </a:prstGeom>
        </p:spPr>
      </p:pic>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B63E5716-41CB-26B6-44BE-5ECA4DFFE241}"/>
                  </a:ext>
                </a:extLst>
              </p14:cNvPr>
              <p14:cNvContentPartPr/>
              <p14:nvPr/>
            </p14:nvContentPartPr>
            <p14:xfrm>
              <a:off x="5440533" y="1735243"/>
              <a:ext cx="122400" cy="739440"/>
            </p14:xfrm>
          </p:contentPart>
        </mc:Choice>
        <mc:Fallback xmlns="">
          <p:pic>
            <p:nvPicPr>
              <p:cNvPr id="12" name="Ink 11">
                <a:extLst>
                  <a:ext uri="{FF2B5EF4-FFF2-40B4-BE49-F238E27FC236}">
                    <a16:creationId xmlns:a16="http://schemas.microsoft.com/office/drawing/2014/main" id="{B63E5716-41CB-26B6-44BE-5ECA4DFFE241}"/>
                  </a:ext>
                </a:extLst>
              </p:cNvPr>
              <p:cNvPicPr/>
              <p:nvPr/>
            </p:nvPicPr>
            <p:blipFill>
              <a:blip r:embed="rId8"/>
              <a:stretch>
                <a:fillRect/>
              </a:stretch>
            </p:blipFill>
            <p:spPr>
              <a:xfrm>
                <a:off x="5431893" y="1726243"/>
                <a:ext cx="140040" cy="757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6061DCD9-338C-3D75-DB98-FDDCE379B5EA}"/>
                  </a:ext>
                </a:extLst>
              </p14:cNvPr>
              <p14:cNvContentPartPr/>
              <p14:nvPr/>
            </p14:nvContentPartPr>
            <p14:xfrm>
              <a:off x="6689037" y="3009263"/>
              <a:ext cx="304200" cy="1521720"/>
            </p14:xfrm>
          </p:contentPart>
        </mc:Choice>
        <mc:Fallback xmlns="">
          <p:pic>
            <p:nvPicPr>
              <p:cNvPr id="13" name="Ink 12">
                <a:extLst>
                  <a:ext uri="{FF2B5EF4-FFF2-40B4-BE49-F238E27FC236}">
                    <a16:creationId xmlns:a16="http://schemas.microsoft.com/office/drawing/2014/main" id="{6061DCD9-338C-3D75-DB98-FDDCE379B5EA}"/>
                  </a:ext>
                </a:extLst>
              </p:cNvPr>
              <p:cNvPicPr/>
              <p:nvPr/>
            </p:nvPicPr>
            <p:blipFill>
              <a:blip r:embed="rId10"/>
              <a:stretch>
                <a:fillRect/>
              </a:stretch>
            </p:blipFill>
            <p:spPr>
              <a:xfrm>
                <a:off x="6680397" y="3000623"/>
                <a:ext cx="321840" cy="1539360"/>
              </a:xfrm>
              <a:prstGeom prst="rect">
                <a:avLst/>
              </a:prstGeom>
            </p:spPr>
          </p:pic>
        </mc:Fallback>
      </mc:AlternateContent>
      <p:sp>
        <p:nvSpPr>
          <p:cNvPr id="14" name="TextBox 13">
            <a:extLst>
              <a:ext uri="{FF2B5EF4-FFF2-40B4-BE49-F238E27FC236}">
                <a16:creationId xmlns:a16="http://schemas.microsoft.com/office/drawing/2014/main" id="{E6D881FD-9714-7627-BB65-1EBAEA4A3BBA}"/>
              </a:ext>
            </a:extLst>
          </p:cNvPr>
          <p:cNvSpPr txBox="1"/>
          <p:nvPr/>
        </p:nvSpPr>
        <p:spPr>
          <a:xfrm>
            <a:off x="5828627" y="1818518"/>
            <a:ext cx="2640563" cy="523220"/>
          </a:xfrm>
          <a:prstGeom prst="rect">
            <a:avLst/>
          </a:prstGeom>
          <a:noFill/>
        </p:spPr>
        <p:txBody>
          <a:bodyPr wrap="square" rtlCol="0">
            <a:spAutoFit/>
          </a:bodyPr>
          <a:lstStyle/>
          <a:p>
            <a:r>
              <a:rPr lang="en-US" sz="1400"/>
              <a:t>this indicates that indices are ‘in’ series, not values.</a:t>
            </a:r>
          </a:p>
        </p:txBody>
      </p:sp>
      <p:sp>
        <p:nvSpPr>
          <p:cNvPr id="15" name="TextBox 14">
            <a:extLst>
              <a:ext uri="{FF2B5EF4-FFF2-40B4-BE49-F238E27FC236}">
                <a16:creationId xmlns:a16="http://schemas.microsoft.com/office/drawing/2014/main" id="{DEE8F04B-34EB-FA4D-C086-E6E77A6A2039}"/>
              </a:ext>
            </a:extLst>
          </p:cNvPr>
          <p:cNvSpPr txBox="1"/>
          <p:nvPr/>
        </p:nvSpPr>
        <p:spPr>
          <a:xfrm>
            <a:off x="7211825" y="3354499"/>
            <a:ext cx="2640563" cy="523220"/>
          </a:xfrm>
          <a:prstGeom prst="rect">
            <a:avLst/>
          </a:prstGeom>
          <a:noFill/>
        </p:spPr>
        <p:txBody>
          <a:bodyPr wrap="square" rtlCol="0">
            <a:spAutoFit/>
          </a:bodyPr>
          <a:lstStyle/>
          <a:p>
            <a:r>
              <a:rPr lang="en-US" sz="1400"/>
              <a:t>but when do for loop, we get the values.  Huh?</a:t>
            </a:r>
          </a:p>
        </p:txBody>
      </p:sp>
      <p:pic>
        <p:nvPicPr>
          <p:cNvPr id="16" name="Picture 15">
            <a:extLst>
              <a:ext uri="{FF2B5EF4-FFF2-40B4-BE49-F238E27FC236}">
                <a16:creationId xmlns:a16="http://schemas.microsoft.com/office/drawing/2014/main" id="{06ADF64E-4436-19EC-B1D2-E73E7093E958}"/>
              </a:ext>
            </a:extLst>
          </p:cNvPr>
          <p:cNvPicPr>
            <a:picLocks noChangeAspect="1"/>
          </p:cNvPicPr>
          <p:nvPr/>
        </p:nvPicPr>
        <p:blipFill>
          <a:blip r:embed="rId11"/>
          <a:stretch>
            <a:fillRect/>
          </a:stretch>
        </p:blipFill>
        <p:spPr>
          <a:xfrm>
            <a:off x="3284915" y="5058343"/>
            <a:ext cx="2143390" cy="430592"/>
          </a:xfrm>
          <a:prstGeom prst="rect">
            <a:avLst/>
          </a:prstGeom>
        </p:spPr>
      </p:pic>
      <p:pic>
        <p:nvPicPr>
          <p:cNvPr id="17" name="Picture 16">
            <a:extLst>
              <a:ext uri="{FF2B5EF4-FFF2-40B4-BE49-F238E27FC236}">
                <a16:creationId xmlns:a16="http://schemas.microsoft.com/office/drawing/2014/main" id="{29E05A4B-789F-755B-002C-9BEAC4BE9CF6}"/>
              </a:ext>
            </a:extLst>
          </p:cNvPr>
          <p:cNvPicPr>
            <a:picLocks noChangeAspect="1"/>
          </p:cNvPicPr>
          <p:nvPr/>
        </p:nvPicPr>
        <p:blipFill>
          <a:blip r:embed="rId12"/>
          <a:stretch>
            <a:fillRect/>
          </a:stretch>
        </p:blipFill>
        <p:spPr>
          <a:xfrm>
            <a:off x="5817754" y="5050730"/>
            <a:ext cx="823031" cy="1516511"/>
          </a:xfrm>
          <a:prstGeom prst="rect">
            <a:avLst/>
          </a:prstGeom>
        </p:spPr>
      </p:pic>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95BDB3B0-008E-7D76-2075-053897FD5922}"/>
                  </a:ext>
                </a:extLst>
              </p14:cNvPr>
              <p14:cNvContentPartPr/>
              <p14:nvPr/>
            </p14:nvContentPartPr>
            <p14:xfrm>
              <a:off x="6925413" y="5045521"/>
              <a:ext cx="304200" cy="1521720"/>
            </p14:xfrm>
          </p:contentPart>
        </mc:Choice>
        <mc:Fallback xmlns="">
          <p:pic>
            <p:nvPicPr>
              <p:cNvPr id="18" name="Ink 17">
                <a:extLst>
                  <a:ext uri="{FF2B5EF4-FFF2-40B4-BE49-F238E27FC236}">
                    <a16:creationId xmlns:a16="http://schemas.microsoft.com/office/drawing/2014/main" id="{95BDB3B0-008E-7D76-2075-053897FD5922}"/>
                  </a:ext>
                </a:extLst>
              </p:cNvPr>
              <p:cNvPicPr/>
              <p:nvPr/>
            </p:nvPicPr>
            <p:blipFill>
              <a:blip r:embed="rId10"/>
              <a:stretch>
                <a:fillRect/>
              </a:stretch>
            </p:blipFill>
            <p:spPr>
              <a:xfrm>
                <a:off x="6916773" y="5036881"/>
                <a:ext cx="321840" cy="1539360"/>
              </a:xfrm>
              <a:prstGeom prst="rect">
                <a:avLst/>
              </a:prstGeom>
            </p:spPr>
          </p:pic>
        </mc:Fallback>
      </mc:AlternateContent>
      <p:sp>
        <p:nvSpPr>
          <p:cNvPr id="19" name="TextBox 18">
            <a:extLst>
              <a:ext uri="{FF2B5EF4-FFF2-40B4-BE49-F238E27FC236}">
                <a16:creationId xmlns:a16="http://schemas.microsoft.com/office/drawing/2014/main" id="{44B69E84-41BA-0446-FC19-BD581A0026BB}"/>
              </a:ext>
            </a:extLst>
          </p:cNvPr>
          <p:cNvSpPr txBox="1"/>
          <p:nvPr/>
        </p:nvSpPr>
        <p:spPr>
          <a:xfrm>
            <a:off x="7448201" y="5390757"/>
            <a:ext cx="2640563" cy="307777"/>
          </a:xfrm>
          <a:prstGeom prst="rect">
            <a:avLst/>
          </a:prstGeom>
          <a:noFill/>
        </p:spPr>
        <p:txBody>
          <a:bodyPr wrap="square" rtlCol="0">
            <a:spAutoFit/>
          </a:bodyPr>
          <a:lstStyle/>
          <a:p>
            <a:r>
              <a:rPr lang="en-US" sz="1400"/>
              <a:t>Can use this method though,</a:t>
            </a:r>
          </a:p>
        </p:txBody>
      </p:sp>
    </p:spTree>
    <p:extLst>
      <p:ext uri="{BB962C8B-B14F-4D97-AF65-F5344CB8AC3E}">
        <p14:creationId xmlns:p14="http://schemas.microsoft.com/office/powerpoint/2010/main" val="229646464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72135" y="150444"/>
            <a:ext cx="2671052" cy="461665"/>
          </a:xfrm>
          <a:prstGeom prst="rect">
            <a:avLst/>
          </a:prstGeom>
        </p:spPr>
        <p:txBody>
          <a:bodyPr wrap="none">
            <a:spAutoFit/>
          </a:bodyPr>
          <a:lstStyle/>
          <a:p>
            <a:r>
              <a:rPr lang="en-US" sz="2400" b="1" u="sng">
                <a:solidFill>
                  <a:srgbClr val="0066FF"/>
                </a:solidFill>
              </a:rPr>
              <a:t>Dataframe: Slicing </a:t>
            </a:r>
          </a:p>
        </p:txBody>
      </p:sp>
      <p:sp>
        <p:nvSpPr>
          <p:cNvPr id="4" name="TextBox 3">
            <a:extLst>
              <a:ext uri="{FF2B5EF4-FFF2-40B4-BE49-F238E27FC236}">
                <a16:creationId xmlns:a16="http://schemas.microsoft.com/office/drawing/2014/main" id="{1F62766F-5DD0-4A16-B412-AB8E10FE3C0F}"/>
              </a:ext>
            </a:extLst>
          </p:cNvPr>
          <p:cNvSpPr txBox="1"/>
          <p:nvPr/>
        </p:nvSpPr>
        <p:spPr>
          <a:xfrm>
            <a:off x="189906" y="943669"/>
            <a:ext cx="9838922" cy="1107996"/>
          </a:xfrm>
          <a:prstGeom prst="rect">
            <a:avLst/>
          </a:prstGeom>
          <a:noFill/>
        </p:spPr>
        <p:txBody>
          <a:bodyPr wrap="square" rtlCol="0">
            <a:spAutoFit/>
          </a:bodyPr>
          <a:lstStyle/>
          <a:p>
            <a:r>
              <a:rPr lang="en-US" b="1"/>
              <a:t>Creating Masks</a:t>
            </a:r>
          </a:p>
          <a:p>
            <a:r>
              <a:rPr lang="en-US" sz="1600"/>
              <a:t>Masks are series that map row indices to Booleans (row_mask), or column heading to Booleans (col_mask).  These are often constructed from conditional statements, using relational operators like =, !=, &lt;, &gt;, &lt;=, etc.  Can also join conditionals with | (or) and &amp; (and).  Here’s some examples,</a:t>
            </a:r>
          </a:p>
        </p:txBody>
      </p:sp>
      <p:sp>
        <p:nvSpPr>
          <p:cNvPr id="13" name="TextBox 12">
            <a:extLst>
              <a:ext uri="{FF2B5EF4-FFF2-40B4-BE49-F238E27FC236}">
                <a16:creationId xmlns:a16="http://schemas.microsoft.com/office/drawing/2014/main" id="{25DEB6F4-3FC9-B0E8-BCB9-14E93B54D2A4}"/>
              </a:ext>
            </a:extLst>
          </p:cNvPr>
          <p:cNvSpPr txBox="1"/>
          <p:nvPr/>
        </p:nvSpPr>
        <p:spPr>
          <a:xfrm>
            <a:off x="10534370" y="1287753"/>
            <a:ext cx="965760" cy="584775"/>
          </a:xfrm>
          <a:prstGeom prst="rect">
            <a:avLst/>
          </a:prstGeom>
          <a:noFill/>
          <a:ln w="19050">
            <a:solidFill>
              <a:srgbClr val="FF0000"/>
            </a:solidFill>
          </a:ln>
        </p:spPr>
        <p:txBody>
          <a:bodyPr wrap="square" rtlCol="0">
            <a:spAutoFit/>
          </a:bodyPr>
          <a:lstStyle/>
          <a:p>
            <a:r>
              <a:rPr lang="en-US" sz="1600"/>
              <a:t>| = or</a:t>
            </a:r>
          </a:p>
          <a:p>
            <a:r>
              <a:rPr lang="en-US" sz="1600"/>
              <a:t>&amp; = and</a:t>
            </a:r>
          </a:p>
        </p:txBody>
      </p:sp>
      <p:sp>
        <p:nvSpPr>
          <p:cNvPr id="16" name="TextBox 15">
            <a:extLst>
              <a:ext uri="{FF2B5EF4-FFF2-40B4-BE49-F238E27FC236}">
                <a16:creationId xmlns:a16="http://schemas.microsoft.com/office/drawing/2014/main" id="{F83D3D67-95D0-EE7E-EBD6-A533863C6C37}"/>
              </a:ext>
            </a:extLst>
          </p:cNvPr>
          <p:cNvSpPr txBox="1"/>
          <p:nvPr/>
        </p:nvSpPr>
        <p:spPr>
          <a:xfrm>
            <a:off x="170856" y="3165485"/>
            <a:ext cx="5531854"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a:t>
            </a:r>
            <a:r>
              <a:rPr lang="en-US" sz="1400">
                <a:solidFill>
                  <a:srgbClr val="0066FF"/>
                </a:solidFill>
              </a:rPr>
              <a:t> = “red” | </a:t>
            </a:r>
            <a:r>
              <a:rPr lang="en-US" sz="1400" err="1">
                <a:solidFill>
                  <a:srgbClr val="0066FF"/>
                </a:solidFill>
              </a:rPr>
              <a:t>dataframe.column</a:t>
            </a:r>
            <a:r>
              <a:rPr lang="en-US" sz="1400">
                <a:solidFill>
                  <a:srgbClr val="0066FF"/>
                </a:solidFill>
              </a:rPr>
              <a:t> = “blue”)</a:t>
            </a:r>
          </a:p>
        </p:txBody>
      </p:sp>
      <p:sp>
        <p:nvSpPr>
          <p:cNvPr id="18" name="TextBox 17">
            <a:extLst>
              <a:ext uri="{FF2B5EF4-FFF2-40B4-BE49-F238E27FC236}">
                <a16:creationId xmlns:a16="http://schemas.microsoft.com/office/drawing/2014/main" id="{D26E2DE5-035F-5102-8FF2-05B8608B0761}"/>
              </a:ext>
            </a:extLst>
          </p:cNvPr>
          <p:cNvSpPr txBox="1"/>
          <p:nvPr/>
        </p:nvSpPr>
        <p:spPr>
          <a:xfrm>
            <a:off x="6297906" y="3163943"/>
            <a:ext cx="2410553" cy="307777"/>
          </a:xfrm>
          <a:prstGeom prst="rect">
            <a:avLst/>
          </a:prstGeom>
          <a:noFill/>
        </p:spPr>
        <p:txBody>
          <a:bodyPr wrap="square">
            <a:spAutoFit/>
          </a:bodyPr>
          <a:lstStyle/>
          <a:p>
            <a:r>
              <a:rPr lang="en-US" sz="1400"/>
              <a:t>similarly</a:t>
            </a:r>
          </a:p>
        </p:txBody>
      </p:sp>
      <mc:AlternateContent xmlns:mc="http://schemas.openxmlformats.org/markup-compatibility/2006" xmlns:p14="http://schemas.microsoft.com/office/powerpoint/2010/main">
        <mc:Choice Requires="p14">
          <p:contentPart p14:bwMode="auto" r:id="rId3">
            <p14:nvContentPartPr>
              <p14:cNvPr id="19" name="Ink 18">
                <a:extLst>
                  <a:ext uri="{FF2B5EF4-FFF2-40B4-BE49-F238E27FC236}">
                    <a16:creationId xmlns:a16="http://schemas.microsoft.com/office/drawing/2014/main" id="{28C1A109-2ED6-DAB6-D490-3F1FD5ACB711}"/>
                  </a:ext>
                </a:extLst>
              </p14:cNvPr>
              <p14:cNvContentPartPr/>
              <p14:nvPr/>
            </p14:nvContentPartPr>
            <p14:xfrm>
              <a:off x="5542319" y="3326872"/>
              <a:ext cx="553680" cy="45719"/>
            </p14:xfrm>
          </p:contentPart>
        </mc:Choice>
        <mc:Fallback xmlns="">
          <p:pic>
            <p:nvPicPr>
              <p:cNvPr id="19" name="Ink 18">
                <a:extLst>
                  <a:ext uri="{FF2B5EF4-FFF2-40B4-BE49-F238E27FC236}">
                    <a16:creationId xmlns:a16="http://schemas.microsoft.com/office/drawing/2014/main" id="{28C1A109-2ED6-DAB6-D490-3F1FD5ACB711}"/>
                  </a:ext>
                </a:extLst>
              </p:cNvPr>
              <p:cNvPicPr/>
              <p:nvPr/>
            </p:nvPicPr>
            <p:blipFill>
              <a:blip r:embed="rId4"/>
              <a:stretch>
                <a:fillRect/>
              </a:stretch>
            </p:blipFill>
            <p:spPr>
              <a:xfrm>
                <a:off x="5533319" y="3317801"/>
                <a:ext cx="571320" cy="63499"/>
              </a:xfrm>
              <a:prstGeom prst="rect">
                <a:avLst/>
              </a:prstGeom>
            </p:spPr>
          </p:pic>
        </mc:Fallback>
      </mc:AlternateContent>
      <p:sp>
        <p:nvSpPr>
          <p:cNvPr id="30" name="TextBox 29">
            <a:extLst>
              <a:ext uri="{FF2B5EF4-FFF2-40B4-BE49-F238E27FC236}">
                <a16:creationId xmlns:a16="http://schemas.microsoft.com/office/drawing/2014/main" id="{DF751821-B4AD-36DE-F4E2-E3097273CCDD}"/>
              </a:ext>
            </a:extLst>
          </p:cNvPr>
          <p:cNvSpPr txBox="1"/>
          <p:nvPr/>
        </p:nvSpPr>
        <p:spPr>
          <a:xfrm>
            <a:off x="170856" y="2447794"/>
            <a:ext cx="3391388" cy="307777"/>
          </a:xfrm>
          <a:prstGeom prst="rect">
            <a:avLst/>
          </a:prstGeom>
          <a:noFill/>
        </p:spPr>
        <p:txBody>
          <a:bodyPr wrap="square" rtlCol="0">
            <a:spAutoFit/>
          </a:bodyPr>
          <a:lstStyle/>
          <a:p>
            <a:r>
              <a:rPr lang="en-US" sz="1400">
                <a:solidFill>
                  <a:srgbClr val="0066FF"/>
                </a:solidFill>
              </a:rPr>
              <a:t>row_mask = (dataframe</a:t>
            </a:r>
            <a:r>
              <a:rPr lang="en-US" sz="1400" err="1">
                <a:solidFill>
                  <a:srgbClr val="0066FF"/>
                </a:solidFill>
              </a:rPr>
              <a:t>.column</a:t>
            </a:r>
            <a:r>
              <a:rPr lang="en-US" sz="1400">
                <a:solidFill>
                  <a:srgbClr val="0066FF"/>
                </a:solidFill>
              </a:rPr>
              <a:t> &gt;= number)</a:t>
            </a:r>
          </a:p>
        </p:txBody>
      </p:sp>
      <mc:AlternateContent xmlns:mc="http://schemas.openxmlformats.org/markup-compatibility/2006" xmlns:p14="http://schemas.microsoft.com/office/powerpoint/2010/main">
        <mc:Choice Requires="p14">
          <p:contentPart p14:bwMode="auto" r:id="rId5">
            <p14:nvContentPartPr>
              <p14:cNvPr id="31" name="Ink 30">
                <a:extLst>
                  <a:ext uri="{FF2B5EF4-FFF2-40B4-BE49-F238E27FC236}">
                    <a16:creationId xmlns:a16="http://schemas.microsoft.com/office/drawing/2014/main" id="{1BBA4D27-78C3-91E1-81F6-4EA0B44D7CAD}"/>
                  </a:ext>
                </a:extLst>
              </p14:cNvPr>
              <p14:cNvContentPartPr/>
              <p14:nvPr/>
            </p14:nvContentPartPr>
            <p14:xfrm>
              <a:off x="3636795" y="2584595"/>
              <a:ext cx="618840" cy="71280"/>
            </p14:xfrm>
          </p:contentPart>
        </mc:Choice>
        <mc:Fallback xmlns="">
          <p:pic>
            <p:nvPicPr>
              <p:cNvPr id="31" name="Ink 30">
                <a:extLst>
                  <a:ext uri="{FF2B5EF4-FFF2-40B4-BE49-F238E27FC236}">
                    <a16:creationId xmlns:a16="http://schemas.microsoft.com/office/drawing/2014/main" id="{1BBA4D27-78C3-91E1-81F6-4EA0B44D7CAD}"/>
                  </a:ext>
                </a:extLst>
              </p:cNvPr>
              <p:cNvPicPr/>
              <p:nvPr/>
            </p:nvPicPr>
            <p:blipFill>
              <a:blip r:embed="rId6"/>
              <a:stretch>
                <a:fillRect/>
              </a:stretch>
            </p:blipFill>
            <p:spPr>
              <a:xfrm>
                <a:off x="3630679" y="2578475"/>
                <a:ext cx="631073" cy="83520"/>
              </a:xfrm>
              <a:prstGeom prst="rect">
                <a:avLst/>
              </a:prstGeom>
            </p:spPr>
          </p:pic>
        </mc:Fallback>
      </mc:AlternateContent>
      <p:sp>
        <p:nvSpPr>
          <p:cNvPr id="32" name="TextBox 31">
            <a:extLst>
              <a:ext uri="{FF2B5EF4-FFF2-40B4-BE49-F238E27FC236}">
                <a16:creationId xmlns:a16="http://schemas.microsoft.com/office/drawing/2014/main" id="{FAD1B9C1-3551-BCE5-9072-D7E44F2B485C}"/>
              </a:ext>
            </a:extLst>
          </p:cNvPr>
          <p:cNvSpPr txBox="1"/>
          <p:nvPr/>
        </p:nvSpPr>
        <p:spPr>
          <a:xfrm>
            <a:off x="4514347" y="2379140"/>
            <a:ext cx="6502903" cy="523220"/>
          </a:xfrm>
          <a:prstGeom prst="rect">
            <a:avLst/>
          </a:prstGeom>
          <a:noFill/>
        </p:spPr>
        <p:txBody>
          <a:bodyPr wrap="square">
            <a:spAutoFit/>
          </a:bodyPr>
          <a:lstStyle/>
          <a:p>
            <a:r>
              <a:rPr lang="en-US" sz="1400"/>
              <a:t>this will return a row mask mapping rows to True/False according to whether the row satisfies the condition or not.</a:t>
            </a:r>
          </a:p>
        </p:txBody>
      </p:sp>
      <p:sp>
        <p:nvSpPr>
          <p:cNvPr id="2" name="TextBox 1">
            <a:extLst>
              <a:ext uri="{FF2B5EF4-FFF2-40B4-BE49-F238E27FC236}">
                <a16:creationId xmlns:a16="http://schemas.microsoft.com/office/drawing/2014/main" id="{C6880A62-FF93-C86C-2014-EDA1AA2D7229}"/>
              </a:ext>
            </a:extLst>
          </p:cNvPr>
          <p:cNvSpPr txBox="1"/>
          <p:nvPr/>
        </p:nvSpPr>
        <p:spPr>
          <a:xfrm>
            <a:off x="189906" y="3887650"/>
            <a:ext cx="3957463"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dataframe.column.isin</a:t>
            </a:r>
            <a:r>
              <a:rPr lang="en-US" sz="1400">
                <a:solidFill>
                  <a:srgbClr val="0066FF"/>
                </a:solidFill>
              </a:rPr>
              <a:t>([“red”, “blue”])</a:t>
            </a:r>
          </a:p>
        </p:txBody>
      </p:sp>
      <p:sp>
        <p:nvSpPr>
          <p:cNvPr id="5" name="TextBox 4">
            <a:extLst>
              <a:ext uri="{FF2B5EF4-FFF2-40B4-BE49-F238E27FC236}">
                <a16:creationId xmlns:a16="http://schemas.microsoft.com/office/drawing/2014/main" id="{C2624BB6-D84A-B82D-9E52-4924738257FE}"/>
              </a:ext>
            </a:extLst>
          </p:cNvPr>
          <p:cNvSpPr txBox="1"/>
          <p:nvPr/>
        </p:nvSpPr>
        <p:spPr>
          <a:xfrm>
            <a:off x="4833483" y="3900169"/>
            <a:ext cx="5718636" cy="307777"/>
          </a:xfrm>
          <a:prstGeom prst="rect">
            <a:avLst/>
          </a:prstGeom>
          <a:noFill/>
        </p:spPr>
        <p:txBody>
          <a:bodyPr wrap="square">
            <a:spAutoFit/>
          </a:bodyPr>
          <a:lstStyle/>
          <a:p>
            <a:r>
              <a:rPr lang="en-US" sz="1400"/>
              <a:t>another way to do the same thing, with a method.  A little more concise.  </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DDBAFA77-3703-68E0-7901-15B197549587}"/>
                  </a:ext>
                </a:extLst>
              </p14:cNvPr>
              <p14:cNvContentPartPr/>
              <p14:nvPr/>
            </p14:nvContentPartPr>
            <p14:xfrm>
              <a:off x="4213586" y="4054057"/>
              <a:ext cx="553680" cy="45719"/>
            </p14:xfrm>
          </p:contentPart>
        </mc:Choice>
        <mc:Fallback xmlns="">
          <p:pic>
            <p:nvPicPr>
              <p:cNvPr id="6" name="Ink 5">
                <a:extLst>
                  <a:ext uri="{FF2B5EF4-FFF2-40B4-BE49-F238E27FC236}">
                    <a16:creationId xmlns:a16="http://schemas.microsoft.com/office/drawing/2014/main" id="{DDBAFA77-3703-68E0-7901-15B197549587}"/>
                  </a:ext>
                </a:extLst>
              </p:cNvPr>
              <p:cNvPicPr/>
              <p:nvPr/>
            </p:nvPicPr>
            <p:blipFill>
              <a:blip r:embed="rId4"/>
              <a:stretch>
                <a:fillRect/>
              </a:stretch>
            </p:blipFill>
            <p:spPr>
              <a:xfrm>
                <a:off x="4204586" y="4044986"/>
                <a:ext cx="571320" cy="63499"/>
              </a:xfrm>
              <a:prstGeom prst="rect">
                <a:avLst/>
              </a:prstGeom>
            </p:spPr>
          </p:pic>
        </mc:Fallback>
      </mc:AlternateContent>
      <p:pic>
        <p:nvPicPr>
          <p:cNvPr id="7" name="Picture 6">
            <a:extLst>
              <a:ext uri="{FF2B5EF4-FFF2-40B4-BE49-F238E27FC236}">
                <a16:creationId xmlns:a16="http://schemas.microsoft.com/office/drawing/2014/main" id="{812B868E-E85F-90AA-682A-A61C2EAF2D52}"/>
              </a:ext>
            </a:extLst>
          </p:cNvPr>
          <p:cNvPicPr>
            <a:picLocks noChangeAspect="1"/>
          </p:cNvPicPr>
          <p:nvPr/>
        </p:nvPicPr>
        <p:blipFill>
          <a:blip r:embed="rId8"/>
          <a:stretch>
            <a:fillRect/>
          </a:stretch>
        </p:blipFill>
        <p:spPr>
          <a:xfrm>
            <a:off x="4948074" y="4248552"/>
            <a:ext cx="2333951" cy="257211"/>
          </a:xfrm>
          <a:prstGeom prst="rect">
            <a:avLst/>
          </a:prstGeom>
        </p:spPr>
      </p:pic>
      <p:sp>
        <p:nvSpPr>
          <p:cNvPr id="12" name="TextBox 11">
            <a:extLst>
              <a:ext uri="{FF2B5EF4-FFF2-40B4-BE49-F238E27FC236}">
                <a16:creationId xmlns:a16="http://schemas.microsoft.com/office/drawing/2014/main" id="{1F3B2ED9-0261-16ED-28EB-ECE8CE518FC8}"/>
              </a:ext>
            </a:extLst>
          </p:cNvPr>
          <p:cNvSpPr txBox="1"/>
          <p:nvPr/>
        </p:nvSpPr>
        <p:spPr>
          <a:xfrm>
            <a:off x="170856" y="5488173"/>
            <a:ext cx="2269616" cy="307777"/>
          </a:xfrm>
          <a:prstGeom prst="rect">
            <a:avLst/>
          </a:prstGeom>
          <a:noFill/>
        </p:spPr>
        <p:txBody>
          <a:bodyPr wrap="square" rtlCol="0">
            <a:spAutoFit/>
          </a:bodyPr>
          <a:lstStyle/>
          <a:p>
            <a:r>
              <a:rPr lang="en-US" sz="1400">
                <a:solidFill>
                  <a:srgbClr val="0066FF"/>
                </a:solidFill>
              </a:rPr>
              <a:t>row_mask = list of Booleans</a:t>
            </a:r>
          </a:p>
        </p:txBody>
      </p:sp>
      <p:sp>
        <p:nvSpPr>
          <p:cNvPr id="14" name="TextBox 13">
            <a:extLst>
              <a:ext uri="{FF2B5EF4-FFF2-40B4-BE49-F238E27FC236}">
                <a16:creationId xmlns:a16="http://schemas.microsoft.com/office/drawing/2014/main" id="{8E188C2A-A96F-C1C3-2DAC-DA7A03DE8A58}"/>
              </a:ext>
            </a:extLst>
          </p:cNvPr>
          <p:cNvSpPr txBox="1"/>
          <p:nvPr/>
        </p:nvSpPr>
        <p:spPr>
          <a:xfrm>
            <a:off x="3258622" y="5514298"/>
            <a:ext cx="6733203" cy="523220"/>
          </a:xfrm>
          <a:prstGeom prst="rect">
            <a:avLst/>
          </a:prstGeom>
          <a:noFill/>
        </p:spPr>
        <p:txBody>
          <a:bodyPr wrap="square">
            <a:spAutoFit/>
          </a:bodyPr>
          <a:lstStyle/>
          <a:p>
            <a:r>
              <a:rPr lang="en-US" sz="1400"/>
              <a:t>it’s also possible to just write a list of True, False values yourself.  And as long as it’s the same length as the dataframe, it will work for slicing purposes.</a:t>
            </a:r>
          </a:p>
        </p:txBody>
      </p:sp>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F38F0BE4-BE91-F3D6-9136-CB681097F17D}"/>
                  </a:ext>
                </a:extLst>
              </p14:cNvPr>
              <p14:cNvContentPartPr/>
              <p14:nvPr/>
            </p14:nvContentPartPr>
            <p14:xfrm>
              <a:off x="2535722" y="5665003"/>
              <a:ext cx="553680" cy="45719"/>
            </p14:xfrm>
          </p:contentPart>
        </mc:Choice>
        <mc:Fallback xmlns="">
          <p:pic>
            <p:nvPicPr>
              <p:cNvPr id="15" name="Ink 14">
                <a:extLst>
                  <a:ext uri="{FF2B5EF4-FFF2-40B4-BE49-F238E27FC236}">
                    <a16:creationId xmlns:a16="http://schemas.microsoft.com/office/drawing/2014/main" id="{F38F0BE4-BE91-F3D6-9136-CB681097F17D}"/>
                  </a:ext>
                </a:extLst>
              </p:cNvPr>
              <p:cNvPicPr/>
              <p:nvPr/>
            </p:nvPicPr>
            <p:blipFill>
              <a:blip r:embed="rId4"/>
              <a:stretch>
                <a:fillRect/>
              </a:stretch>
            </p:blipFill>
            <p:spPr>
              <a:xfrm>
                <a:off x="2526722" y="5655932"/>
                <a:ext cx="571320" cy="63499"/>
              </a:xfrm>
              <a:prstGeom prst="rect">
                <a:avLst/>
              </a:prstGeom>
            </p:spPr>
          </p:pic>
        </mc:Fallback>
      </mc:AlternateContent>
      <p:pic>
        <p:nvPicPr>
          <p:cNvPr id="17" name="Picture 16">
            <a:extLst>
              <a:ext uri="{FF2B5EF4-FFF2-40B4-BE49-F238E27FC236}">
                <a16:creationId xmlns:a16="http://schemas.microsoft.com/office/drawing/2014/main" id="{96992BBF-DEB4-1084-5744-663C2F49E35D}"/>
              </a:ext>
            </a:extLst>
          </p:cNvPr>
          <p:cNvPicPr>
            <a:picLocks noChangeAspect="1"/>
          </p:cNvPicPr>
          <p:nvPr/>
        </p:nvPicPr>
        <p:blipFill>
          <a:blip r:embed="rId10"/>
          <a:stretch>
            <a:fillRect/>
          </a:stretch>
        </p:blipFill>
        <p:spPr>
          <a:xfrm>
            <a:off x="5044748" y="6200424"/>
            <a:ext cx="6128065" cy="438173"/>
          </a:xfrm>
          <a:prstGeom prst="rect">
            <a:avLst/>
          </a:prstGeom>
        </p:spPr>
      </p:pic>
      <p:sp>
        <p:nvSpPr>
          <p:cNvPr id="11" name="TextBox 10">
            <a:extLst>
              <a:ext uri="{FF2B5EF4-FFF2-40B4-BE49-F238E27FC236}">
                <a16:creationId xmlns:a16="http://schemas.microsoft.com/office/drawing/2014/main" id="{12CC6CCC-7D18-1324-7796-8B51B1ED41E2}"/>
              </a:ext>
            </a:extLst>
          </p:cNvPr>
          <p:cNvSpPr txBox="1"/>
          <p:nvPr/>
        </p:nvSpPr>
        <p:spPr>
          <a:xfrm>
            <a:off x="189906" y="4781731"/>
            <a:ext cx="4709794"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a:t>
            </a:r>
            <a:r>
              <a:rPr lang="en-US" sz="1400">
                <a:solidFill>
                  <a:srgbClr val="0066FF"/>
                </a:solidFill>
              </a:rPr>
              <a:t>isin(counts[counts &lt; 5].index)</a:t>
            </a:r>
          </a:p>
        </p:txBody>
      </p:sp>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3A726009-C2C8-D159-4C35-9D004DB07188}"/>
                  </a:ext>
                </a:extLst>
              </p14:cNvPr>
              <p14:cNvContentPartPr/>
              <p14:nvPr/>
            </p14:nvContentPartPr>
            <p14:xfrm>
              <a:off x="4899700" y="4969371"/>
              <a:ext cx="553680" cy="45719"/>
            </p14:xfrm>
          </p:contentPart>
        </mc:Choice>
        <mc:Fallback xmlns="">
          <p:pic>
            <p:nvPicPr>
              <p:cNvPr id="21" name="Ink 20">
                <a:extLst>
                  <a:ext uri="{FF2B5EF4-FFF2-40B4-BE49-F238E27FC236}">
                    <a16:creationId xmlns:a16="http://schemas.microsoft.com/office/drawing/2014/main" id="{3A726009-C2C8-D159-4C35-9D004DB07188}"/>
                  </a:ext>
                </a:extLst>
              </p:cNvPr>
              <p:cNvPicPr/>
              <p:nvPr/>
            </p:nvPicPr>
            <p:blipFill>
              <a:blip r:embed="rId4"/>
              <a:stretch>
                <a:fillRect/>
              </a:stretch>
            </p:blipFill>
            <p:spPr>
              <a:xfrm>
                <a:off x="4890700" y="4960300"/>
                <a:ext cx="571320" cy="63499"/>
              </a:xfrm>
              <a:prstGeom prst="rect">
                <a:avLst/>
              </a:prstGeom>
            </p:spPr>
          </p:pic>
        </mc:Fallback>
      </mc:AlternateContent>
      <p:sp>
        <p:nvSpPr>
          <p:cNvPr id="23" name="TextBox 22">
            <a:extLst>
              <a:ext uri="{FF2B5EF4-FFF2-40B4-BE49-F238E27FC236}">
                <a16:creationId xmlns:a16="http://schemas.microsoft.com/office/drawing/2014/main" id="{6BFDB174-A50C-76C2-5EC3-4E1F6F9161B6}"/>
              </a:ext>
            </a:extLst>
          </p:cNvPr>
          <p:cNvSpPr txBox="1"/>
          <p:nvPr/>
        </p:nvSpPr>
        <p:spPr>
          <a:xfrm>
            <a:off x="5781494" y="4776664"/>
            <a:ext cx="5718636" cy="307777"/>
          </a:xfrm>
          <a:prstGeom prst="rect">
            <a:avLst/>
          </a:prstGeom>
          <a:noFill/>
        </p:spPr>
        <p:txBody>
          <a:bodyPr wrap="square">
            <a:spAutoFit/>
          </a:bodyPr>
          <a:lstStyle/>
          <a:p>
            <a:r>
              <a:rPr lang="en-US" sz="1400"/>
              <a:t>where counts = dataframe[“column”].value_counts()</a:t>
            </a:r>
          </a:p>
        </p:txBody>
      </p:sp>
    </p:spTree>
    <p:extLst>
      <p:ext uri="{BB962C8B-B14F-4D97-AF65-F5344CB8AC3E}">
        <p14:creationId xmlns:p14="http://schemas.microsoft.com/office/powerpoint/2010/main" val="192492480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72135" y="150444"/>
            <a:ext cx="2671052" cy="461665"/>
          </a:xfrm>
          <a:prstGeom prst="rect">
            <a:avLst/>
          </a:prstGeom>
        </p:spPr>
        <p:txBody>
          <a:bodyPr wrap="none">
            <a:spAutoFit/>
          </a:bodyPr>
          <a:lstStyle/>
          <a:p>
            <a:r>
              <a:rPr lang="en-US" sz="2400" b="1" u="sng">
                <a:solidFill>
                  <a:srgbClr val="0066FF"/>
                </a:solidFill>
              </a:rPr>
              <a:t>Dataframe: Slicing </a:t>
            </a:r>
          </a:p>
        </p:txBody>
      </p:sp>
      <p:sp>
        <p:nvSpPr>
          <p:cNvPr id="4" name="TextBox 3">
            <a:extLst>
              <a:ext uri="{FF2B5EF4-FFF2-40B4-BE49-F238E27FC236}">
                <a16:creationId xmlns:a16="http://schemas.microsoft.com/office/drawing/2014/main" id="{1F62766F-5DD0-4A16-B412-AB8E10FE3C0F}"/>
              </a:ext>
            </a:extLst>
          </p:cNvPr>
          <p:cNvSpPr txBox="1"/>
          <p:nvPr/>
        </p:nvSpPr>
        <p:spPr>
          <a:xfrm>
            <a:off x="189906" y="1195596"/>
            <a:ext cx="9838922" cy="1107996"/>
          </a:xfrm>
          <a:prstGeom prst="rect">
            <a:avLst/>
          </a:prstGeom>
          <a:noFill/>
        </p:spPr>
        <p:txBody>
          <a:bodyPr wrap="square" rtlCol="0">
            <a:spAutoFit/>
          </a:bodyPr>
          <a:lstStyle/>
          <a:p>
            <a:r>
              <a:rPr lang="en-US" b="1"/>
              <a:t>Creating Masks</a:t>
            </a:r>
          </a:p>
          <a:p>
            <a:r>
              <a:rPr lang="en-US" sz="1600"/>
              <a:t>Masks are series that map row indices to Booleans (row_mask), or column heading to Booleans (col_mask).  These are often constructed from conditional statements, using relational operators like =, !=, &lt;, &gt;, &lt;=, etc.  Can also join conditionals with | (or) and &amp; (and).  Here’s some examples,</a:t>
            </a:r>
          </a:p>
        </p:txBody>
      </p:sp>
      <p:sp>
        <p:nvSpPr>
          <p:cNvPr id="13" name="TextBox 12">
            <a:extLst>
              <a:ext uri="{FF2B5EF4-FFF2-40B4-BE49-F238E27FC236}">
                <a16:creationId xmlns:a16="http://schemas.microsoft.com/office/drawing/2014/main" id="{25DEB6F4-3FC9-B0E8-BCB9-14E93B54D2A4}"/>
              </a:ext>
            </a:extLst>
          </p:cNvPr>
          <p:cNvSpPr txBox="1"/>
          <p:nvPr/>
        </p:nvSpPr>
        <p:spPr>
          <a:xfrm>
            <a:off x="10534370" y="1539680"/>
            <a:ext cx="965760" cy="584775"/>
          </a:xfrm>
          <a:prstGeom prst="rect">
            <a:avLst/>
          </a:prstGeom>
          <a:noFill/>
          <a:ln w="19050">
            <a:solidFill>
              <a:srgbClr val="FF0000"/>
            </a:solidFill>
          </a:ln>
        </p:spPr>
        <p:txBody>
          <a:bodyPr wrap="square" rtlCol="0">
            <a:spAutoFit/>
          </a:bodyPr>
          <a:lstStyle/>
          <a:p>
            <a:r>
              <a:rPr lang="en-US" sz="1600"/>
              <a:t>| = or</a:t>
            </a:r>
          </a:p>
          <a:p>
            <a:r>
              <a:rPr lang="en-US" sz="1600"/>
              <a:t>&amp; = and</a:t>
            </a:r>
          </a:p>
        </p:txBody>
      </p:sp>
      <p:sp>
        <p:nvSpPr>
          <p:cNvPr id="16" name="TextBox 15">
            <a:extLst>
              <a:ext uri="{FF2B5EF4-FFF2-40B4-BE49-F238E27FC236}">
                <a16:creationId xmlns:a16="http://schemas.microsoft.com/office/drawing/2014/main" id="{F83D3D67-95D0-EE7E-EBD6-A533863C6C37}"/>
              </a:ext>
            </a:extLst>
          </p:cNvPr>
          <p:cNvSpPr txBox="1"/>
          <p:nvPr/>
        </p:nvSpPr>
        <p:spPr>
          <a:xfrm>
            <a:off x="170856" y="3809298"/>
            <a:ext cx="5531854"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a:t>
            </a:r>
            <a:r>
              <a:rPr lang="en-US" sz="1400">
                <a:solidFill>
                  <a:srgbClr val="0066FF"/>
                </a:solidFill>
              </a:rPr>
              <a:t> = “red” | </a:t>
            </a:r>
            <a:r>
              <a:rPr lang="en-US" sz="1400" err="1">
                <a:solidFill>
                  <a:srgbClr val="0066FF"/>
                </a:solidFill>
              </a:rPr>
              <a:t>dataframe.column</a:t>
            </a:r>
            <a:r>
              <a:rPr lang="en-US" sz="1400">
                <a:solidFill>
                  <a:srgbClr val="0066FF"/>
                </a:solidFill>
              </a:rPr>
              <a:t> = “blue”)</a:t>
            </a:r>
          </a:p>
        </p:txBody>
      </p:sp>
      <p:sp>
        <p:nvSpPr>
          <p:cNvPr id="18" name="TextBox 17">
            <a:extLst>
              <a:ext uri="{FF2B5EF4-FFF2-40B4-BE49-F238E27FC236}">
                <a16:creationId xmlns:a16="http://schemas.microsoft.com/office/drawing/2014/main" id="{D26E2DE5-035F-5102-8FF2-05B8608B0761}"/>
              </a:ext>
            </a:extLst>
          </p:cNvPr>
          <p:cNvSpPr txBox="1"/>
          <p:nvPr/>
        </p:nvSpPr>
        <p:spPr>
          <a:xfrm>
            <a:off x="6297906" y="3807756"/>
            <a:ext cx="2410553" cy="307777"/>
          </a:xfrm>
          <a:prstGeom prst="rect">
            <a:avLst/>
          </a:prstGeom>
          <a:noFill/>
        </p:spPr>
        <p:txBody>
          <a:bodyPr wrap="square">
            <a:spAutoFit/>
          </a:bodyPr>
          <a:lstStyle/>
          <a:p>
            <a:r>
              <a:rPr lang="en-US" sz="1400"/>
              <a:t>similarly</a:t>
            </a:r>
          </a:p>
        </p:txBody>
      </p:sp>
      <mc:AlternateContent xmlns:mc="http://schemas.openxmlformats.org/markup-compatibility/2006" xmlns:p14="http://schemas.microsoft.com/office/powerpoint/2010/main">
        <mc:Choice Requires="p14">
          <p:contentPart p14:bwMode="auto" r:id="rId3">
            <p14:nvContentPartPr>
              <p14:cNvPr id="19" name="Ink 18">
                <a:extLst>
                  <a:ext uri="{FF2B5EF4-FFF2-40B4-BE49-F238E27FC236}">
                    <a16:creationId xmlns:a16="http://schemas.microsoft.com/office/drawing/2014/main" id="{28C1A109-2ED6-DAB6-D490-3F1FD5ACB711}"/>
                  </a:ext>
                </a:extLst>
              </p14:cNvPr>
              <p14:cNvContentPartPr/>
              <p14:nvPr/>
            </p14:nvContentPartPr>
            <p14:xfrm>
              <a:off x="5542319" y="3970685"/>
              <a:ext cx="553680" cy="45719"/>
            </p14:xfrm>
          </p:contentPart>
        </mc:Choice>
        <mc:Fallback xmlns="">
          <p:pic>
            <p:nvPicPr>
              <p:cNvPr id="19" name="Ink 18">
                <a:extLst>
                  <a:ext uri="{FF2B5EF4-FFF2-40B4-BE49-F238E27FC236}">
                    <a16:creationId xmlns:a16="http://schemas.microsoft.com/office/drawing/2014/main" id="{28C1A109-2ED6-DAB6-D490-3F1FD5ACB711}"/>
                  </a:ext>
                </a:extLst>
              </p:cNvPr>
              <p:cNvPicPr/>
              <p:nvPr/>
            </p:nvPicPr>
            <p:blipFill>
              <a:blip r:embed="rId4"/>
              <a:stretch>
                <a:fillRect/>
              </a:stretch>
            </p:blipFill>
            <p:spPr>
              <a:xfrm>
                <a:off x="5533319" y="3961614"/>
                <a:ext cx="571320" cy="63499"/>
              </a:xfrm>
              <a:prstGeom prst="rect">
                <a:avLst/>
              </a:prstGeom>
            </p:spPr>
          </p:pic>
        </mc:Fallback>
      </mc:AlternateContent>
      <p:sp>
        <p:nvSpPr>
          <p:cNvPr id="30" name="TextBox 29">
            <a:extLst>
              <a:ext uri="{FF2B5EF4-FFF2-40B4-BE49-F238E27FC236}">
                <a16:creationId xmlns:a16="http://schemas.microsoft.com/office/drawing/2014/main" id="{DF751821-B4AD-36DE-F4E2-E3097273CCDD}"/>
              </a:ext>
            </a:extLst>
          </p:cNvPr>
          <p:cNvSpPr txBox="1"/>
          <p:nvPr/>
        </p:nvSpPr>
        <p:spPr>
          <a:xfrm>
            <a:off x="170856" y="2699721"/>
            <a:ext cx="3391388" cy="307777"/>
          </a:xfrm>
          <a:prstGeom prst="rect">
            <a:avLst/>
          </a:prstGeom>
          <a:noFill/>
        </p:spPr>
        <p:txBody>
          <a:bodyPr wrap="square" rtlCol="0">
            <a:spAutoFit/>
          </a:bodyPr>
          <a:lstStyle/>
          <a:p>
            <a:r>
              <a:rPr lang="en-US" sz="1400">
                <a:solidFill>
                  <a:srgbClr val="0066FF"/>
                </a:solidFill>
              </a:rPr>
              <a:t>row_mask = (dataframe</a:t>
            </a:r>
            <a:r>
              <a:rPr lang="en-US" sz="1400" err="1">
                <a:solidFill>
                  <a:srgbClr val="0066FF"/>
                </a:solidFill>
              </a:rPr>
              <a:t>.column</a:t>
            </a:r>
            <a:r>
              <a:rPr lang="en-US" sz="1400">
                <a:solidFill>
                  <a:srgbClr val="0066FF"/>
                </a:solidFill>
              </a:rPr>
              <a:t> &gt;= number)</a:t>
            </a:r>
          </a:p>
        </p:txBody>
      </p:sp>
      <mc:AlternateContent xmlns:mc="http://schemas.openxmlformats.org/markup-compatibility/2006" xmlns:p14="http://schemas.microsoft.com/office/powerpoint/2010/main">
        <mc:Choice Requires="p14">
          <p:contentPart p14:bwMode="auto" r:id="rId5">
            <p14:nvContentPartPr>
              <p14:cNvPr id="31" name="Ink 30">
                <a:extLst>
                  <a:ext uri="{FF2B5EF4-FFF2-40B4-BE49-F238E27FC236}">
                    <a16:creationId xmlns:a16="http://schemas.microsoft.com/office/drawing/2014/main" id="{1BBA4D27-78C3-91E1-81F6-4EA0B44D7CAD}"/>
                  </a:ext>
                </a:extLst>
              </p14:cNvPr>
              <p14:cNvContentPartPr/>
              <p14:nvPr/>
            </p14:nvContentPartPr>
            <p14:xfrm>
              <a:off x="3636795" y="2836522"/>
              <a:ext cx="618840" cy="71280"/>
            </p14:xfrm>
          </p:contentPart>
        </mc:Choice>
        <mc:Fallback xmlns="">
          <p:pic>
            <p:nvPicPr>
              <p:cNvPr id="31" name="Ink 30">
                <a:extLst>
                  <a:ext uri="{FF2B5EF4-FFF2-40B4-BE49-F238E27FC236}">
                    <a16:creationId xmlns:a16="http://schemas.microsoft.com/office/drawing/2014/main" id="{1BBA4D27-78C3-91E1-81F6-4EA0B44D7CAD}"/>
                  </a:ext>
                </a:extLst>
              </p:cNvPr>
              <p:cNvPicPr/>
              <p:nvPr/>
            </p:nvPicPr>
            <p:blipFill>
              <a:blip r:embed="rId6"/>
              <a:stretch>
                <a:fillRect/>
              </a:stretch>
            </p:blipFill>
            <p:spPr>
              <a:xfrm>
                <a:off x="3630679" y="2830402"/>
                <a:ext cx="631073" cy="83520"/>
              </a:xfrm>
              <a:prstGeom prst="rect">
                <a:avLst/>
              </a:prstGeom>
            </p:spPr>
          </p:pic>
        </mc:Fallback>
      </mc:AlternateContent>
      <p:sp>
        <p:nvSpPr>
          <p:cNvPr id="32" name="TextBox 31">
            <a:extLst>
              <a:ext uri="{FF2B5EF4-FFF2-40B4-BE49-F238E27FC236}">
                <a16:creationId xmlns:a16="http://schemas.microsoft.com/office/drawing/2014/main" id="{FAD1B9C1-3551-BCE5-9072-D7E44F2B485C}"/>
              </a:ext>
            </a:extLst>
          </p:cNvPr>
          <p:cNvSpPr txBox="1"/>
          <p:nvPr/>
        </p:nvSpPr>
        <p:spPr>
          <a:xfrm>
            <a:off x="4514347" y="2631067"/>
            <a:ext cx="6502903" cy="523220"/>
          </a:xfrm>
          <a:prstGeom prst="rect">
            <a:avLst/>
          </a:prstGeom>
          <a:noFill/>
        </p:spPr>
        <p:txBody>
          <a:bodyPr wrap="square">
            <a:spAutoFit/>
          </a:bodyPr>
          <a:lstStyle/>
          <a:p>
            <a:r>
              <a:rPr lang="en-US" sz="1400"/>
              <a:t>this will return a row mask mapping rows to True/False according to whether the row satisfies the condition or not.</a:t>
            </a:r>
          </a:p>
        </p:txBody>
      </p:sp>
      <p:sp>
        <p:nvSpPr>
          <p:cNvPr id="2" name="TextBox 1">
            <a:extLst>
              <a:ext uri="{FF2B5EF4-FFF2-40B4-BE49-F238E27FC236}">
                <a16:creationId xmlns:a16="http://schemas.microsoft.com/office/drawing/2014/main" id="{C6880A62-FF93-C86C-2014-EDA1AA2D7229}"/>
              </a:ext>
            </a:extLst>
          </p:cNvPr>
          <p:cNvSpPr txBox="1"/>
          <p:nvPr/>
        </p:nvSpPr>
        <p:spPr>
          <a:xfrm>
            <a:off x="189906" y="4783390"/>
            <a:ext cx="3957463"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dataframe.column.isin</a:t>
            </a:r>
            <a:r>
              <a:rPr lang="en-US" sz="1400">
                <a:solidFill>
                  <a:srgbClr val="0066FF"/>
                </a:solidFill>
              </a:rPr>
              <a:t>([“red”, “blue”])</a:t>
            </a:r>
          </a:p>
        </p:txBody>
      </p:sp>
      <p:sp>
        <p:nvSpPr>
          <p:cNvPr id="5" name="TextBox 4">
            <a:extLst>
              <a:ext uri="{FF2B5EF4-FFF2-40B4-BE49-F238E27FC236}">
                <a16:creationId xmlns:a16="http://schemas.microsoft.com/office/drawing/2014/main" id="{C2624BB6-D84A-B82D-9E52-4924738257FE}"/>
              </a:ext>
            </a:extLst>
          </p:cNvPr>
          <p:cNvSpPr txBox="1"/>
          <p:nvPr/>
        </p:nvSpPr>
        <p:spPr>
          <a:xfrm>
            <a:off x="4833483" y="4795909"/>
            <a:ext cx="5718636" cy="307777"/>
          </a:xfrm>
          <a:prstGeom prst="rect">
            <a:avLst/>
          </a:prstGeom>
          <a:noFill/>
        </p:spPr>
        <p:txBody>
          <a:bodyPr wrap="square">
            <a:spAutoFit/>
          </a:bodyPr>
          <a:lstStyle/>
          <a:p>
            <a:r>
              <a:rPr lang="en-US" sz="1400"/>
              <a:t>another way to do the same thing, with a method.  A little more concise.  </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DDBAFA77-3703-68E0-7901-15B197549587}"/>
                  </a:ext>
                </a:extLst>
              </p14:cNvPr>
              <p14:cNvContentPartPr/>
              <p14:nvPr/>
            </p14:nvContentPartPr>
            <p14:xfrm>
              <a:off x="4213586" y="4949797"/>
              <a:ext cx="553680" cy="45719"/>
            </p14:xfrm>
          </p:contentPart>
        </mc:Choice>
        <mc:Fallback xmlns="">
          <p:pic>
            <p:nvPicPr>
              <p:cNvPr id="6" name="Ink 5">
                <a:extLst>
                  <a:ext uri="{FF2B5EF4-FFF2-40B4-BE49-F238E27FC236}">
                    <a16:creationId xmlns:a16="http://schemas.microsoft.com/office/drawing/2014/main" id="{DDBAFA77-3703-68E0-7901-15B197549587}"/>
                  </a:ext>
                </a:extLst>
              </p:cNvPr>
              <p:cNvPicPr/>
              <p:nvPr/>
            </p:nvPicPr>
            <p:blipFill>
              <a:blip r:embed="rId4"/>
              <a:stretch>
                <a:fillRect/>
              </a:stretch>
            </p:blipFill>
            <p:spPr>
              <a:xfrm>
                <a:off x="4204586" y="4940726"/>
                <a:ext cx="571320" cy="63499"/>
              </a:xfrm>
              <a:prstGeom prst="rect">
                <a:avLst/>
              </a:prstGeom>
            </p:spPr>
          </p:pic>
        </mc:Fallback>
      </mc:AlternateContent>
      <p:pic>
        <p:nvPicPr>
          <p:cNvPr id="7" name="Picture 6">
            <a:extLst>
              <a:ext uri="{FF2B5EF4-FFF2-40B4-BE49-F238E27FC236}">
                <a16:creationId xmlns:a16="http://schemas.microsoft.com/office/drawing/2014/main" id="{812B868E-E85F-90AA-682A-A61C2EAF2D52}"/>
              </a:ext>
            </a:extLst>
          </p:cNvPr>
          <p:cNvPicPr>
            <a:picLocks noChangeAspect="1"/>
          </p:cNvPicPr>
          <p:nvPr/>
        </p:nvPicPr>
        <p:blipFill>
          <a:blip r:embed="rId8"/>
          <a:stretch>
            <a:fillRect/>
          </a:stretch>
        </p:blipFill>
        <p:spPr>
          <a:xfrm>
            <a:off x="4948074" y="5144292"/>
            <a:ext cx="2333951" cy="257211"/>
          </a:xfrm>
          <a:prstGeom prst="rect">
            <a:avLst/>
          </a:prstGeom>
        </p:spPr>
      </p:pic>
    </p:spTree>
    <p:extLst>
      <p:ext uri="{BB962C8B-B14F-4D97-AF65-F5344CB8AC3E}">
        <p14:creationId xmlns:p14="http://schemas.microsoft.com/office/powerpoint/2010/main" val="117588950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72135" y="150444"/>
            <a:ext cx="2671052" cy="461665"/>
          </a:xfrm>
          <a:prstGeom prst="rect">
            <a:avLst/>
          </a:prstGeom>
        </p:spPr>
        <p:txBody>
          <a:bodyPr wrap="none">
            <a:spAutoFit/>
          </a:bodyPr>
          <a:lstStyle/>
          <a:p>
            <a:r>
              <a:rPr lang="en-US" sz="2400" b="1" u="sng">
                <a:solidFill>
                  <a:srgbClr val="0066FF"/>
                </a:solidFill>
              </a:rPr>
              <a:t>Dataframe: Slicing </a:t>
            </a:r>
          </a:p>
        </p:txBody>
      </p:sp>
      <p:sp>
        <p:nvSpPr>
          <p:cNvPr id="4" name="TextBox 3">
            <a:extLst>
              <a:ext uri="{FF2B5EF4-FFF2-40B4-BE49-F238E27FC236}">
                <a16:creationId xmlns:a16="http://schemas.microsoft.com/office/drawing/2014/main" id="{1F62766F-5DD0-4A16-B412-AB8E10FE3C0F}"/>
              </a:ext>
            </a:extLst>
          </p:cNvPr>
          <p:cNvSpPr txBox="1"/>
          <p:nvPr/>
        </p:nvSpPr>
        <p:spPr>
          <a:xfrm>
            <a:off x="189906" y="943669"/>
            <a:ext cx="9838922" cy="1107996"/>
          </a:xfrm>
          <a:prstGeom prst="rect">
            <a:avLst/>
          </a:prstGeom>
          <a:noFill/>
        </p:spPr>
        <p:txBody>
          <a:bodyPr wrap="square" rtlCol="0">
            <a:spAutoFit/>
          </a:bodyPr>
          <a:lstStyle/>
          <a:p>
            <a:r>
              <a:rPr lang="en-US" b="1"/>
              <a:t>Creating Masks</a:t>
            </a:r>
          </a:p>
          <a:p>
            <a:r>
              <a:rPr lang="en-US" sz="1600"/>
              <a:t>Masks are series that map row indices to Booleans (row_mask), or column heading to Booleans (col_mask).  These are often constructed from conditional statements, using relational operators like =, !=, &lt;, &gt;, &lt;=, etc.  Can also join conditionals with | (or) and &amp; (and).  Here’s some examples,</a:t>
            </a:r>
          </a:p>
        </p:txBody>
      </p:sp>
      <p:sp>
        <p:nvSpPr>
          <p:cNvPr id="13" name="TextBox 12">
            <a:extLst>
              <a:ext uri="{FF2B5EF4-FFF2-40B4-BE49-F238E27FC236}">
                <a16:creationId xmlns:a16="http://schemas.microsoft.com/office/drawing/2014/main" id="{25DEB6F4-3FC9-B0E8-BCB9-14E93B54D2A4}"/>
              </a:ext>
            </a:extLst>
          </p:cNvPr>
          <p:cNvSpPr txBox="1"/>
          <p:nvPr/>
        </p:nvSpPr>
        <p:spPr>
          <a:xfrm>
            <a:off x="10534370" y="1287753"/>
            <a:ext cx="965760" cy="584775"/>
          </a:xfrm>
          <a:prstGeom prst="rect">
            <a:avLst/>
          </a:prstGeom>
          <a:noFill/>
          <a:ln w="19050">
            <a:solidFill>
              <a:srgbClr val="FF0000"/>
            </a:solidFill>
          </a:ln>
        </p:spPr>
        <p:txBody>
          <a:bodyPr wrap="square" rtlCol="0">
            <a:spAutoFit/>
          </a:bodyPr>
          <a:lstStyle/>
          <a:p>
            <a:r>
              <a:rPr lang="en-US" sz="1600"/>
              <a:t>| = or</a:t>
            </a:r>
          </a:p>
          <a:p>
            <a:r>
              <a:rPr lang="en-US" sz="1600"/>
              <a:t>&amp; = and</a:t>
            </a:r>
          </a:p>
        </p:txBody>
      </p:sp>
      <p:sp>
        <p:nvSpPr>
          <p:cNvPr id="12" name="TextBox 11">
            <a:extLst>
              <a:ext uri="{FF2B5EF4-FFF2-40B4-BE49-F238E27FC236}">
                <a16:creationId xmlns:a16="http://schemas.microsoft.com/office/drawing/2014/main" id="{1F3B2ED9-0261-16ED-28EB-ECE8CE518FC8}"/>
              </a:ext>
            </a:extLst>
          </p:cNvPr>
          <p:cNvSpPr txBox="1"/>
          <p:nvPr/>
        </p:nvSpPr>
        <p:spPr>
          <a:xfrm>
            <a:off x="188819" y="5450465"/>
            <a:ext cx="2269616" cy="307777"/>
          </a:xfrm>
          <a:prstGeom prst="rect">
            <a:avLst/>
          </a:prstGeom>
          <a:noFill/>
        </p:spPr>
        <p:txBody>
          <a:bodyPr wrap="square" rtlCol="0">
            <a:spAutoFit/>
          </a:bodyPr>
          <a:lstStyle/>
          <a:p>
            <a:r>
              <a:rPr lang="en-US" sz="1400">
                <a:solidFill>
                  <a:srgbClr val="0066FF"/>
                </a:solidFill>
              </a:rPr>
              <a:t>row_mask = list of Booleans</a:t>
            </a:r>
          </a:p>
        </p:txBody>
      </p:sp>
      <p:sp>
        <p:nvSpPr>
          <p:cNvPr id="14" name="TextBox 13">
            <a:extLst>
              <a:ext uri="{FF2B5EF4-FFF2-40B4-BE49-F238E27FC236}">
                <a16:creationId xmlns:a16="http://schemas.microsoft.com/office/drawing/2014/main" id="{8E188C2A-A96F-C1C3-2DAC-DA7A03DE8A58}"/>
              </a:ext>
            </a:extLst>
          </p:cNvPr>
          <p:cNvSpPr txBox="1"/>
          <p:nvPr/>
        </p:nvSpPr>
        <p:spPr>
          <a:xfrm>
            <a:off x="3276585" y="5476590"/>
            <a:ext cx="6733203" cy="523220"/>
          </a:xfrm>
          <a:prstGeom prst="rect">
            <a:avLst/>
          </a:prstGeom>
          <a:noFill/>
        </p:spPr>
        <p:txBody>
          <a:bodyPr wrap="square">
            <a:spAutoFit/>
          </a:bodyPr>
          <a:lstStyle/>
          <a:p>
            <a:r>
              <a:rPr lang="en-US" sz="1400"/>
              <a:t>it’s also possible to just write a list of True, False values yourself.  And as long as it’s the same length as the dataframe, it will work for slicing purposes.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F38F0BE4-BE91-F3D6-9136-CB681097F17D}"/>
                  </a:ext>
                </a:extLst>
              </p14:cNvPr>
              <p14:cNvContentPartPr/>
              <p14:nvPr/>
            </p14:nvContentPartPr>
            <p14:xfrm>
              <a:off x="2553685" y="5627295"/>
              <a:ext cx="553680" cy="45719"/>
            </p14:xfrm>
          </p:contentPart>
        </mc:Choice>
        <mc:Fallback xmlns="">
          <p:pic>
            <p:nvPicPr>
              <p:cNvPr id="15" name="Ink 14">
                <a:extLst>
                  <a:ext uri="{FF2B5EF4-FFF2-40B4-BE49-F238E27FC236}">
                    <a16:creationId xmlns:a16="http://schemas.microsoft.com/office/drawing/2014/main" id="{F38F0BE4-BE91-F3D6-9136-CB681097F17D}"/>
                  </a:ext>
                </a:extLst>
              </p:cNvPr>
              <p:cNvPicPr/>
              <p:nvPr/>
            </p:nvPicPr>
            <p:blipFill>
              <a:blip r:embed="rId4"/>
              <a:stretch>
                <a:fillRect/>
              </a:stretch>
            </p:blipFill>
            <p:spPr>
              <a:xfrm>
                <a:off x="2544685" y="5618224"/>
                <a:ext cx="571320" cy="63499"/>
              </a:xfrm>
              <a:prstGeom prst="rect">
                <a:avLst/>
              </a:prstGeom>
            </p:spPr>
          </p:pic>
        </mc:Fallback>
      </mc:AlternateContent>
      <p:pic>
        <p:nvPicPr>
          <p:cNvPr id="17" name="Picture 16">
            <a:extLst>
              <a:ext uri="{FF2B5EF4-FFF2-40B4-BE49-F238E27FC236}">
                <a16:creationId xmlns:a16="http://schemas.microsoft.com/office/drawing/2014/main" id="{96992BBF-DEB4-1084-5744-663C2F49E35D}"/>
              </a:ext>
            </a:extLst>
          </p:cNvPr>
          <p:cNvPicPr>
            <a:picLocks noChangeAspect="1"/>
          </p:cNvPicPr>
          <p:nvPr/>
        </p:nvPicPr>
        <p:blipFill>
          <a:blip r:embed="rId5"/>
          <a:stretch>
            <a:fillRect/>
          </a:stretch>
        </p:blipFill>
        <p:spPr>
          <a:xfrm>
            <a:off x="5062711" y="6162716"/>
            <a:ext cx="6128065" cy="438173"/>
          </a:xfrm>
          <a:prstGeom prst="rect">
            <a:avLst/>
          </a:prstGeom>
        </p:spPr>
      </p:pic>
      <p:sp>
        <p:nvSpPr>
          <p:cNvPr id="11" name="TextBox 10">
            <a:extLst>
              <a:ext uri="{FF2B5EF4-FFF2-40B4-BE49-F238E27FC236}">
                <a16:creationId xmlns:a16="http://schemas.microsoft.com/office/drawing/2014/main" id="{12CC6CCC-7D18-1324-7796-8B51B1ED41E2}"/>
              </a:ext>
            </a:extLst>
          </p:cNvPr>
          <p:cNvSpPr txBox="1"/>
          <p:nvPr/>
        </p:nvSpPr>
        <p:spPr>
          <a:xfrm>
            <a:off x="193635" y="2294648"/>
            <a:ext cx="4709794" cy="307777"/>
          </a:xfrm>
          <a:prstGeom prst="rect">
            <a:avLst/>
          </a:prstGeom>
          <a:noFill/>
        </p:spPr>
        <p:txBody>
          <a:bodyPr wrap="square" rtlCol="0">
            <a:spAutoFit/>
          </a:bodyPr>
          <a:lstStyle/>
          <a:p>
            <a:r>
              <a:rPr lang="en-US" sz="1400">
                <a:solidFill>
                  <a:srgbClr val="0066FF"/>
                </a:solidFill>
              </a:rPr>
              <a:t>row_mask = </a:t>
            </a:r>
            <a:r>
              <a:rPr lang="en-US" sz="1400" err="1">
                <a:solidFill>
                  <a:srgbClr val="0066FF"/>
                </a:solidFill>
              </a:rPr>
              <a:t>dataframe.column.</a:t>
            </a:r>
            <a:r>
              <a:rPr lang="en-US" sz="1400">
                <a:solidFill>
                  <a:srgbClr val="0066FF"/>
                </a:solidFill>
              </a:rPr>
              <a:t>isin(counts[counts &gt; 5].index)</a:t>
            </a:r>
          </a:p>
        </p:txBody>
      </p:sp>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3A726009-C2C8-D159-4C35-9D004DB07188}"/>
                  </a:ext>
                </a:extLst>
              </p14:cNvPr>
              <p14:cNvContentPartPr/>
              <p14:nvPr/>
            </p14:nvContentPartPr>
            <p14:xfrm>
              <a:off x="4903429" y="2482288"/>
              <a:ext cx="553680" cy="45719"/>
            </p14:xfrm>
          </p:contentPart>
        </mc:Choice>
        <mc:Fallback xmlns="">
          <p:pic>
            <p:nvPicPr>
              <p:cNvPr id="21" name="Ink 20">
                <a:extLst>
                  <a:ext uri="{FF2B5EF4-FFF2-40B4-BE49-F238E27FC236}">
                    <a16:creationId xmlns:a16="http://schemas.microsoft.com/office/drawing/2014/main" id="{3A726009-C2C8-D159-4C35-9D004DB07188}"/>
                  </a:ext>
                </a:extLst>
              </p:cNvPr>
              <p:cNvPicPr/>
              <p:nvPr/>
            </p:nvPicPr>
            <p:blipFill>
              <a:blip r:embed="rId4"/>
              <a:stretch>
                <a:fillRect/>
              </a:stretch>
            </p:blipFill>
            <p:spPr>
              <a:xfrm>
                <a:off x="4894429" y="2473217"/>
                <a:ext cx="571320" cy="63499"/>
              </a:xfrm>
              <a:prstGeom prst="rect">
                <a:avLst/>
              </a:prstGeom>
            </p:spPr>
          </p:pic>
        </mc:Fallback>
      </mc:AlternateContent>
      <p:sp>
        <p:nvSpPr>
          <p:cNvPr id="23" name="TextBox 22">
            <a:extLst>
              <a:ext uri="{FF2B5EF4-FFF2-40B4-BE49-F238E27FC236}">
                <a16:creationId xmlns:a16="http://schemas.microsoft.com/office/drawing/2014/main" id="{6BFDB174-A50C-76C2-5EC3-4E1F6F9161B6}"/>
              </a:ext>
            </a:extLst>
          </p:cNvPr>
          <p:cNvSpPr txBox="1"/>
          <p:nvPr/>
        </p:nvSpPr>
        <p:spPr>
          <a:xfrm>
            <a:off x="5785223" y="2289581"/>
            <a:ext cx="5718636" cy="523220"/>
          </a:xfrm>
          <a:prstGeom prst="rect">
            <a:avLst/>
          </a:prstGeom>
          <a:noFill/>
        </p:spPr>
        <p:txBody>
          <a:bodyPr wrap="square">
            <a:spAutoFit/>
          </a:bodyPr>
          <a:lstStyle/>
          <a:p>
            <a:r>
              <a:rPr lang="en-US" sz="1400"/>
              <a:t>where counts = dataframe[“column”].value_counts().  This would give a mask extracting only the rows whose “column” values exceeded 5.</a:t>
            </a:r>
          </a:p>
        </p:txBody>
      </p:sp>
      <p:pic>
        <p:nvPicPr>
          <p:cNvPr id="8" name="Picture 7">
            <a:extLst>
              <a:ext uri="{FF2B5EF4-FFF2-40B4-BE49-F238E27FC236}">
                <a16:creationId xmlns:a16="http://schemas.microsoft.com/office/drawing/2014/main" id="{33184D78-0A23-849C-1537-9A0EB0F64566}"/>
              </a:ext>
            </a:extLst>
          </p:cNvPr>
          <p:cNvPicPr>
            <a:picLocks noChangeAspect="1"/>
          </p:cNvPicPr>
          <p:nvPr/>
        </p:nvPicPr>
        <p:blipFill>
          <a:blip r:embed="rId7"/>
          <a:stretch>
            <a:fillRect/>
          </a:stretch>
        </p:blipFill>
        <p:spPr>
          <a:xfrm>
            <a:off x="5869078" y="2842338"/>
            <a:ext cx="2924583" cy="266737"/>
          </a:xfrm>
          <a:prstGeom prst="rect">
            <a:avLst/>
          </a:prstGeom>
        </p:spPr>
      </p:pic>
      <p:pic>
        <p:nvPicPr>
          <p:cNvPr id="10" name="Picture 9">
            <a:extLst>
              <a:ext uri="{FF2B5EF4-FFF2-40B4-BE49-F238E27FC236}">
                <a16:creationId xmlns:a16="http://schemas.microsoft.com/office/drawing/2014/main" id="{EF55A127-401A-194E-1BC9-89BCA6CC2A62}"/>
              </a:ext>
            </a:extLst>
          </p:cNvPr>
          <p:cNvPicPr>
            <a:picLocks noChangeAspect="1"/>
          </p:cNvPicPr>
          <p:nvPr/>
        </p:nvPicPr>
        <p:blipFill>
          <a:blip r:embed="rId8"/>
          <a:stretch>
            <a:fillRect/>
          </a:stretch>
        </p:blipFill>
        <p:spPr>
          <a:xfrm>
            <a:off x="5869078" y="3208529"/>
            <a:ext cx="4058216" cy="323895"/>
          </a:xfrm>
          <a:prstGeom prst="rect">
            <a:avLst/>
          </a:prstGeom>
        </p:spPr>
      </p:pic>
      <p:pic>
        <p:nvPicPr>
          <p:cNvPr id="20" name="Picture 19">
            <a:extLst>
              <a:ext uri="{FF2B5EF4-FFF2-40B4-BE49-F238E27FC236}">
                <a16:creationId xmlns:a16="http://schemas.microsoft.com/office/drawing/2014/main" id="{9900CF39-28BE-D13E-871B-A138CA0D7C66}"/>
              </a:ext>
            </a:extLst>
          </p:cNvPr>
          <p:cNvPicPr>
            <a:picLocks noChangeAspect="1"/>
          </p:cNvPicPr>
          <p:nvPr/>
        </p:nvPicPr>
        <p:blipFill>
          <a:blip r:embed="rId9"/>
          <a:stretch>
            <a:fillRect/>
          </a:stretch>
        </p:blipFill>
        <p:spPr>
          <a:xfrm>
            <a:off x="5934966" y="3695330"/>
            <a:ext cx="1580350" cy="1482344"/>
          </a:xfrm>
          <a:prstGeom prst="rect">
            <a:avLst/>
          </a:prstGeom>
        </p:spPr>
      </p:pic>
    </p:spTree>
    <p:extLst>
      <p:ext uri="{BB962C8B-B14F-4D97-AF65-F5344CB8AC3E}">
        <p14:creationId xmlns:p14="http://schemas.microsoft.com/office/powerpoint/2010/main" val="32297993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72135" y="150444"/>
            <a:ext cx="2671052" cy="461665"/>
          </a:xfrm>
          <a:prstGeom prst="rect">
            <a:avLst/>
          </a:prstGeom>
        </p:spPr>
        <p:txBody>
          <a:bodyPr wrap="none">
            <a:spAutoFit/>
          </a:bodyPr>
          <a:lstStyle/>
          <a:p>
            <a:r>
              <a:rPr lang="en-US" sz="2400" b="1" u="sng">
                <a:solidFill>
                  <a:srgbClr val="0066FF"/>
                </a:solidFill>
              </a:rPr>
              <a:t>Dataframe: Slicing </a:t>
            </a:r>
          </a:p>
        </p:txBody>
      </p:sp>
      <p:sp>
        <p:nvSpPr>
          <p:cNvPr id="4" name="TextBox 3">
            <a:extLst>
              <a:ext uri="{FF2B5EF4-FFF2-40B4-BE49-F238E27FC236}">
                <a16:creationId xmlns:a16="http://schemas.microsoft.com/office/drawing/2014/main" id="{1F62766F-5DD0-4A16-B412-AB8E10FE3C0F}"/>
              </a:ext>
            </a:extLst>
          </p:cNvPr>
          <p:cNvSpPr txBox="1"/>
          <p:nvPr/>
        </p:nvSpPr>
        <p:spPr>
          <a:xfrm>
            <a:off x="189906" y="943669"/>
            <a:ext cx="5352413" cy="615553"/>
          </a:xfrm>
          <a:prstGeom prst="rect">
            <a:avLst/>
          </a:prstGeom>
          <a:noFill/>
        </p:spPr>
        <p:txBody>
          <a:bodyPr wrap="square" rtlCol="0">
            <a:spAutoFit/>
          </a:bodyPr>
          <a:lstStyle/>
          <a:p>
            <a:r>
              <a:rPr lang="en-US" b="1"/>
              <a:t>Creating Masks</a:t>
            </a:r>
          </a:p>
          <a:p>
            <a:r>
              <a:rPr lang="en-US" sz="1600"/>
              <a:t>And here’s some examples of column masks,</a:t>
            </a:r>
          </a:p>
        </p:txBody>
      </p:sp>
      <p:pic>
        <p:nvPicPr>
          <p:cNvPr id="8" name="Picture 7">
            <a:extLst>
              <a:ext uri="{FF2B5EF4-FFF2-40B4-BE49-F238E27FC236}">
                <a16:creationId xmlns:a16="http://schemas.microsoft.com/office/drawing/2014/main" id="{A7A3A305-114F-FBAC-4479-7027988BE285}"/>
              </a:ext>
            </a:extLst>
          </p:cNvPr>
          <p:cNvPicPr>
            <a:picLocks noChangeAspect="1"/>
          </p:cNvPicPr>
          <p:nvPr/>
        </p:nvPicPr>
        <p:blipFill>
          <a:blip r:embed="rId3"/>
          <a:stretch>
            <a:fillRect/>
          </a:stretch>
        </p:blipFill>
        <p:spPr>
          <a:xfrm>
            <a:off x="10183228" y="1890782"/>
            <a:ext cx="1555442" cy="1642977"/>
          </a:xfrm>
          <a:prstGeom prst="rect">
            <a:avLst/>
          </a:prstGeom>
        </p:spPr>
      </p:pic>
      <p:sp>
        <p:nvSpPr>
          <p:cNvPr id="9" name="TextBox 8">
            <a:extLst>
              <a:ext uri="{FF2B5EF4-FFF2-40B4-BE49-F238E27FC236}">
                <a16:creationId xmlns:a16="http://schemas.microsoft.com/office/drawing/2014/main" id="{50BC82E1-3406-68AB-97E4-D43EE7B0DE8E}"/>
              </a:ext>
            </a:extLst>
          </p:cNvPr>
          <p:cNvSpPr txBox="1"/>
          <p:nvPr/>
        </p:nvSpPr>
        <p:spPr>
          <a:xfrm>
            <a:off x="189906" y="1937935"/>
            <a:ext cx="2877144" cy="307777"/>
          </a:xfrm>
          <a:prstGeom prst="rect">
            <a:avLst/>
          </a:prstGeom>
          <a:noFill/>
        </p:spPr>
        <p:txBody>
          <a:bodyPr wrap="square" rtlCol="0">
            <a:spAutoFit/>
          </a:bodyPr>
          <a:lstStyle/>
          <a:p>
            <a:r>
              <a:rPr lang="en-US" sz="1400">
                <a:solidFill>
                  <a:srgbClr val="0066FF"/>
                </a:solidFill>
              </a:rPr>
              <a:t>col_mask = dataframe.isna().any()</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4B78EE70-1ACD-95FF-C744-9C4DA11543C9}"/>
                  </a:ext>
                </a:extLst>
              </p14:cNvPr>
              <p14:cNvContentPartPr/>
              <p14:nvPr/>
            </p14:nvContentPartPr>
            <p14:xfrm>
              <a:off x="3067050" y="2064709"/>
              <a:ext cx="618840" cy="71280"/>
            </p14:xfrm>
          </p:contentPart>
        </mc:Choice>
        <mc:Fallback xmlns="">
          <p:pic>
            <p:nvPicPr>
              <p:cNvPr id="10" name="Ink 9">
                <a:extLst>
                  <a:ext uri="{FF2B5EF4-FFF2-40B4-BE49-F238E27FC236}">
                    <a16:creationId xmlns:a16="http://schemas.microsoft.com/office/drawing/2014/main" id="{4B78EE70-1ACD-95FF-C744-9C4DA11543C9}"/>
                  </a:ext>
                </a:extLst>
              </p:cNvPr>
              <p:cNvPicPr/>
              <p:nvPr/>
            </p:nvPicPr>
            <p:blipFill>
              <a:blip r:embed="rId5"/>
              <a:stretch>
                <a:fillRect/>
              </a:stretch>
            </p:blipFill>
            <p:spPr>
              <a:xfrm>
                <a:off x="3060934" y="2058589"/>
                <a:ext cx="631073" cy="83520"/>
              </a:xfrm>
              <a:prstGeom prst="rect">
                <a:avLst/>
              </a:prstGeom>
            </p:spPr>
          </p:pic>
        </mc:Fallback>
      </mc:AlternateContent>
      <p:sp>
        <p:nvSpPr>
          <p:cNvPr id="11" name="TextBox 10">
            <a:extLst>
              <a:ext uri="{FF2B5EF4-FFF2-40B4-BE49-F238E27FC236}">
                <a16:creationId xmlns:a16="http://schemas.microsoft.com/office/drawing/2014/main" id="{A66D3641-52E4-F7D3-D045-497E8A5E3014}"/>
              </a:ext>
            </a:extLst>
          </p:cNvPr>
          <p:cNvSpPr txBox="1"/>
          <p:nvPr/>
        </p:nvSpPr>
        <p:spPr>
          <a:xfrm>
            <a:off x="4025589" y="1930559"/>
            <a:ext cx="5632199" cy="738664"/>
          </a:xfrm>
          <a:prstGeom prst="rect">
            <a:avLst/>
          </a:prstGeom>
          <a:noFill/>
        </p:spPr>
        <p:txBody>
          <a:bodyPr wrap="square">
            <a:spAutoFit/>
          </a:bodyPr>
          <a:lstStyle/>
          <a:p>
            <a:r>
              <a:rPr lang="en-US" sz="1400"/>
              <a:t>this is an example of a column mask, which associates each column name with a Boolean value.  In this case, the value is True if there are NaN’s in the column, and False otherwise.  </a:t>
            </a:r>
          </a:p>
        </p:txBody>
      </p:sp>
      <p:sp>
        <p:nvSpPr>
          <p:cNvPr id="12" name="TextBox 11">
            <a:extLst>
              <a:ext uri="{FF2B5EF4-FFF2-40B4-BE49-F238E27FC236}">
                <a16:creationId xmlns:a16="http://schemas.microsoft.com/office/drawing/2014/main" id="{1F3B2ED9-0261-16ED-28EB-ECE8CE518FC8}"/>
              </a:ext>
            </a:extLst>
          </p:cNvPr>
          <p:cNvSpPr txBox="1"/>
          <p:nvPr/>
        </p:nvSpPr>
        <p:spPr>
          <a:xfrm>
            <a:off x="188819" y="4613576"/>
            <a:ext cx="2269616" cy="307777"/>
          </a:xfrm>
          <a:prstGeom prst="rect">
            <a:avLst/>
          </a:prstGeom>
          <a:noFill/>
        </p:spPr>
        <p:txBody>
          <a:bodyPr wrap="square" rtlCol="0">
            <a:spAutoFit/>
          </a:bodyPr>
          <a:lstStyle/>
          <a:p>
            <a:r>
              <a:rPr lang="en-US" sz="1400">
                <a:solidFill>
                  <a:srgbClr val="0066FF"/>
                </a:solidFill>
              </a:rPr>
              <a:t>col_mask = list of Booleans</a:t>
            </a:r>
          </a:p>
        </p:txBody>
      </p:sp>
      <p:sp>
        <p:nvSpPr>
          <p:cNvPr id="14" name="TextBox 13">
            <a:extLst>
              <a:ext uri="{FF2B5EF4-FFF2-40B4-BE49-F238E27FC236}">
                <a16:creationId xmlns:a16="http://schemas.microsoft.com/office/drawing/2014/main" id="{8E188C2A-A96F-C1C3-2DAC-DA7A03DE8A58}"/>
              </a:ext>
            </a:extLst>
          </p:cNvPr>
          <p:cNvSpPr txBox="1"/>
          <p:nvPr/>
        </p:nvSpPr>
        <p:spPr>
          <a:xfrm>
            <a:off x="3276585" y="4639701"/>
            <a:ext cx="6733203" cy="523220"/>
          </a:xfrm>
          <a:prstGeom prst="rect">
            <a:avLst/>
          </a:prstGeom>
          <a:noFill/>
        </p:spPr>
        <p:txBody>
          <a:bodyPr wrap="square">
            <a:spAutoFit/>
          </a:bodyPr>
          <a:lstStyle/>
          <a:p>
            <a:r>
              <a:rPr lang="en-US" sz="1400"/>
              <a:t>it’s also possible to just write a list of True, False values yourself.  And as long as it’s the same length as the dataframe, it will work for slicing purposes.</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F38F0BE4-BE91-F3D6-9136-CB681097F17D}"/>
                  </a:ext>
                </a:extLst>
              </p14:cNvPr>
              <p14:cNvContentPartPr/>
              <p14:nvPr/>
            </p14:nvContentPartPr>
            <p14:xfrm>
              <a:off x="2553685" y="4790406"/>
              <a:ext cx="553680" cy="45719"/>
            </p14:xfrm>
          </p:contentPart>
        </mc:Choice>
        <mc:Fallback xmlns="">
          <p:pic>
            <p:nvPicPr>
              <p:cNvPr id="15" name="Ink 14">
                <a:extLst>
                  <a:ext uri="{FF2B5EF4-FFF2-40B4-BE49-F238E27FC236}">
                    <a16:creationId xmlns:a16="http://schemas.microsoft.com/office/drawing/2014/main" id="{F38F0BE4-BE91-F3D6-9136-CB681097F17D}"/>
                  </a:ext>
                </a:extLst>
              </p:cNvPr>
              <p:cNvPicPr/>
              <p:nvPr/>
            </p:nvPicPr>
            <p:blipFill>
              <a:blip r:embed="rId7"/>
              <a:stretch>
                <a:fillRect/>
              </a:stretch>
            </p:blipFill>
            <p:spPr>
              <a:xfrm>
                <a:off x="2544685" y="4781335"/>
                <a:ext cx="571320" cy="63499"/>
              </a:xfrm>
              <a:prstGeom prst="rect">
                <a:avLst/>
              </a:prstGeom>
            </p:spPr>
          </p:pic>
        </mc:Fallback>
      </mc:AlternateContent>
      <p:pic>
        <p:nvPicPr>
          <p:cNvPr id="21" name="Picture 20">
            <a:extLst>
              <a:ext uri="{FF2B5EF4-FFF2-40B4-BE49-F238E27FC236}">
                <a16:creationId xmlns:a16="http://schemas.microsoft.com/office/drawing/2014/main" id="{03BB35F9-CE2C-6745-A878-743D7BD50757}"/>
              </a:ext>
            </a:extLst>
          </p:cNvPr>
          <p:cNvPicPr>
            <a:picLocks noChangeAspect="1"/>
          </p:cNvPicPr>
          <p:nvPr/>
        </p:nvPicPr>
        <p:blipFill>
          <a:blip r:embed="rId8"/>
          <a:stretch>
            <a:fillRect/>
          </a:stretch>
        </p:blipFill>
        <p:spPr>
          <a:xfrm>
            <a:off x="3392733" y="5312800"/>
            <a:ext cx="4299171" cy="469924"/>
          </a:xfrm>
          <a:prstGeom prst="rect">
            <a:avLst/>
          </a:prstGeom>
        </p:spPr>
      </p:pic>
      <p:sp>
        <p:nvSpPr>
          <p:cNvPr id="22" name="TextBox 21">
            <a:extLst>
              <a:ext uri="{FF2B5EF4-FFF2-40B4-BE49-F238E27FC236}">
                <a16:creationId xmlns:a16="http://schemas.microsoft.com/office/drawing/2014/main" id="{C5267B43-B4FF-72AC-E7B3-E99178A8BD5C}"/>
              </a:ext>
            </a:extLst>
          </p:cNvPr>
          <p:cNvSpPr txBox="1"/>
          <p:nvPr/>
        </p:nvSpPr>
        <p:spPr>
          <a:xfrm>
            <a:off x="213695" y="3411874"/>
            <a:ext cx="3365774" cy="307777"/>
          </a:xfrm>
          <a:prstGeom prst="rect">
            <a:avLst/>
          </a:prstGeom>
          <a:noFill/>
        </p:spPr>
        <p:txBody>
          <a:bodyPr wrap="square" rtlCol="0">
            <a:spAutoFit/>
          </a:bodyPr>
          <a:lstStyle/>
          <a:p>
            <a:r>
              <a:rPr lang="en-US" sz="1400">
                <a:solidFill>
                  <a:srgbClr val="0066FF"/>
                </a:solidFill>
              </a:rPr>
              <a:t>col_mask = (dataframe.dtypes == object)</a:t>
            </a:r>
          </a:p>
        </p:txBody>
      </p:sp>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A1C11729-D3C8-E48C-A8C7-DCE386640A5C}"/>
                  </a:ext>
                </a:extLst>
              </p14:cNvPr>
              <p14:cNvContentPartPr/>
              <p14:nvPr/>
            </p14:nvContentPartPr>
            <p14:xfrm>
              <a:off x="3486069" y="3527580"/>
              <a:ext cx="618840" cy="71280"/>
            </p14:xfrm>
          </p:contentPart>
        </mc:Choice>
        <mc:Fallback xmlns="">
          <p:pic>
            <p:nvPicPr>
              <p:cNvPr id="23" name="Ink 22">
                <a:extLst>
                  <a:ext uri="{FF2B5EF4-FFF2-40B4-BE49-F238E27FC236}">
                    <a16:creationId xmlns:a16="http://schemas.microsoft.com/office/drawing/2014/main" id="{A1C11729-D3C8-E48C-A8C7-DCE386640A5C}"/>
                  </a:ext>
                </a:extLst>
              </p:cNvPr>
              <p:cNvPicPr/>
              <p:nvPr/>
            </p:nvPicPr>
            <p:blipFill>
              <a:blip r:embed="rId5"/>
              <a:stretch>
                <a:fillRect/>
              </a:stretch>
            </p:blipFill>
            <p:spPr>
              <a:xfrm>
                <a:off x="3479953" y="3521460"/>
                <a:ext cx="631073" cy="83520"/>
              </a:xfrm>
              <a:prstGeom prst="rect">
                <a:avLst/>
              </a:prstGeom>
            </p:spPr>
          </p:pic>
        </mc:Fallback>
      </mc:AlternateContent>
      <p:sp>
        <p:nvSpPr>
          <p:cNvPr id="24" name="TextBox 23">
            <a:extLst>
              <a:ext uri="{FF2B5EF4-FFF2-40B4-BE49-F238E27FC236}">
                <a16:creationId xmlns:a16="http://schemas.microsoft.com/office/drawing/2014/main" id="{E8B54F73-AD20-B4B7-AB6A-3163AE6AF376}"/>
              </a:ext>
            </a:extLst>
          </p:cNvPr>
          <p:cNvSpPr txBox="1"/>
          <p:nvPr/>
        </p:nvSpPr>
        <p:spPr>
          <a:xfrm>
            <a:off x="4475242" y="3297131"/>
            <a:ext cx="5182546" cy="738664"/>
          </a:xfrm>
          <a:prstGeom prst="rect">
            <a:avLst/>
          </a:prstGeom>
          <a:noFill/>
        </p:spPr>
        <p:txBody>
          <a:bodyPr wrap="square">
            <a:spAutoFit/>
          </a:bodyPr>
          <a:lstStyle/>
          <a:p>
            <a:r>
              <a:rPr lang="en-US" sz="1400"/>
              <a:t>this is an example of a column mask, which associates each column name with a Boolean value.  In this case, the value is True if the column datatype is </a:t>
            </a:r>
            <a:r>
              <a:rPr lang="en-US" sz="1400" i="1"/>
              <a:t>object</a:t>
            </a:r>
            <a:r>
              <a:rPr lang="en-US" sz="1400"/>
              <a:t>, and False otherwise.  </a:t>
            </a:r>
          </a:p>
        </p:txBody>
      </p:sp>
    </p:spTree>
    <p:extLst>
      <p:ext uri="{BB962C8B-B14F-4D97-AF65-F5344CB8AC3E}">
        <p14:creationId xmlns:p14="http://schemas.microsoft.com/office/powerpoint/2010/main" val="271767403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183" y="849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53694" y="1195278"/>
            <a:ext cx="11684612" cy="861774"/>
          </a:xfrm>
          <a:prstGeom prst="rect">
            <a:avLst/>
          </a:prstGeom>
          <a:noFill/>
        </p:spPr>
        <p:txBody>
          <a:bodyPr wrap="square" rtlCol="0">
            <a:spAutoFit/>
          </a:bodyPr>
          <a:lstStyle/>
          <a:p>
            <a:r>
              <a:rPr lang="en-US" b="1"/>
              <a:t>Slicing Methods</a:t>
            </a:r>
            <a:r>
              <a:rPr lang="en-US" sz="1600" b="1"/>
              <a:t> </a:t>
            </a:r>
            <a:r>
              <a:rPr lang="en-US" b="1"/>
              <a:t>[df.index, df.columns]</a:t>
            </a:r>
            <a:endParaRPr lang="en-US"/>
          </a:p>
          <a:p>
            <a:r>
              <a:rPr lang="en-US" sz="1600"/>
              <a:t>We can feed row_masks into df.index and column masks into df.columns, and we’ll get an iterable (which can be treated as a list in slicing situations) of rows mapped to True, and columns mapped to True, respectively.  </a:t>
            </a:r>
          </a:p>
        </p:txBody>
      </p:sp>
      <p:sp>
        <p:nvSpPr>
          <p:cNvPr id="6" name="TextBox 5">
            <a:extLst>
              <a:ext uri="{FF2B5EF4-FFF2-40B4-BE49-F238E27FC236}">
                <a16:creationId xmlns:a16="http://schemas.microsoft.com/office/drawing/2014/main" id="{C2E52BFF-6591-3FCF-AE3B-247B639C92CB}"/>
              </a:ext>
            </a:extLst>
          </p:cNvPr>
          <p:cNvSpPr txBox="1"/>
          <p:nvPr/>
        </p:nvSpPr>
        <p:spPr>
          <a:xfrm>
            <a:off x="262593" y="2345709"/>
            <a:ext cx="2849634" cy="338554"/>
          </a:xfrm>
          <a:prstGeom prst="rect">
            <a:avLst/>
          </a:prstGeom>
          <a:noFill/>
        </p:spPr>
        <p:txBody>
          <a:bodyPr wrap="square" rtlCol="0">
            <a:spAutoFit/>
          </a:bodyPr>
          <a:lstStyle/>
          <a:p>
            <a:r>
              <a:rPr lang="en-US" sz="1600">
                <a:solidFill>
                  <a:srgbClr val="0066FF"/>
                </a:solidFill>
              </a:rPr>
              <a:t>dataframe.index[row_mask]</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A12B2996-26A3-4642-39A0-9998D23C59CC}"/>
                  </a:ext>
                </a:extLst>
              </p14:cNvPr>
              <p14:cNvContentPartPr/>
              <p14:nvPr/>
            </p14:nvContentPartPr>
            <p14:xfrm>
              <a:off x="3055785" y="2483971"/>
              <a:ext cx="510120" cy="140760"/>
            </p14:xfrm>
          </p:contentPart>
        </mc:Choice>
        <mc:Fallback xmlns="">
          <p:pic>
            <p:nvPicPr>
              <p:cNvPr id="7" name="Ink 6">
                <a:extLst>
                  <a:ext uri="{FF2B5EF4-FFF2-40B4-BE49-F238E27FC236}">
                    <a16:creationId xmlns:a16="http://schemas.microsoft.com/office/drawing/2014/main" id="{A12B2996-26A3-4642-39A0-9998D23C59CC}"/>
                  </a:ext>
                </a:extLst>
              </p:cNvPr>
              <p:cNvPicPr/>
              <p:nvPr/>
            </p:nvPicPr>
            <p:blipFill>
              <a:blip r:embed="rId4"/>
              <a:stretch>
                <a:fillRect/>
              </a:stretch>
            </p:blipFill>
            <p:spPr>
              <a:xfrm>
                <a:off x="3049661" y="2477867"/>
                <a:ext cx="522369" cy="152969"/>
              </a:xfrm>
              <a:prstGeom prst="rect">
                <a:avLst/>
              </a:prstGeom>
            </p:spPr>
          </p:pic>
        </mc:Fallback>
      </mc:AlternateContent>
      <p:sp>
        <p:nvSpPr>
          <p:cNvPr id="8" name="TextBox 7">
            <a:extLst>
              <a:ext uri="{FF2B5EF4-FFF2-40B4-BE49-F238E27FC236}">
                <a16:creationId xmlns:a16="http://schemas.microsoft.com/office/drawing/2014/main" id="{5E4AAC6F-19CE-DD86-8FA9-787E93EF64F6}"/>
              </a:ext>
            </a:extLst>
          </p:cNvPr>
          <p:cNvSpPr txBox="1"/>
          <p:nvPr/>
        </p:nvSpPr>
        <p:spPr>
          <a:xfrm>
            <a:off x="3697664" y="2366122"/>
            <a:ext cx="3830793" cy="307777"/>
          </a:xfrm>
          <a:prstGeom prst="rect">
            <a:avLst/>
          </a:prstGeom>
          <a:noFill/>
        </p:spPr>
        <p:txBody>
          <a:bodyPr wrap="square" rtlCol="0">
            <a:spAutoFit/>
          </a:bodyPr>
          <a:lstStyle/>
          <a:p>
            <a:r>
              <a:rPr lang="en-US" sz="1400">
                <a:solidFill>
                  <a:srgbClr val="0066FF"/>
                </a:solidFill>
              </a:rPr>
              <a:t>returns indices of rows that are mapped to True.</a:t>
            </a:r>
          </a:p>
        </p:txBody>
      </p:sp>
      <p:sp>
        <p:nvSpPr>
          <p:cNvPr id="9" name="TextBox 8">
            <a:extLst>
              <a:ext uri="{FF2B5EF4-FFF2-40B4-BE49-F238E27FC236}">
                <a16:creationId xmlns:a16="http://schemas.microsoft.com/office/drawing/2014/main" id="{792C4C1A-3DEE-5252-0254-D698F1411D83}"/>
              </a:ext>
            </a:extLst>
          </p:cNvPr>
          <p:cNvSpPr txBox="1"/>
          <p:nvPr/>
        </p:nvSpPr>
        <p:spPr>
          <a:xfrm>
            <a:off x="262593" y="3082275"/>
            <a:ext cx="2699978" cy="338554"/>
          </a:xfrm>
          <a:prstGeom prst="rect">
            <a:avLst/>
          </a:prstGeom>
          <a:noFill/>
        </p:spPr>
        <p:txBody>
          <a:bodyPr wrap="square" rtlCol="0">
            <a:spAutoFit/>
          </a:bodyPr>
          <a:lstStyle/>
          <a:p>
            <a:r>
              <a:rPr lang="en-US" sz="1600">
                <a:solidFill>
                  <a:srgbClr val="0066FF"/>
                </a:solidFill>
              </a:rPr>
              <a:t>dataframe.columns[col_mask]</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4F316C9C-4D44-2821-C47E-DD49103196E0}"/>
                  </a:ext>
                </a:extLst>
              </p14:cNvPr>
              <p14:cNvContentPartPr/>
              <p14:nvPr/>
            </p14:nvContentPartPr>
            <p14:xfrm>
              <a:off x="3066695" y="3241064"/>
              <a:ext cx="510120" cy="130198"/>
            </p14:xfrm>
          </p:contentPart>
        </mc:Choice>
        <mc:Fallback xmlns="">
          <p:pic>
            <p:nvPicPr>
              <p:cNvPr id="10" name="Ink 9">
                <a:extLst>
                  <a:ext uri="{FF2B5EF4-FFF2-40B4-BE49-F238E27FC236}">
                    <a16:creationId xmlns:a16="http://schemas.microsoft.com/office/drawing/2014/main" id="{4F316C9C-4D44-2821-C47E-DD49103196E0}"/>
                  </a:ext>
                </a:extLst>
              </p:cNvPr>
              <p:cNvPicPr/>
              <p:nvPr/>
            </p:nvPicPr>
            <p:blipFill>
              <a:blip r:embed="rId6"/>
              <a:stretch>
                <a:fillRect/>
              </a:stretch>
            </p:blipFill>
            <p:spPr>
              <a:xfrm>
                <a:off x="3060571" y="3234967"/>
                <a:ext cx="522369" cy="142393"/>
              </a:xfrm>
              <a:prstGeom prst="rect">
                <a:avLst/>
              </a:prstGeom>
            </p:spPr>
          </p:pic>
        </mc:Fallback>
      </mc:AlternateContent>
      <p:sp>
        <p:nvSpPr>
          <p:cNvPr id="11" name="TextBox 10">
            <a:extLst>
              <a:ext uri="{FF2B5EF4-FFF2-40B4-BE49-F238E27FC236}">
                <a16:creationId xmlns:a16="http://schemas.microsoft.com/office/drawing/2014/main" id="{3AF71D8F-F981-0FB2-6551-590508BAB92D}"/>
              </a:ext>
            </a:extLst>
          </p:cNvPr>
          <p:cNvSpPr txBox="1"/>
          <p:nvPr/>
        </p:nvSpPr>
        <p:spPr>
          <a:xfrm>
            <a:off x="3847749" y="3125817"/>
            <a:ext cx="4308492" cy="307777"/>
          </a:xfrm>
          <a:prstGeom prst="rect">
            <a:avLst/>
          </a:prstGeom>
          <a:noFill/>
        </p:spPr>
        <p:txBody>
          <a:bodyPr wrap="square" rtlCol="0">
            <a:spAutoFit/>
          </a:bodyPr>
          <a:lstStyle/>
          <a:p>
            <a:r>
              <a:rPr lang="en-US" sz="1400">
                <a:solidFill>
                  <a:srgbClr val="0066FF"/>
                </a:solidFill>
              </a:rPr>
              <a:t>returns names of columns that are mapped to True.</a:t>
            </a:r>
          </a:p>
        </p:txBody>
      </p:sp>
    </p:spTree>
    <p:extLst>
      <p:ext uri="{BB962C8B-B14F-4D97-AF65-F5344CB8AC3E}">
        <p14:creationId xmlns:p14="http://schemas.microsoft.com/office/powerpoint/2010/main" val="23882204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183" y="849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32085" y="763728"/>
            <a:ext cx="7397747" cy="615553"/>
          </a:xfrm>
          <a:prstGeom prst="rect">
            <a:avLst/>
          </a:prstGeom>
          <a:noFill/>
        </p:spPr>
        <p:txBody>
          <a:bodyPr wrap="square" rtlCol="0">
            <a:spAutoFit/>
          </a:bodyPr>
          <a:lstStyle/>
          <a:p>
            <a:r>
              <a:rPr lang="en-US" b="1"/>
              <a:t>Slicing Methods</a:t>
            </a:r>
            <a:r>
              <a:rPr lang="en-US" sz="1600"/>
              <a:t>.  </a:t>
            </a:r>
          </a:p>
          <a:p>
            <a:r>
              <a:rPr lang="en-US" sz="1600"/>
              <a:t>Here’s a different way to slice stuff.  This way allows us to refer to columns by number.</a:t>
            </a:r>
          </a:p>
        </p:txBody>
      </p:sp>
      <p:sp>
        <p:nvSpPr>
          <p:cNvPr id="27" name="TextBox 26">
            <a:extLst>
              <a:ext uri="{FF2B5EF4-FFF2-40B4-BE49-F238E27FC236}">
                <a16:creationId xmlns:a16="http://schemas.microsoft.com/office/drawing/2014/main" id="{4F8890C7-6ED6-4D2B-2CF1-C4C4381F8264}"/>
              </a:ext>
            </a:extLst>
          </p:cNvPr>
          <p:cNvSpPr txBox="1"/>
          <p:nvPr/>
        </p:nvSpPr>
        <p:spPr>
          <a:xfrm>
            <a:off x="232085" y="1750872"/>
            <a:ext cx="3173793" cy="307777"/>
          </a:xfrm>
          <a:prstGeom prst="rect">
            <a:avLst/>
          </a:prstGeom>
          <a:noFill/>
        </p:spPr>
        <p:txBody>
          <a:bodyPr wrap="square" rtlCol="0">
            <a:spAutoFit/>
          </a:bodyPr>
          <a:lstStyle/>
          <a:p>
            <a:r>
              <a:rPr lang="en-US" sz="1400"/>
              <a:t>dataframe.iloc[row specs, column specs]</a:t>
            </a:r>
          </a:p>
        </p:txBody>
      </p:sp>
      <p:sp>
        <p:nvSpPr>
          <p:cNvPr id="28" name="TextBox 27">
            <a:extLst>
              <a:ext uri="{FF2B5EF4-FFF2-40B4-BE49-F238E27FC236}">
                <a16:creationId xmlns:a16="http://schemas.microsoft.com/office/drawing/2014/main" id="{AF592400-EBE5-82AB-2D8C-FAED31767E15}"/>
              </a:ext>
            </a:extLst>
          </p:cNvPr>
          <p:cNvSpPr txBox="1"/>
          <p:nvPr/>
        </p:nvSpPr>
        <p:spPr>
          <a:xfrm>
            <a:off x="4444172" y="1708948"/>
            <a:ext cx="7148075" cy="1600438"/>
          </a:xfrm>
          <a:prstGeom prst="rect">
            <a:avLst/>
          </a:prstGeom>
          <a:noFill/>
        </p:spPr>
        <p:txBody>
          <a:bodyPr wrap="square">
            <a:spAutoFit/>
          </a:bodyPr>
          <a:lstStyle/>
          <a:p>
            <a:r>
              <a:rPr lang="en-US" sz="1400"/>
              <a:t>iloc stands for integer location.  Integer location, j, means j</a:t>
            </a:r>
            <a:r>
              <a:rPr lang="en-US" sz="1400" baseline="30000"/>
              <a:t>th</a:t>
            </a:r>
            <a:r>
              <a:rPr lang="en-US" sz="1400"/>
              <a:t> row from the top (top row being j = 0). So even if your rows are enumerated: 2, 7, 9 ,17, say,  df.iloc[0] will give you the first row, i.e., row with index = 2.  With that in mind, can specify a row or column via list [9], [4,6,11], or range 4:9.  Can also use double colon syntax ::3 if want to select every 3</a:t>
            </a:r>
            <a:r>
              <a:rPr lang="en-US" sz="1400" baseline="30000"/>
              <a:t>rd</a:t>
            </a:r>
            <a:r>
              <a:rPr lang="en-US" sz="1400"/>
              <a:t> row, say.  Just keep in mind that the numbers all stand for integer location.   </a:t>
            </a:r>
            <a:r>
              <a:rPr lang="en-US" sz="1400">
                <a:solidFill>
                  <a:srgbClr val="FF0000"/>
                </a:solidFill>
              </a:rPr>
              <a:t>If you specify a single row via, say, 9, then you’ll get a series back, however.  To get dataframe, you’d have to say, [9].  </a:t>
            </a:r>
            <a:r>
              <a:rPr lang="en-US" sz="1400">
                <a:solidFill>
                  <a:srgbClr val="0066FF"/>
                </a:solidFill>
              </a:rPr>
              <a:t>Note df.iloc[:, 3:10] will select columns 3 through 9 – so works like range(3,10).</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970A3343-FDE7-5039-B3F8-550B5C39900E}"/>
                  </a:ext>
                </a:extLst>
              </p14:cNvPr>
              <p14:cNvContentPartPr/>
              <p14:nvPr/>
            </p14:nvContentPartPr>
            <p14:xfrm>
              <a:off x="3566265" y="1904760"/>
              <a:ext cx="553680" cy="20520"/>
            </p14:xfrm>
          </p:contentPart>
        </mc:Choice>
        <mc:Fallback xmlns="">
          <p:pic>
            <p:nvPicPr>
              <p:cNvPr id="29" name="Ink 28">
                <a:extLst>
                  <a:ext uri="{FF2B5EF4-FFF2-40B4-BE49-F238E27FC236}">
                    <a16:creationId xmlns:a16="http://schemas.microsoft.com/office/drawing/2014/main" id="{970A3343-FDE7-5039-B3F8-550B5C39900E}"/>
                  </a:ext>
                </a:extLst>
              </p:cNvPr>
              <p:cNvPicPr/>
              <p:nvPr/>
            </p:nvPicPr>
            <p:blipFill>
              <a:blip r:embed="rId4"/>
              <a:stretch>
                <a:fillRect/>
              </a:stretch>
            </p:blipFill>
            <p:spPr>
              <a:xfrm>
                <a:off x="3557265" y="1895760"/>
                <a:ext cx="571320" cy="38160"/>
              </a:xfrm>
              <a:prstGeom prst="rect">
                <a:avLst/>
              </a:prstGeom>
            </p:spPr>
          </p:pic>
        </mc:Fallback>
      </mc:AlternateContent>
      <p:pic>
        <p:nvPicPr>
          <p:cNvPr id="5" name="Picture 4">
            <a:extLst>
              <a:ext uri="{FF2B5EF4-FFF2-40B4-BE49-F238E27FC236}">
                <a16:creationId xmlns:a16="http://schemas.microsoft.com/office/drawing/2014/main" id="{F594E272-75C1-EADE-5912-A45B451A8E87}"/>
              </a:ext>
            </a:extLst>
          </p:cNvPr>
          <p:cNvPicPr>
            <a:picLocks noChangeAspect="1"/>
          </p:cNvPicPr>
          <p:nvPr/>
        </p:nvPicPr>
        <p:blipFill>
          <a:blip r:embed="rId5"/>
          <a:stretch>
            <a:fillRect/>
          </a:stretch>
        </p:blipFill>
        <p:spPr>
          <a:xfrm>
            <a:off x="4538986" y="3471337"/>
            <a:ext cx="2630861" cy="323087"/>
          </a:xfrm>
          <a:prstGeom prst="rect">
            <a:avLst/>
          </a:prstGeom>
        </p:spPr>
      </p:pic>
      <p:sp>
        <p:nvSpPr>
          <p:cNvPr id="9" name="TextBox 8">
            <a:extLst>
              <a:ext uri="{FF2B5EF4-FFF2-40B4-BE49-F238E27FC236}">
                <a16:creationId xmlns:a16="http://schemas.microsoft.com/office/drawing/2014/main" id="{A64CB018-AE08-A8A3-6EC8-0124538061E9}"/>
              </a:ext>
            </a:extLst>
          </p:cNvPr>
          <p:cNvSpPr txBox="1"/>
          <p:nvPr/>
        </p:nvSpPr>
        <p:spPr>
          <a:xfrm>
            <a:off x="4444172" y="3893064"/>
            <a:ext cx="6096000" cy="523220"/>
          </a:xfrm>
          <a:prstGeom prst="rect">
            <a:avLst/>
          </a:prstGeom>
          <a:noFill/>
        </p:spPr>
        <p:txBody>
          <a:bodyPr wrap="square">
            <a:spAutoFit/>
          </a:bodyPr>
          <a:lstStyle/>
          <a:p>
            <a:r>
              <a:rPr lang="en-US" sz="1400"/>
              <a:t>but note that if your row indices are “actually” numbers, and you want to use those numbers, then you would use .loc[ ], not .iloc[ ] </a:t>
            </a:r>
          </a:p>
        </p:txBody>
      </p:sp>
      <p:sp>
        <p:nvSpPr>
          <p:cNvPr id="8" name="TextBox 7">
            <a:extLst>
              <a:ext uri="{FF2B5EF4-FFF2-40B4-BE49-F238E27FC236}">
                <a16:creationId xmlns:a16="http://schemas.microsoft.com/office/drawing/2014/main" id="{B303B751-D7F1-87BF-896F-4A5E69DBC430}"/>
              </a:ext>
            </a:extLst>
          </p:cNvPr>
          <p:cNvSpPr txBox="1"/>
          <p:nvPr/>
        </p:nvSpPr>
        <p:spPr>
          <a:xfrm>
            <a:off x="7923395" y="3438938"/>
            <a:ext cx="3878080" cy="307777"/>
          </a:xfrm>
          <a:prstGeom prst="rect">
            <a:avLst/>
          </a:prstGeom>
          <a:noFill/>
        </p:spPr>
        <p:txBody>
          <a:bodyPr wrap="square" rtlCol="0">
            <a:spAutoFit/>
          </a:bodyPr>
          <a:lstStyle/>
          <a:p>
            <a:r>
              <a:rPr lang="en-US" sz="1400"/>
              <a:t>this extracts all rows of colums 5, 11 from the top.</a:t>
            </a:r>
          </a:p>
        </p:txBody>
      </p:sp>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5781DA84-C109-6518-3564-2967C4473682}"/>
                  </a:ext>
                </a:extLst>
              </p14:cNvPr>
              <p14:cNvContentPartPr/>
              <p14:nvPr/>
            </p14:nvContentPartPr>
            <p14:xfrm>
              <a:off x="7348443" y="3612644"/>
              <a:ext cx="453600" cy="30600"/>
            </p14:xfrm>
          </p:contentPart>
        </mc:Choice>
        <mc:Fallback xmlns="">
          <p:pic>
            <p:nvPicPr>
              <p:cNvPr id="10" name="Ink 9">
                <a:extLst>
                  <a:ext uri="{FF2B5EF4-FFF2-40B4-BE49-F238E27FC236}">
                    <a16:creationId xmlns:a16="http://schemas.microsoft.com/office/drawing/2014/main" id="{5781DA84-C109-6518-3564-2967C4473682}"/>
                  </a:ext>
                </a:extLst>
              </p:cNvPr>
              <p:cNvPicPr/>
              <p:nvPr/>
            </p:nvPicPr>
            <p:blipFill>
              <a:blip r:embed="rId7"/>
              <a:stretch>
                <a:fillRect/>
              </a:stretch>
            </p:blipFill>
            <p:spPr>
              <a:xfrm>
                <a:off x="7342323" y="3606524"/>
                <a:ext cx="465840" cy="42840"/>
              </a:xfrm>
              <a:prstGeom prst="rect">
                <a:avLst/>
              </a:prstGeom>
            </p:spPr>
          </p:pic>
        </mc:Fallback>
      </mc:AlternateContent>
      <p:sp>
        <p:nvSpPr>
          <p:cNvPr id="2" name="TextBox 1">
            <a:extLst>
              <a:ext uri="{FF2B5EF4-FFF2-40B4-BE49-F238E27FC236}">
                <a16:creationId xmlns:a16="http://schemas.microsoft.com/office/drawing/2014/main" id="{2F3A740C-A3F3-9BA4-4D0C-62064ECBB553}"/>
              </a:ext>
            </a:extLst>
          </p:cNvPr>
          <p:cNvSpPr txBox="1"/>
          <p:nvPr/>
        </p:nvSpPr>
        <p:spPr>
          <a:xfrm>
            <a:off x="102757" y="6168370"/>
            <a:ext cx="2697928" cy="307777"/>
          </a:xfrm>
          <a:prstGeom prst="rect">
            <a:avLst/>
          </a:prstGeom>
          <a:noFill/>
        </p:spPr>
        <p:txBody>
          <a:bodyPr wrap="square" rtlCol="0">
            <a:spAutoFit/>
          </a:bodyPr>
          <a:lstStyle/>
          <a:p>
            <a:r>
              <a:rPr lang="en-US" sz="1400"/>
              <a:t>dataframe.query(‘column specs’)</a:t>
            </a:r>
          </a:p>
        </p:txBody>
      </p:sp>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2F3E9725-8C32-EB73-6376-EDF5B6EDBF4E}"/>
                  </a:ext>
                </a:extLst>
              </p14:cNvPr>
              <p14:cNvContentPartPr/>
              <p14:nvPr/>
            </p14:nvContentPartPr>
            <p14:xfrm>
              <a:off x="2800685" y="6340900"/>
              <a:ext cx="553680" cy="20520"/>
            </p14:xfrm>
          </p:contentPart>
        </mc:Choice>
        <mc:Fallback xmlns="">
          <p:pic>
            <p:nvPicPr>
              <p:cNvPr id="6" name="Ink 5">
                <a:extLst>
                  <a:ext uri="{FF2B5EF4-FFF2-40B4-BE49-F238E27FC236}">
                    <a16:creationId xmlns:a16="http://schemas.microsoft.com/office/drawing/2014/main" id="{2F3E9725-8C32-EB73-6376-EDF5B6EDBF4E}"/>
                  </a:ext>
                </a:extLst>
              </p:cNvPr>
              <p:cNvPicPr/>
              <p:nvPr/>
            </p:nvPicPr>
            <p:blipFill>
              <a:blip r:embed="rId9"/>
              <a:stretch>
                <a:fillRect/>
              </a:stretch>
            </p:blipFill>
            <p:spPr>
              <a:xfrm>
                <a:off x="2791685" y="6331900"/>
                <a:ext cx="571320" cy="38160"/>
              </a:xfrm>
              <a:prstGeom prst="rect">
                <a:avLst/>
              </a:prstGeom>
            </p:spPr>
          </p:pic>
        </mc:Fallback>
      </mc:AlternateContent>
      <p:sp>
        <p:nvSpPr>
          <p:cNvPr id="7" name="TextBox 6">
            <a:extLst>
              <a:ext uri="{FF2B5EF4-FFF2-40B4-BE49-F238E27FC236}">
                <a16:creationId xmlns:a16="http://schemas.microsoft.com/office/drawing/2014/main" id="{90EE3F73-48BE-6576-566F-38A082728584}"/>
              </a:ext>
            </a:extLst>
          </p:cNvPr>
          <p:cNvSpPr txBox="1"/>
          <p:nvPr/>
        </p:nvSpPr>
        <p:spPr>
          <a:xfrm>
            <a:off x="3636427" y="6137592"/>
            <a:ext cx="7482348" cy="523220"/>
          </a:xfrm>
          <a:prstGeom prst="rect">
            <a:avLst/>
          </a:prstGeom>
          <a:noFill/>
        </p:spPr>
        <p:txBody>
          <a:bodyPr wrap="square" rtlCol="0">
            <a:spAutoFit/>
          </a:bodyPr>
          <a:lstStyle/>
          <a:p>
            <a:r>
              <a:rPr lang="en-US" sz="1400"/>
              <a:t>column specs would take the form of a sql command.  Can say stuff like: col == “car” and price &lt;= 15000.  Be sure to surround with ‘ ‘</a:t>
            </a:r>
          </a:p>
        </p:txBody>
      </p:sp>
      <p:pic>
        <p:nvPicPr>
          <p:cNvPr id="11" name="Picture 10">
            <a:extLst>
              <a:ext uri="{FF2B5EF4-FFF2-40B4-BE49-F238E27FC236}">
                <a16:creationId xmlns:a16="http://schemas.microsoft.com/office/drawing/2014/main" id="{2EB7273C-0101-8848-C998-C6900FC08DCF}"/>
              </a:ext>
            </a:extLst>
          </p:cNvPr>
          <p:cNvPicPr>
            <a:picLocks noChangeAspect="1"/>
          </p:cNvPicPr>
          <p:nvPr/>
        </p:nvPicPr>
        <p:blipFill>
          <a:blip r:embed="rId10"/>
          <a:stretch>
            <a:fillRect/>
          </a:stretch>
        </p:blipFill>
        <p:spPr>
          <a:xfrm>
            <a:off x="4538986" y="4562633"/>
            <a:ext cx="1790855" cy="1470787"/>
          </a:xfrm>
          <a:prstGeom prst="rect">
            <a:avLst/>
          </a:prstGeom>
        </p:spPr>
      </p:pic>
      <p:pic>
        <p:nvPicPr>
          <p:cNvPr id="12" name="Picture 11">
            <a:extLst>
              <a:ext uri="{FF2B5EF4-FFF2-40B4-BE49-F238E27FC236}">
                <a16:creationId xmlns:a16="http://schemas.microsoft.com/office/drawing/2014/main" id="{E49F3962-0F42-FBB5-68E1-038D0DE5104D}"/>
              </a:ext>
            </a:extLst>
          </p:cNvPr>
          <p:cNvPicPr>
            <a:picLocks noChangeAspect="1"/>
          </p:cNvPicPr>
          <p:nvPr/>
        </p:nvPicPr>
        <p:blipFill>
          <a:blip r:embed="rId11"/>
          <a:stretch>
            <a:fillRect/>
          </a:stretch>
        </p:blipFill>
        <p:spPr>
          <a:xfrm>
            <a:off x="6844903" y="4518817"/>
            <a:ext cx="1790855" cy="1495277"/>
          </a:xfrm>
          <a:prstGeom prst="rect">
            <a:avLst/>
          </a:prstGeom>
        </p:spPr>
      </p:pic>
    </p:spTree>
    <p:extLst>
      <p:ext uri="{BB962C8B-B14F-4D97-AF65-F5344CB8AC3E}">
        <p14:creationId xmlns:p14="http://schemas.microsoft.com/office/powerpoint/2010/main" val="392568165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95E0E4BB-D2A6-EB1D-87EE-9533E9C6D7C3}"/>
              </a:ext>
            </a:extLst>
          </p:cNvPr>
          <p:cNvPicPr>
            <a:picLocks noChangeAspect="1"/>
          </p:cNvPicPr>
          <p:nvPr/>
        </p:nvPicPr>
        <p:blipFill>
          <a:blip r:embed="rId3"/>
          <a:stretch>
            <a:fillRect/>
          </a:stretch>
        </p:blipFill>
        <p:spPr>
          <a:xfrm>
            <a:off x="544264" y="5005373"/>
            <a:ext cx="3545076" cy="1342566"/>
          </a:xfrm>
          <a:prstGeom prst="rect">
            <a:avLst/>
          </a:prstGeom>
        </p:spPr>
      </p:pic>
      <p:pic>
        <p:nvPicPr>
          <p:cNvPr id="5" name="Picture 4">
            <a:extLst>
              <a:ext uri="{FF2B5EF4-FFF2-40B4-BE49-F238E27FC236}">
                <a16:creationId xmlns:a16="http://schemas.microsoft.com/office/drawing/2014/main" id="{2F7DB35B-6921-6478-F537-178C1A8BC232}"/>
              </a:ext>
            </a:extLst>
          </p:cNvPr>
          <p:cNvPicPr>
            <a:picLocks noChangeAspect="1"/>
          </p:cNvPicPr>
          <p:nvPr/>
        </p:nvPicPr>
        <p:blipFill>
          <a:blip r:embed="rId4"/>
          <a:stretch>
            <a:fillRect/>
          </a:stretch>
        </p:blipFill>
        <p:spPr>
          <a:xfrm>
            <a:off x="544264" y="3284583"/>
            <a:ext cx="4496190" cy="1150720"/>
          </a:xfrm>
          <a:prstGeom prst="rect">
            <a:avLst/>
          </a:prstGeom>
        </p:spPr>
      </p:pic>
      <p:pic>
        <p:nvPicPr>
          <p:cNvPr id="8" name="Picture 7">
            <a:extLst>
              <a:ext uri="{FF2B5EF4-FFF2-40B4-BE49-F238E27FC236}">
                <a16:creationId xmlns:a16="http://schemas.microsoft.com/office/drawing/2014/main" id="{7DF8F8AE-0557-54EB-318B-F907C2C92D01}"/>
              </a:ext>
            </a:extLst>
          </p:cNvPr>
          <p:cNvPicPr>
            <a:picLocks noChangeAspect="1"/>
          </p:cNvPicPr>
          <p:nvPr/>
        </p:nvPicPr>
        <p:blipFill>
          <a:blip r:embed="rId5"/>
          <a:stretch>
            <a:fillRect/>
          </a:stretch>
        </p:blipFill>
        <p:spPr>
          <a:xfrm>
            <a:off x="5843851" y="3284583"/>
            <a:ext cx="4625741" cy="1501270"/>
          </a:xfrm>
          <a:prstGeom prst="rect">
            <a:avLst/>
          </a:prstGeom>
        </p:spPr>
      </p:pic>
      <p:pic>
        <p:nvPicPr>
          <p:cNvPr id="9" name="Picture 8">
            <a:extLst>
              <a:ext uri="{FF2B5EF4-FFF2-40B4-BE49-F238E27FC236}">
                <a16:creationId xmlns:a16="http://schemas.microsoft.com/office/drawing/2014/main" id="{908F0836-D2EF-F8E3-72CF-175DE70B2CA7}"/>
              </a:ext>
            </a:extLst>
          </p:cNvPr>
          <p:cNvPicPr>
            <a:picLocks noChangeAspect="1"/>
          </p:cNvPicPr>
          <p:nvPr/>
        </p:nvPicPr>
        <p:blipFill>
          <a:blip r:embed="rId6"/>
          <a:stretch>
            <a:fillRect/>
          </a:stretch>
        </p:blipFill>
        <p:spPr>
          <a:xfrm>
            <a:off x="5170005" y="5005373"/>
            <a:ext cx="1881621" cy="1607217"/>
          </a:xfrm>
          <a:prstGeom prst="rect">
            <a:avLst/>
          </a:prstGeom>
        </p:spPr>
      </p:pic>
      <p:pic>
        <p:nvPicPr>
          <p:cNvPr id="4" name="Picture 3">
            <a:extLst>
              <a:ext uri="{FF2B5EF4-FFF2-40B4-BE49-F238E27FC236}">
                <a16:creationId xmlns:a16="http://schemas.microsoft.com/office/drawing/2014/main" id="{69EB7A5D-7736-68CE-8D87-201354018C80}"/>
              </a:ext>
            </a:extLst>
          </p:cNvPr>
          <p:cNvPicPr>
            <a:picLocks noChangeAspect="1"/>
          </p:cNvPicPr>
          <p:nvPr/>
        </p:nvPicPr>
        <p:blipFill>
          <a:blip r:embed="rId7"/>
          <a:stretch>
            <a:fillRect/>
          </a:stretch>
        </p:blipFill>
        <p:spPr>
          <a:xfrm>
            <a:off x="8377483" y="5005373"/>
            <a:ext cx="2555986" cy="1370602"/>
          </a:xfrm>
          <a:prstGeom prst="rect">
            <a:avLst/>
          </a:prstGeom>
        </p:spPr>
      </p:pic>
      <p:sp>
        <p:nvSpPr>
          <p:cNvPr id="6" name="TextBox 5">
            <a:extLst>
              <a:ext uri="{FF2B5EF4-FFF2-40B4-BE49-F238E27FC236}">
                <a16:creationId xmlns:a16="http://schemas.microsoft.com/office/drawing/2014/main" id="{000113F0-D5F1-4BB0-2509-5A4494E71B40}"/>
              </a:ext>
            </a:extLst>
          </p:cNvPr>
          <p:cNvSpPr txBox="1"/>
          <p:nvPr/>
        </p:nvSpPr>
        <p:spPr>
          <a:xfrm>
            <a:off x="485272" y="2760512"/>
            <a:ext cx="4322703" cy="307777"/>
          </a:xfrm>
          <a:prstGeom prst="rect">
            <a:avLst/>
          </a:prstGeom>
          <a:noFill/>
        </p:spPr>
        <p:txBody>
          <a:bodyPr wrap="square" rtlCol="0">
            <a:spAutoFit/>
          </a:bodyPr>
          <a:lstStyle/>
          <a:p>
            <a:r>
              <a:rPr lang="en-US" sz="1400"/>
              <a:t>Here’s some more examples of the .loc method</a:t>
            </a:r>
          </a:p>
        </p:txBody>
      </p:sp>
      <p:sp>
        <p:nvSpPr>
          <p:cNvPr id="7" name="TextBox 6">
            <a:extLst>
              <a:ext uri="{FF2B5EF4-FFF2-40B4-BE49-F238E27FC236}">
                <a16:creationId xmlns:a16="http://schemas.microsoft.com/office/drawing/2014/main" id="{F7C6B373-C78B-4CEB-BCDA-D9CC2178572B}"/>
              </a:ext>
            </a:extLst>
          </p:cNvPr>
          <p:cNvSpPr txBox="1"/>
          <p:nvPr/>
        </p:nvSpPr>
        <p:spPr>
          <a:xfrm>
            <a:off x="485272" y="977159"/>
            <a:ext cx="5082401" cy="307777"/>
          </a:xfrm>
          <a:prstGeom prst="rect">
            <a:avLst/>
          </a:prstGeom>
          <a:noFill/>
        </p:spPr>
        <p:txBody>
          <a:bodyPr wrap="square" rtlCol="0">
            <a:spAutoFit/>
          </a:bodyPr>
          <a:lstStyle/>
          <a:p>
            <a:r>
              <a:rPr lang="en-US" sz="1400"/>
              <a:t>Here we’re selecting two rows from dataframe using .loc method</a:t>
            </a:r>
          </a:p>
        </p:txBody>
      </p:sp>
      <p:pic>
        <p:nvPicPr>
          <p:cNvPr id="10" name="Picture 9">
            <a:extLst>
              <a:ext uri="{FF2B5EF4-FFF2-40B4-BE49-F238E27FC236}">
                <a16:creationId xmlns:a16="http://schemas.microsoft.com/office/drawing/2014/main" id="{D4CB09B8-A344-4844-BD89-59E930A955D6}"/>
              </a:ext>
            </a:extLst>
          </p:cNvPr>
          <p:cNvPicPr>
            <a:picLocks noChangeAspect="1"/>
          </p:cNvPicPr>
          <p:nvPr/>
        </p:nvPicPr>
        <p:blipFill>
          <a:blip r:embed="rId8"/>
          <a:stretch>
            <a:fillRect/>
          </a:stretch>
        </p:blipFill>
        <p:spPr>
          <a:xfrm>
            <a:off x="572822" y="1454719"/>
            <a:ext cx="6055900" cy="1053200"/>
          </a:xfrm>
          <a:prstGeom prst="rect">
            <a:avLst/>
          </a:prstGeom>
        </p:spPr>
      </p:pic>
      <p:pic>
        <p:nvPicPr>
          <p:cNvPr id="11" name="Picture 10">
            <a:extLst>
              <a:ext uri="{FF2B5EF4-FFF2-40B4-BE49-F238E27FC236}">
                <a16:creationId xmlns:a16="http://schemas.microsoft.com/office/drawing/2014/main" id="{9F117AAD-AB15-4430-9144-74990224E693}"/>
              </a:ext>
            </a:extLst>
          </p:cNvPr>
          <p:cNvPicPr>
            <a:picLocks noChangeAspect="1"/>
          </p:cNvPicPr>
          <p:nvPr/>
        </p:nvPicPr>
        <p:blipFill>
          <a:blip r:embed="rId9"/>
          <a:stretch>
            <a:fillRect/>
          </a:stretch>
        </p:blipFill>
        <p:spPr>
          <a:xfrm>
            <a:off x="8115104" y="1454719"/>
            <a:ext cx="3805466" cy="997401"/>
          </a:xfrm>
          <a:prstGeom prst="rect">
            <a:avLst/>
          </a:prstGeom>
        </p:spPr>
      </p:pic>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36CE7E59-E257-49EC-817E-1475985BE7AE}"/>
                  </a:ext>
                </a:extLst>
              </p14:cNvPr>
              <p14:cNvContentPartPr/>
              <p14:nvPr/>
            </p14:nvContentPartPr>
            <p14:xfrm>
              <a:off x="7075857" y="1875951"/>
              <a:ext cx="692640" cy="239400"/>
            </p14:xfrm>
          </p:contentPart>
        </mc:Choice>
        <mc:Fallback xmlns="">
          <p:pic>
            <p:nvPicPr>
              <p:cNvPr id="12" name="Ink 11">
                <a:extLst>
                  <a:ext uri="{FF2B5EF4-FFF2-40B4-BE49-F238E27FC236}">
                    <a16:creationId xmlns:a16="http://schemas.microsoft.com/office/drawing/2014/main" id="{36CE7E59-E257-49EC-817E-1475985BE7AE}"/>
                  </a:ext>
                </a:extLst>
              </p:cNvPr>
              <p:cNvPicPr/>
              <p:nvPr/>
            </p:nvPicPr>
            <p:blipFill>
              <a:blip r:embed="rId11"/>
              <a:stretch>
                <a:fillRect/>
              </a:stretch>
            </p:blipFill>
            <p:spPr>
              <a:xfrm>
                <a:off x="7066857" y="1866951"/>
                <a:ext cx="7102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7" name="Ink 16">
                <a:extLst>
                  <a:ext uri="{FF2B5EF4-FFF2-40B4-BE49-F238E27FC236}">
                    <a16:creationId xmlns:a16="http://schemas.microsoft.com/office/drawing/2014/main" id="{E7E91BBE-45F4-4916-8AB8-DB2CC0122F14}"/>
                  </a:ext>
                </a:extLst>
              </p14:cNvPr>
              <p14:cNvContentPartPr/>
              <p14:nvPr/>
            </p14:nvContentPartPr>
            <p14:xfrm>
              <a:off x="7025593" y="1861619"/>
              <a:ext cx="692640" cy="239400"/>
            </p14:xfrm>
          </p:contentPart>
        </mc:Choice>
        <mc:Fallback xmlns="">
          <p:pic>
            <p:nvPicPr>
              <p:cNvPr id="17" name="Ink 16">
                <a:extLst>
                  <a:ext uri="{FF2B5EF4-FFF2-40B4-BE49-F238E27FC236}">
                    <a16:creationId xmlns:a16="http://schemas.microsoft.com/office/drawing/2014/main" id="{E7E91BBE-45F4-4916-8AB8-DB2CC0122F14}"/>
                  </a:ext>
                </a:extLst>
              </p:cNvPr>
              <p:cNvPicPr/>
              <p:nvPr/>
            </p:nvPicPr>
            <p:blipFill>
              <a:blip r:embed="rId11"/>
              <a:stretch>
                <a:fillRect/>
              </a:stretch>
            </p:blipFill>
            <p:spPr>
              <a:xfrm>
                <a:off x="7016593" y="1852619"/>
                <a:ext cx="710280" cy="257040"/>
              </a:xfrm>
              <a:prstGeom prst="rect">
                <a:avLst/>
              </a:prstGeom>
            </p:spPr>
          </p:pic>
        </mc:Fallback>
      </mc:AlternateContent>
      <p:sp>
        <p:nvSpPr>
          <p:cNvPr id="13" name="TextBox 12">
            <a:extLst>
              <a:ext uri="{FF2B5EF4-FFF2-40B4-BE49-F238E27FC236}">
                <a16:creationId xmlns:a16="http://schemas.microsoft.com/office/drawing/2014/main" id="{4894B95B-DE92-01E0-C708-7F35C8EF5600}"/>
              </a:ext>
            </a:extLst>
          </p:cNvPr>
          <p:cNvSpPr txBox="1"/>
          <p:nvPr/>
        </p:nvSpPr>
        <p:spPr>
          <a:xfrm>
            <a:off x="8115104" y="527170"/>
            <a:ext cx="3230920" cy="523220"/>
          </a:xfrm>
          <a:prstGeom prst="rect">
            <a:avLst/>
          </a:prstGeom>
          <a:solidFill>
            <a:srgbClr val="FFCCCC"/>
          </a:solidFill>
        </p:spPr>
        <p:txBody>
          <a:bodyPr wrap="square" rtlCol="0">
            <a:spAutoFit/>
          </a:bodyPr>
          <a:lstStyle/>
          <a:p>
            <a:r>
              <a:rPr lang="en-US" sz="1400"/>
              <a:t>sometimes it outputs this in a transposed table format if a lot of columns!</a:t>
            </a:r>
          </a:p>
        </p:txBody>
      </p:sp>
    </p:spTree>
    <p:extLst>
      <p:ext uri="{BB962C8B-B14F-4D97-AF65-F5344CB8AC3E}">
        <p14:creationId xmlns:p14="http://schemas.microsoft.com/office/powerpoint/2010/main" val="205802559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000113F0-D5F1-4BB0-2509-5A4494E71B40}"/>
              </a:ext>
            </a:extLst>
          </p:cNvPr>
          <p:cNvSpPr txBox="1"/>
          <p:nvPr/>
        </p:nvSpPr>
        <p:spPr>
          <a:xfrm>
            <a:off x="279149" y="934836"/>
            <a:ext cx="5342866" cy="584775"/>
          </a:xfrm>
          <a:prstGeom prst="rect">
            <a:avLst/>
          </a:prstGeom>
          <a:noFill/>
        </p:spPr>
        <p:txBody>
          <a:bodyPr wrap="square" rtlCol="0">
            <a:spAutoFit/>
          </a:bodyPr>
          <a:lstStyle/>
          <a:p>
            <a:r>
              <a:rPr lang="en-US" sz="1600"/>
              <a:t>Now doing some where we have a </a:t>
            </a:r>
            <a:r>
              <a:rPr lang="en-US" sz="1600" i="1"/>
              <a:t>hierarchical index</a:t>
            </a:r>
            <a:r>
              <a:rPr lang="en-US" sz="1600"/>
              <a:t>.  So say we have this df (see relabeling methods for setting this up):</a:t>
            </a:r>
          </a:p>
        </p:txBody>
      </p:sp>
      <p:pic>
        <p:nvPicPr>
          <p:cNvPr id="13" name="Picture 12">
            <a:extLst>
              <a:ext uri="{FF2B5EF4-FFF2-40B4-BE49-F238E27FC236}">
                <a16:creationId xmlns:a16="http://schemas.microsoft.com/office/drawing/2014/main" id="{9764BD36-3DE9-B378-8DD2-F5D8AA9E2BD2}"/>
              </a:ext>
            </a:extLst>
          </p:cNvPr>
          <p:cNvPicPr>
            <a:picLocks noChangeAspect="1"/>
          </p:cNvPicPr>
          <p:nvPr/>
        </p:nvPicPr>
        <p:blipFill>
          <a:blip r:embed="rId3"/>
          <a:stretch>
            <a:fillRect/>
          </a:stretch>
        </p:blipFill>
        <p:spPr>
          <a:xfrm>
            <a:off x="6587773" y="1355374"/>
            <a:ext cx="4557155" cy="1630821"/>
          </a:xfrm>
          <a:prstGeom prst="rect">
            <a:avLst/>
          </a:prstGeom>
        </p:spPr>
      </p:pic>
      <p:sp>
        <p:nvSpPr>
          <p:cNvPr id="15" name="TextBox 14">
            <a:extLst>
              <a:ext uri="{FF2B5EF4-FFF2-40B4-BE49-F238E27FC236}">
                <a16:creationId xmlns:a16="http://schemas.microsoft.com/office/drawing/2014/main" id="{6703C404-73D8-F8B0-F12A-5CA35CA93AE8}"/>
              </a:ext>
            </a:extLst>
          </p:cNvPr>
          <p:cNvSpPr txBox="1"/>
          <p:nvPr/>
        </p:nvSpPr>
        <p:spPr>
          <a:xfrm>
            <a:off x="6490998" y="1016444"/>
            <a:ext cx="2829982" cy="338554"/>
          </a:xfrm>
          <a:prstGeom prst="rect">
            <a:avLst/>
          </a:prstGeom>
          <a:noFill/>
        </p:spPr>
        <p:txBody>
          <a:bodyPr wrap="square" rtlCol="0">
            <a:spAutoFit/>
          </a:bodyPr>
          <a:lstStyle/>
          <a:p>
            <a:r>
              <a:rPr lang="en-US" sz="1600"/>
              <a:t>And doing a df.loc[ ], we get:</a:t>
            </a:r>
          </a:p>
        </p:txBody>
      </p:sp>
      <p:pic>
        <p:nvPicPr>
          <p:cNvPr id="16" name="Picture 15">
            <a:extLst>
              <a:ext uri="{FF2B5EF4-FFF2-40B4-BE49-F238E27FC236}">
                <a16:creationId xmlns:a16="http://schemas.microsoft.com/office/drawing/2014/main" id="{1B3E33A8-2871-43E9-BFEC-4D2950C38B1B}"/>
              </a:ext>
            </a:extLst>
          </p:cNvPr>
          <p:cNvPicPr>
            <a:picLocks noChangeAspect="1"/>
          </p:cNvPicPr>
          <p:nvPr/>
        </p:nvPicPr>
        <p:blipFill>
          <a:blip r:embed="rId4"/>
          <a:stretch>
            <a:fillRect/>
          </a:stretch>
        </p:blipFill>
        <p:spPr>
          <a:xfrm>
            <a:off x="6867519" y="5354402"/>
            <a:ext cx="3482642" cy="1280271"/>
          </a:xfrm>
          <a:prstGeom prst="rect">
            <a:avLst/>
          </a:prstGeom>
        </p:spPr>
      </p:pic>
      <p:sp>
        <p:nvSpPr>
          <p:cNvPr id="17" name="TextBox 16">
            <a:extLst>
              <a:ext uri="{FF2B5EF4-FFF2-40B4-BE49-F238E27FC236}">
                <a16:creationId xmlns:a16="http://schemas.microsoft.com/office/drawing/2014/main" id="{94231219-60E5-5106-975E-9792F235A2A1}"/>
              </a:ext>
            </a:extLst>
          </p:cNvPr>
          <p:cNvSpPr txBox="1"/>
          <p:nvPr/>
        </p:nvSpPr>
        <p:spPr>
          <a:xfrm>
            <a:off x="6587773" y="3274995"/>
            <a:ext cx="2829982" cy="338554"/>
          </a:xfrm>
          <a:prstGeom prst="rect">
            <a:avLst/>
          </a:prstGeom>
          <a:noFill/>
        </p:spPr>
        <p:txBody>
          <a:bodyPr wrap="square" rtlCol="0">
            <a:spAutoFit/>
          </a:bodyPr>
          <a:lstStyle/>
          <a:p>
            <a:r>
              <a:rPr lang="en-US" sz="1600"/>
              <a:t>And here’s another one,</a:t>
            </a:r>
          </a:p>
        </p:txBody>
      </p:sp>
      <p:pic>
        <p:nvPicPr>
          <p:cNvPr id="18" name="Picture 17">
            <a:extLst>
              <a:ext uri="{FF2B5EF4-FFF2-40B4-BE49-F238E27FC236}">
                <a16:creationId xmlns:a16="http://schemas.microsoft.com/office/drawing/2014/main" id="{D93235C7-641E-DBEF-07EC-9542F04F2E9D}"/>
              </a:ext>
            </a:extLst>
          </p:cNvPr>
          <p:cNvPicPr>
            <a:picLocks noChangeAspect="1"/>
          </p:cNvPicPr>
          <p:nvPr/>
        </p:nvPicPr>
        <p:blipFill>
          <a:blip r:embed="rId5"/>
          <a:stretch>
            <a:fillRect/>
          </a:stretch>
        </p:blipFill>
        <p:spPr>
          <a:xfrm>
            <a:off x="6644072" y="3525346"/>
            <a:ext cx="4214225" cy="1066892"/>
          </a:xfrm>
          <a:prstGeom prst="rect">
            <a:avLst/>
          </a:prstGeom>
        </p:spPr>
      </p:pic>
      <p:sp>
        <p:nvSpPr>
          <p:cNvPr id="19" name="TextBox 18">
            <a:extLst>
              <a:ext uri="{FF2B5EF4-FFF2-40B4-BE49-F238E27FC236}">
                <a16:creationId xmlns:a16="http://schemas.microsoft.com/office/drawing/2014/main" id="{495BBE34-CD84-F3AD-85A7-1006F8152E8C}"/>
              </a:ext>
            </a:extLst>
          </p:cNvPr>
          <p:cNvSpPr txBox="1"/>
          <p:nvPr/>
        </p:nvSpPr>
        <p:spPr>
          <a:xfrm>
            <a:off x="279100" y="4812073"/>
            <a:ext cx="2829982" cy="338554"/>
          </a:xfrm>
          <a:prstGeom prst="rect">
            <a:avLst/>
          </a:prstGeom>
          <a:noFill/>
        </p:spPr>
        <p:txBody>
          <a:bodyPr wrap="square" rtlCol="0">
            <a:spAutoFit/>
          </a:bodyPr>
          <a:lstStyle/>
          <a:p>
            <a:r>
              <a:rPr lang="en-US" sz="1600"/>
              <a:t>And last,</a:t>
            </a:r>
          </a:p>
        </p:txBody>
      </p:sp>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C3E4BE70-08A9-8A81-D04D-D1B6F51D028A}"/>
                  </a:ext>
                </a:extLst>
              </p14:cNvPr>
              <p14:cNvContentPartPr/>
              <p14:nvPr/>
            </p14:nvContentPartPr>
            <p14:xfrm>
              <a:off x="4591295" y="1286868"/>
              <a:ext cx="1592280" cy="1279800"/>
            </p14:xfrm>
          </p:contentPart>
        </mc:Choice>
        <mc:Fallback xmlns="">
          <p:pic>
            <p:nvPicPr>
              <p:cNvPr id="20" name="Ink 19">
                <a:extLst>
                  <a:ext uri="{FF2B5EF4-FFF2-40B4-BE49-F238E27FC236}">
                    <a16:creationId xmlns:a16="http://schemas.microsoft.com/office/drawing/2014/main" id="{C3E4BE70-08A9-8A81-D04D-D1B6F51D028A}"/>
                  </a:ext>
                </a:extLst>
              </p:cNvPr>
              <p:cNvPicPr/>
              <p:nvPr/>
            </p:nvPicPr>
            <p:blipFill>
              <a:blip r:embed="rId7"/>
              <a:stretch>
                <a:fillRect/>
              </a:stretch>
            </p:blipFill>
            <p:spPr>
              <a:xfrm>
                <a:off x="4585175" y="1280746"/>
                <a:ext cx="1604520" cy="1292043"/>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784C2DC8-CA0A-BFBC-2AAA-75A23464047B}"/>
                  </a:ext>
                </a:extLst>
              </p14:cNvPr>
              <p14:cNvContentPartPr/>
              <p14:nvPr/>
            </p14:nvContentPartPr>
            <p14:xfrm>
              <a:off x="4572127" y="2556588"/>
              <a:ext cx="1733400" cy="968758"/>
            </p14:xfrm>
          </p:contentPart>
        </mc:Choice>
        <mc:Fallback xmlns="">
          <p:pic>
            <p:nvPicPr>
              <p:cNvPr id="21" name="Ink 20">
                <a:extLst>
                  <a:ext uri="{FF2B5EF4-FFF2-40B4-BE49-F238E27FC236}">
                    <a16:creationId xmlns:a16="http://schemas.microsoft.com/office/drawing/2014/main" id="{784C2DC8-CA0A-BFBC-2AAA-75A23464047B}"/>
                  </a:ext>
                </a:extLst>
              </p:cNvPr>
              <p:cNvPicPr/>
              <p:nvPr/>
            </p:nvPicPr>
            <p:blipFill>
              <a:blip r:embed="rId9"/>
              <a:stretch>
                <a:fillRect/>
              </a:stretch>
            </p:blipFill>
            <p:spPr>
              <a:xfrm>
                <a:off x="4566007" y="2550468"/>
                <a:ext cx="1745640" cy="980998"/>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2" name="Ink 21">
                <a:extLst>
                  <a:ext uri="{FF2B5EF4-FFF2-40B4-BE49-F238E27FC236}">
                    <a16:creationId xmlns:a16="http://schemas.microsoft.com/office/drawing/2014/main" id="{2DC3228B-CB1C-6ED3-1ADE-44CF53E163AA}"/>
                  </a:ext>
                </a:extLst>
              </p14:cNvPr>
              <p14:cNvContentPartPr/>
              <p14:nvPr/>
            </p14:nvContentPartPr>
            <p14:xfrm>
              <a:off x="4581959" y="2566308"/>
              <a:ext cx="1824480" cy="2635694"/>
            </p14:xfrm>
          </p:contentPart>
        </mc:Choice>
        <mc:Fallback xmlns="">
          <p:pic>
            <p:nvPicPr>
              <p:cNvPr id="22" name="Ink 21">
                <a:extLst>
                  <a:ext uri="{FF2B5EF4-FFF2-40B4-BE49-F238E27FC236}">
                    <a16:creationId xmlns:a16="http://schemas.microsoft.com/office/drawing/2014/main" id="{2DC3228B-CB1C-6ED3-1ADE-44CF53E163AA}"/>
                  </a:ext>
                </a:extLst>
              </p:cNvPr>
              <p:cNvPicPr/>
              <p:nvPr/>
            </p:nvPicPr>
            <p:blipFill>
              <a:blip r:embed="rId11"/>
              <a:stretch>
                <a:fillRect/>
              </a:stretch>
            </p:blipFill>
            <p:spPr>
              <a:xfrm>
                <a:off x="4575839" y="2560189"/>
                <a:ext cx="1836720" cy="2647933"/>
              </a:xfrm>
              <a:prstGeom prst="rect">
                <a:avLst/>
              </a:prstGeom>
            </p:spPr>
          </p:pic>
        </mc:Fallback>
      </mc:AlternateContent>
      <p:pic>
        <p:nvPicPr>
          <p:cNvPr id="2" name="Picture 1">
            <a:extLst>
              <a:ext uri="{FF2B5EF4-FFF2-40B4-BE49-F238E27FC236}">
                <a16:creationId xmlns:a16="http://schemas.microsoft.com/office/drawing/2014/main" id="{412432BF-B3CF-5DB1-F7CA-FB2D79E179DD}"/>
              </a:ext>
            </a:extLst>
          </p:cNvPr>
          <p:cNvPicPr>
            <a:picLocks noChangeAspect="1"/>
          </p:cNvPicPr>
          <p:nvPr/>
        </p:nvPicPr>
        <p:blipFill>
          <a:blip r:embed="rId12"/>
          <a:stretch>
            <a:fillRect/>
          </a:stretch>
        </p:blipFill>
        <p:spPr>
          <a:xfrm>
            <a:off x="355669" y="1876339"/>
            <a:ext cx="3890416" cy="2067995"/>
          </a:xfrm>
          <a:prstGeom prst="rect">
            <a:avLst/>
          </a:prstGeom>
        </p:spPr>
      </p:pic>
      <p:pic>
        <p:nvPicPr>
          <p:cNvPr id="4" name="Picture 3">
            <a:extLst>
              <a:ext uri="{FF2B5EF4-FFF2-40B4-BE49-F238E27FC236}">
                <a16:creationId xmlns:a16="http://schemas.microsoft.com/office/drawing/2014/main" id="{B50DB8B4-C19C-EE7A-0151-2D46BBDDCCDB}"/>
              </a:ext>
            </a:extLst>
          </p:cNvPr>
          <p:cNvPicPr>
            <a:picLocks noChangeAspect="1"/>
          </p:cNvPicPr>
          <p:nvPr/>
        </p:nvPicPr>
        <p:blipFill>
          <a:blip r:embed="rId13"/>
          <a:stretch>
            <a:fillRect/>
          </a:stretch>
        </p:blipFill>
        <p:spPr>
          <a:xfrm>
            <a:off x="367169" y="5113272"/>
            <a:ext cx="3878916" cy="1478408"/>
          </a:xfrm>
          <a:prstGeom prst="rect">
            <a:avLst/>
          </a:prstGeom>
        </p:spPr>
      </p:pic>
      <p:sp>
        <p:nvSpPr>
          <p:cNvPr id="5" name="TextBox 4">
            <a:extLst>
              <a:ext uri="{FF2B5EF4-FFF2-40B4-BE49-F238E27FC236}">
                <a16:creationId xmlns:a16="http://schemas.microsoft.com/office/drawing/2014/main" id="{7535AC47-7C6D-FACA-1B1F-AB65922FF10B}"/>
              </a:ext>
            </a:extLst>
          </p:cNvPr>
          <p:cNvSpPr txBox="1"/>
          <p:nvPr/>
        </p:nvSpPr>
        <p:spPr>
          <a:xfrm>
            <a:off x="6796472" y="5015848"/>
            <a:ext cx="2829982" cy="338554"/>
          </a:xfrm>
          <a:prstGeom prst="rect">
            <a:avLst/>
          </a:prstGeom>
          <a:noFill/>
        </p:spPr>
        <p:txBody>
          <a:bodyPr wrap="square" rtlCol="0">
            <a:spAutoFit/>
          </a:bodyPr>
          <a:lstStyle/>
          <a:p>
            <a:r>
              <a:rPr lang="en-US" sz="1600"/>
              <a:t>And another one,</a:t>
            </a:r>
          </a:p>
        </p:txBody>
      </p:sp>
      <mc:AlternateContent xmlns:mc="http://schemas.openxmlformats.org/markup-compatibility/2006" xmlns:p14="http://schemas.microsoft.com/office/powerpoint/2010/main">
        <mc:Choice Requires="p14">
          <p:contentPart p14:bwMode="auto" r:id="rId14">
            <p14:nvContentPartPr>
              <p14:cNvPr id="7" name="Ink 6">
                <a:extLst>
                  <a:ext uri="{FF2B5EF4-FFF2-40B4-BE49-F238E27FC236}">
                    <a16:creationId xmlns:a16="http://schemas.microsoft.com/office/drawing/2014/main" id="{7E2CA79F-D0C0-1CA7-8AFC-07760F02AE6D}"/>
                  </a:ext>
                </a:extLst>
              </p14:cNvPr>
              <p14:cNvContentPartPr/>
              <p14:nvPr/>
            </p14:nvContentPartPr>
            <p14:xfrm>
              <a:off x="2948275" y="2585748"/>
              <a:ext cx="1613880" cy="2494800"/>
            </p14:xfrm>
          </p:contentPart>
        </mc:Choice>
        <mc:Fallback xmlns="">
          <p:pic>
            <p:nvPicPr>
              <p:cNvPr id="7" name="Ink 6">
                <a:extLst>
                  <a:ext uri="{FF2B5EF4-FFF2-40B4-BE49-F238E27FC236}">
                    <a16:creationId xmlns:a16="http://schemas.microsoft.com/office/drawing/2014/main" id="{7E2CA79F-D0C0-1CA7-8AFC-07760F02AE6D}"/>
                  </a:ext>
                </a:extLst>
              </p:cNvPr>
              <p:cNvPicPr/>
              <p:nvPr/>
            </p:nvPicPr>
            <p:blipFill>
              <a:blip r:embed="rId15"/>
              <a:stretch>
                <a:fillRect/>
              </a:stretch>
            </p:blipFill>
            <p:spPr>
              <a:xfrm>
                <a:off x="2942155" y="2579628"/>
                <a:ext cx="1626120" cy="2507040"/>
              </a:xfrm>
              <a:prstGeom prst="rect">
                <a:avLst/>
              </a:prstGeom>
            </p:spPr>
          </p:pic>
        </mc:Fallback>
      </mc:AlternateContent>
    </p:spTree>
    <p:extLst>
      <p:ext uri="{BB962C8B-B14F-4D97-AF65-F5344CB8AC3E}">
        <p14:creationId xmlns:p14="http://schemas.microsoft.com/office/powerpoint/2010/main" val="12058195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000113F0-D5F1-4BB0-2509-5A4494E71B40}"/>
              </a:ext>
            </a:extLst>
          </p:cNvPr>
          <p:cNvSpPr txBox="1"/>
          <p:nvPr/>
        </p:nvSpPr>
        <p:spPr>
          <a:xfrm>
            <a:off x="446864" y="1148793"/>
            <a:ext cx="4322703" cy="338554"/>
          </a:xfrm>
          <a:prstGeom prst="rect">
            <a:avLst/>
          </a:prstGeom>
          <a:noFill/>
        </p:spPr>
        <p:txBody>
          <a:bodyPr wrap="square" rtlCol="0">
            <a:spAutoFit/>
          </a:bodyPr>
          <a:lstStyle/>
          <a:p>
            <a:r>
              <a:rPr lang="en-US" sz="1600"/>
              <a:t>Random statements, with some conditionals,</a:t>
            </a:r>
          </a:p>
        </p:txBody>
      </p:sp>
      <p:pic>
        <p:nvPicPr>
          <p:cNvPr id="12" name="Picture 11">
            <a:extLst>
              <a:ext uri="{FF2B5EF4-FFF2-40B4-BE49-F238E27FC236}">
                <a16:creationId xmlns:a16="http://schemas.microsoft.com/office/drawing/2014/main" id="{F3CA75D6-2BCB-9BE5-C941-75482D79553E}"/>
              </a:ext>
            </a:extLst>
          </p:cNvPr>
          <p:cNvPicPr>
            <a:picLocks noChangeAspect="1"/>
          </p:cNvPicPr>
          <p:nvPr/>
        </p:nvPicPr>
        <p:blipFill>
          <a:blip r:embed="rId3"/>
          <a:stretch>
            <a:fillRect/>
          </a:stretch>
        </p:blipFill>
        <p:spPr>
          <a:xfrm>
            <a:off x="525522" y="2166779"/>
            <a:ext cx="4070552" cy="223443"/>
          </a:xfrm>
          <a:prstGeom prst="rect">
            <a:avLst/>
          </a:prstGeom>
        </p:spPr>
      </p:pic>
      <p:pic>
        <p:nvPicPr>
          <p:cNvPr id="13" name="Picture 12">
            <a:extLst>
              <a:ext uri="{FF2B5EF4-FFF2-40B4-BE49-F238E27FC236}">
                <a16:creationId xmlns:a16="http://schemas.microsoft.com/office/drawing/2014/main" id="{A3BF3528-0CDD-A39F-AF2E-D4EC24C78F2D}"/>
              </a:ext>
            </a:extLst>
          </p:cNvPr>
          <p:cNvPicPr>
            <a:picLocks noChangeAspect="1"/>
          </p:cNvPicPr>
          <p:nvPr/>
        </p:nvPicPr>
        <p:blipFill>
          <a:blip r:embed="rId4"/>
          <a:stretch>
            <a:fillRect/>
          </a:stretch>
        </p:blipFill>
        <p:spPr>
          <a:xfrm>
            <a:off x="525522" y="1681881"/>
            <a:ext cx="5270088" cy="218073"/>
          </a:xfrm>
          <a:prstGeom prst="rect">
            <a:avLst/>
          </a:prstGeom>
        </p:spPr>
      </p:pic>
      <p:pic>
        <p:nvPicPr>
          <p:cNvPr id="14" name="Picture 13">
            <a:extLst>
              <a:ext uri="{FF2B5EF4-FFF2-40B4-BE49-F238E27FC236}">
                <a16:creationId xmlns:a16="http://schemas.microsoft.com/office/drawing/2014/main" id="{FFA0917D-5D1E-00AD-2923-0A7F7A39FB89}"/>
              </a:ext>
            </a:extLst>
          </p:cNvPr>
          <p:cNvPicPr>
            <a:picLocks noChangeAspect="1"/>
          </p:cNvPicPr>
          <p:nvPr/>
        </p:nvPicPr>
        <p:blipFill>
          <a:blip r:embed="rId5"/>
          <a:stretch>
            <a:fillRect/>
          </a:stretch>
        </p:blipFill>
        <p:spPr>
          <a:xfrm>
            <a:off x="525522" y="2635746"/>
            <a:ext cx="5697009" cy="955628"/>
          </a:xfrm>
          <a:prstGeom prst="rect">
            <a:avLst/>
          </a:prstGeom>
        </p:spPr>
      </p:pic>
      <p:sp>
        <p:nvSpPr>
          <p:cNvPr id="2" name="TextBox 1">
            <a:extLst>
              <a:ext uri="{FF2B5EF4-FFF2-40B4-BE49-F238E27FC236}">
                <a16:creationId xmlns:a16="http://schemas.microsoft.com/office/drawing/2014/main" id="{6C0284B0-8E52-D09A-3ECB-37D81B572AFA}"/>
              </a:ext>
            </a:extLst>
          </p:cNvPr>
          <p:cNvSpPr txBox="1"/>
          <p:nvPr/>
        </p:nvSpPr>
        <p:spPr>
          <a:xfrm>
            <a:off x="446864" y="4059074"/>
            <a:ext cx="4774227" cy="307777"/>
          </a:xfrm>
          <a:prstGeom prst="rect">
            <a:avLst/>
          </a:prstGeom>
          <a:noFill/>
        </p:spPr>
        <p:txBody>
          <a:bodyPr wrap="square" rtlCol="0">
            <a:spAutoFit/>
          </a:bodyPr>
          <a:lstStyle/>
          <a:p>
            <a:r>
              <a:rPr lang="en-US" sz="1400"/>
              <a:t>extracting rows of ‘badgrades’ for which average grade &gt; 70.</a:t>
            </a:r>
          </a:p>
        </p:txBody>
      </p:sp>
      <p:sp>
        <p:nvSpPr>
          <p:cNvPr id="10" name="TextBox 9">
            <a:extLst>
              <a:ext uri="{FF2B5EF4-FFF2-40B4-BE49-F238E27FC236}">
                <a16:creationId xmlns:a16="http://schemas.microsoft.com/office/drawing/2014/main" id="{37EAD102-4FE7-16D4-7900-BC2954A6EE63}"/>
              </a:ext>
            </a:extLst>
          </p:cNvPr>
          <p:cNvSpPr txBox="1"/>
          <p:nvPr/>
        </p:nvSpPr>
        <p:spPr>
          <a:xfrm>
            <a:off x="6100486" y="3988813"/>
            <a:ext cx="4774227" cy="523220"/>
          </a:xfrm>
          <a:prstGeom prst="rect">
            <a:avLst/>
          </a:prstGeom>
          <a:noFill/>
        </p:spPr>
        <p:txBody>
          <a:bodyPr wrap="square" rtlCol="0">
            <a:spAutoFit/>
          </a:bodyPr>
          <a:lstStyle/>
          <a:p>
            <a:r>
              <a:rPr lang="en-US" sz="1400"/>
              <a:t>extracting just ‘Average’ column values of ‘badgrades’ rows for with average grade &gt; 70.</a:t>
            </a:r>
          </a:p>
        </p:txBody>
      </p:sp>
      <p:pic>
        <p:nvPicPr>
          <p:cNvPr id="11" name="Picture 10">
            <a:extLst>
              <a:ext uri="{FF2B5EF4-FFF2-40B4-BE49-F238E27FC236}">
                <a16:creationId xmlns:a16="http://schemas.microsoft.com/office/drawing/2014/main" id="{1F984489-2C11-ED78-74CA-D5A4BFE1D8D7}"/>
              </a:ext>
            </a:extLst>
          </p:cNvPr>
          <p:cNvPicPr>
            <a:picLocks noChangeAspect="1"/>
          </p:cNvPicPr>
          <p:nvPr/>
        </p:nvPicPr>
        <p:blipFill>
          <a:blip r:embed="rId6"/>
          <a:stretch>
            <a:fillRect/>
          </a:stretch>
        </p:blipFill>
        <p:spPr>
          <a:xfrm>
            <a:off x="567845" y="4615405"/>
            <a:ext cx="4038292" cy="1073711"/>
          </a:xfrm>
          <a:prstGeom prst="rect">
            <a:avLst/>
          </a:prstGeom>
        </p:spPr>
      </p:pic>
      <p:pic>
        <p:nvPicPr>
          <p:cNvPr id="4" name="Picture 3">
            <a:extLst>
              <a:ext uri="{FF2B5EF4-FFF2-40B4-BE49-F238E27FC236}">
                <a16:creationId xmlns:a16="http://schemas.microsoft.com/office/drawing/2014/main" id="{56EF1E9E-0B14-C531-0560-195D254818E9}"/>
              </a:ext>
            </a:extLst>
          </p:cNvPr>
          <p:cNvPicPr>
            <a:picLocks noChangeAspect="1"/>
          </p:cNvPicPr>
          <p:nvPr/>
        </p:nvPicPr>
        <p:blipFill>
          <a:blip r:embed="rId7"/>
          <a:stretch>
            <a:fillRect/>
          </a:stretch>
        </p:blipFill>
        <p:spPr>
          <a:xfrm>
            <a:off x="6270156" y="4726199"/>
            <a:ext cx="4434889" cy="839033"/>
          </a:xfrm>
          <a:prstGeom prst="rect">
            <a:avLst/>
          </a:prstGeom>
        </p:spPr>
      </p:pic>
    </p:spTree>
    <p:extLst>
      <p:ext uri="{BB962C8B-B14F-4D97-AF65-F5344CB8AC3E}">
        <p14:creationId xmlns:p14="http://schemas.microsoft.com/office/powerpoint/2010/main" val="239098214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6FC38-4435-F3B6-5269-86597DC0672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5415195-BF5E-3540-1FC2-A74B2733539C}"/>
              </a:ext>
            </a:extLst>
          </p:cNvPr>
          <p:cNvSpPr txBox="1"/>
          <p:nvPr/>
        </p:nvSpPr>
        <p:spPr>
          <a:xfrm>
            <a:off x="409066" y="1043474"/>
            <a:ext cx="2048999" cy="338554"/>
          </a:xfrm>
          <a:prstGeom prst="rect">
            <a:avLst/>
          </a:prstGeom>
          <a:noFill/>
        </p:spPr>
        <p:txBody>
          <a:bodyPr wrap="square" rtlCol="0">
            <a:spAutoFit/>
          </a:bodyPr>
          <a:lstStyle/>
          <a:p>
            <a:r>
              <a:rPr lang="en-US" sz="1600"/>
              <a:t>Here’s a dataframe,</a:t>
            </a:r>
          </a:p>
        </p:txBody>
      </p:sp>
      <p:pic>
        <p:nvPicPr>
          <p:cNvPr id="2" name="Picture 1">
            <a:extLst>
              <a:ext uri="{FF2B5EF4-FFF2-40B4-BE49-F238E27FC236}">
                <a16:creationId xmlns:a16="http://schemas.microsoft.com/office/drawing/2014/main" id="{CD6B05AE-4301-FAC2-1F26-A32CF20C3381}"/>
              </a:ext>
            </a:extLst>
          </p:cNvPr>
          <p:cNvPicPr>
            <a:picLocks noChangeAspect="1"/>
          </p:cNvPicPr>
          <p:nvPr/>
        </p:nvPicPr>
        <p:blipFill>
          <a:blip r:embed="rId3"/>
          <a:stretch>
            <a:fillRect/>
          </a:stretch>
        </p:blipFill>
        <p:spPr>
          <a:xfrm>
            <a:off x="524837" y="1553495"/>
            <a:ext cx="4533346" cy="2015641"/>
          </a:xfrm>
          <a:prstGeom prst="rect">
            <a:avLst/>
          </a:prstGeom>
        </p:spPr>
      </p:pic>
      <p:sp>
        <p:nvSpPr>
          <p:cNvPr id="5" name="TextBox 4">
            <a:extLst>
              <a:ext uri="{FF2B5EF4-FFF2-40B4-BE49-F238E27FC236}">
                <a16:creationId xmlns:a16="http://schemas.microsoft.com/office/drawing/2014/main" id="{5AE698BD-C661-F030-142C-8E02A453C750}"/>
              </a:ext>
            </a:extLst>
          </p:cNvPr>
          <p:cNvSpPr txBox="1"/>
          <p:nvPr/>
        </p:nvSpPr>
        <p:spPr>
          <a:xfrm>
            <a:off x="409066" y="3860416"/>
            <a:ext cx="4649117" cy="338554"/>
          </a:xfrm>
          <a:prstGeom prst="rect">
            <a:avLst/>
          </a:prstGeom>
          <a:noFill/>
        </p:spPr>
        <p:txBody>
          <a:bodyPr wrap="square" rtlCol="0">
            <a:spAutoFit/>
          </a:bodyPr>
          <a:lstStyle/>
          <a:p>
            <a:r>
              <a:rPr lang="en-US" sz="1600"/>
              <a:t>Here we’re looking for columns with object datatype,</a:t>
            </a:r>
          </a:p>
        </p:txBody>
      </p:sp>
      <p:pic>
        <p:nvPicPr>
          <p:cNvPr id="7" name="Picture 6">
            <a:extLst>
              <a:ext uri="{FF2B5EF4-FFF2-40B4-BE49-F238E27FC236}">
                <a16:creationId xmlns:a16="http://schemas.microsoft.com/office/drawing/2014/main" id="{2EB34296-D982-F7A0-9D7C-4E2152A46538}"/>
              </a:ext>
            </a:extLst>
          </p:cNvPr>
          <p:cNvPicPr>
            <a:picLocks noChangeAspect="1"/>
          </p:cNvPicPr>
          <p:nvPr/>
        </p:nvPicPr>
        <p:blipFill>
          <a:blip r:embed="rId4"/>
          <a:stretch>
            <a:fillRect/>
          </a:stretch>
        </p:blipFill>
        <p:spPr>
          <a:xfrm>
            <a:off x="5931652" y="1711779"/>
            <a:ext cx="1374130" cy="1911499"/>
          </a:xfrm>
          <a:prstGeom prst="rect">
            <a:avLst/>
          </a:prstGeom>
        </p:spPr>
      </p:pic>
      <p:pic>
        <p:nvPicPr>
          <p:cNvPr id="8" name="Picture 7">
            <a:extLst>
              <a:ext uri="{FF2B5EF4-FFF2-40B4-BE49-F238E27FC236}">
                <a16:creationId xmlns:a16="http://schemas.microsoft.com/office/drawing/2014/main" id="{820E9106-A00F-30DE-911C-6FC9C8D8C7F6}"/>
              </a:ext>
            </a:extLst>
          </p:cNvPr>
          <p:cNvPicPr>
            <a:picLocks noChangeAspect="1"/>
          </p:cNvPicPr>
          <p:nvPr/>
        </p:nvPicPr>
        <p:blipFill>
          <a:blip r:embed="rId5"/>
          <a:stretch>
            <a:fillRect/>
          </a:stretch>
        </p:blipFill>
        <p:spPr>
          <a:xfrm>
            <a:off x="524837" y="4347076"/>
            <a:ext cx="1518419" cy="1536936"/>
          </a:xfrm>
          <a:prstGeom prst="rect">
            <a:avLst/>
          </a:prstGeom>
        </p:spPr>
      </p:pic>
      <p:pic>
        <p:nvPicPr>
          <p:cNvPr id="9" name="Picture 8">
            <a:extLst>
              <a:ext uri="{FF2B5EF4-FFF2-40B4-BE49-F238E27FC236}">
                <a16:creationId xmlns:a16="http://schemas.microsoft.com/office/drawing/2014/main" id="{9C4B5E57-1513-FFC8-3767-5C8750C55332}"/>
              </a:ext>
            </a:extLst>
          </p:cNvPr>
          <p:cNvPicPr>
            <a:picLocks noChangeAspect="1"/>
          </p:cNvPicPr>
          <p:nvPr/>
        </p:nvPicPr>
        <p:blipFill>
          <a:blip r:embed="rId6"/>
          <a:stretch>
            <a:fillRect/>
          </a:stretch>
        </p:blipFill>
        <p:spPr>
          <a:xfrm>
            <a:off x="524837" y="6116534"/>
            <a:ext cx="5018713" cy="393204"/>
          </a:xfrm>
          <a:prstGeom prst="rect">
            <a:avLst/>
          </a:prstGeom>
        </p:spPr>
      </p:pic>
      <p:sp>
        <p:nvSpPr>
          <p:cNvPr id="10" name="TextBox 9">
            <a:extLst>
              <a:ext uri="{FF2B5EF4-FFF2-40B4-BE49-F238E27FC236}">
                <a16:creationId xmlns:a16="http://schemas.microsoft.com/office/drawing/2014/main" id="{C2CD4A21-2F6B-E878-7E3A-F04EC1D455B8}"/>
              </a:ext>
            </a:extLst>
          </p:cNvPr>
          <p:cNvSpPr txBox="1"/>
          <p:nvPr/>
        </p:nvSpPr>
        <p:spPr>
          <a:xfrm>
            <a:off x="6274008" y="3868715"/>
            <a:ext cx="5219902" cy="338554"/>
          </a:xfrm>
          <a:prstGeom prst="rect">
            <a:avLst/>
          </a:prstGeom>
          <a:noFill/>
        </p:spPr>
        <p:txBody>
          <a:bodyPr wrap="square" rtlCol="0">
            <a:spAutoFit/>
          </a:bodyPr>
          <a:lstStyle/>
          <a:p>
            <a:r>
              <a:rPr lang="en-US" sz="1600"/>
              <a:t>Here we’re looking for columns with not object datatype,</a:t>
            </a:r>
          </a:p>
        </p:txBody>
      </p:sp>
      <p:pic>
        <p:nvPicPr>
          <p:cNvPr id="14" name="Picture 13">
            <a:extLst>
              <a:ext uri="{FF2B5EF4-FFF2-40B4-BE49-F238E27FC236}">
                <a16:creationId xmlns:a16="http://schemas.microsoft.com/office/drawing/2014/main" id="{4F3184B8-789C-7788-CF5C-10B3A8744212}"/>
              </a:ext>
            </a:extLst>
          </p:cNvPr>
          <p:cNvPicPr>
            <a:picLocks noChangeAspect="1"/>
          </p:cNvPicPr>
          <p:nvPr/>
        </p:nvPicPr>
        <p:blipFill>
          <a:blip r:embed="rId7"/>
          <a:stretch>
            <a:fillRect/>
          </a:stretch>
        </p:blipFill>
        <p:spPr>
          <a:xfrm>
            <a:off x="6335099" y="4396933"/>
            <a:ext cx="1471715" cy="1437222"/>
          </a:xfrm>
          <a:prstGeom prst="rect">
            <a:avLst/>
          </a:prstGeom>
        </p:spPr>
      </p:pic>
      <p:pic>
        <p:nvPicPr>
          <p:cNvPr id="15" name="Picture 14">
            <a:extLst>
              <a:ext uri="{FF2B5EF4-FFF2-40B4-BE49-F238E27FC236}">
                <a16:creationId xmlns:a16="http://schemas.microsoft.com/office/drawing/2014/main" id="{2A67C80D-C6C7-872C-7BF7-AD8C80CCF6AC}"/>
              </a:ext>
            </a:extLst>
          </p:cNvPr>
          <p:cNvPicPr>
            <a:picLocks noChangeAspect="1"/>
          </p:cNvPicPr>
          <p:nvPr/>
        </p:nvPicPr>
        <p:blipFill>
          <a:blip r:embed="rId8"/>
          <a:stretch>
            <a:fillRect/>
          </a:stretch>
        </p:blipFill>
        <p:spPr>
          <a:xfrm>
            <a:off x="6335099" y="6118713"/>
            <a:ext cx="4667198" cy="360714"/>
          </a:xfrm>
          <a:prstGeom prst="rect">
            <a:avLst/>
          </a:prstGeom>
        </p:spPr>
      </p:pic>
      <p:sp>
        <p:nvSpPr>
          <p:cNvPr id="16" name="Rectangle 15">
            <a:extLst>
              <a:ext uri="{FF2B5EF4-FFF2-40B4-BE49-F238E27FC236}">
                <a16:creationId xmlns:a16="http://schemas.microsoft.com/office/drawing/2014/main" id="{8A4F6849-9037-FC15-9A5C-F2979F2FC177}"/>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Tree>
    <p:extLst>
      <p:ext uri="{BB962C8B-B14F-4D97-AF65-F5344CB8AC3E}">
        <p14:creationId xmlns:p14="http://schemas.microsoft.com/office/powerpoint/2010/main" val="13489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39981" cy="461665"/>
          </a:xfrm>
          <a:prstGeom prst="rect">
            <a:avLst/>
          </a:prstGeom>
        </p:spPr>
        <p:txBody>
          <a:bodyPr wrap="none">
            <a:spAutoFit/>
          </a:bodyPr>
          <a:lstStyle/>
          <a:p>
            <a:r>
              <a:rPr lang="en-US" sz="2400" b="1" u="sng">
                <a:solidFill>
                  <a:srgbClr val="7030A0"/>
                </a:solidFill>
              </a:rPr>
              <a:t>Series: Modification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318605" y="1342281"/>
            <a:ext cx="7871666" cy="338554"/>
          </a:xfrm>
          <a:prstGeom prst="rect">
            <a:avLst/>
          </a:prstGeom>
          <a:noFill/>
        </p:spPr>
        <p:txBody>
          <a:bodyPr wrap="square" rtlCol="0">
            <a:spAutoFit/>
          </a:bodyPr>
          <a:lstStyle/>
          <a:p>
            <a:r>
              <a:rPr lang="en-US" sz="1600"/>
              <a:t>You can modify series by slicing the part you want to isolate and setting it equal to whatever.   </a:t>
            </a:r>
          </a:p>
        </p:txBody>
      </p:sp>
      <p:sp>
        <p:nvSpPr>
          <p:cNvPr id="16" name="TextBox 15">
            <a:extLst>
              <a:ext uri="{FF2B5EF4-FFF2-40B4-BE49-F238E27FC236}">
                <a16:creationId xmlns:a16="http://schemas.microsoft.com/office/drawing/2014/main" id="{B9CB8EDA-CEDC-2CDB-EB3B-E7B35C6D6596}"/>
              </a:ext>
            </a:extLst>
          </p:cNvPr>
          <p:cNvSpPr txBox="1"/>
          <p:nvPr/>
        </p:nvSpPr>
        <p:spPr>
          <a:xfrm>
            <a:off x="7178699" y="2293452"/>
            <a:ext cx="4413535" cy="738664"/>
          </a:xfrm>
          <a:prstGeom prst="rect">
            <a:avLst/>
          </a:prstGeom>
          <a:noFill/>
        </p:spPr>
        <p:txBody>
          <a:bodyPr wrap="square" rtlCol="0">
            <a:spAutoFit/>
          </a:bodyPr>
          <a:lstStyle/>
          <a:p>
            <a:r>
              <a:rPr lang="en-US" sz="1400"/>
              <a:t>will return modified series.  If replacing the whole series, then must replace with another series, not a list; otherwise series will get converted to a list.  </a:t>
            </a:r>
          </a:p>
        </p:txBody>
      </p:sp>
      <p:sp>
        <p:nvSpPr>
          <p:cNvPr id="17" name="TextBox 16">
            <a:extLst>
              <a:ext uri="{FF2B5EF4-FFF2-40B4-BE49-F238E27FC236}">
                <a16:creationId xmlns:a16="http://schemas.microsoft.com/office/drawing/2014/main" id="{7E905B9B-2F36-F2AB-2C58-ED906EAA81A5}"/>
              </a:ext>
            </a:extLst>
          </p:cNvPr>
          <p:cNvSpPr txBox="1"/>
          <p:nvPr/>
        </p:nvSpPr>
        <p:spPr>
          <a:xfrm>
            <a:off x="318605" y="2277973"/>
            <a:ext cx="5669240" cy="307777"/>
          </a:xfrm>
          <a:prstGeom prst="rect">
            <a:avLst/>
          </a:prstGeom>
          <a:noFill/>
        </p:spPr>
        <p:txBody>
          <a:bodyPr wrap="square" rtlCol="0">
            <a:spAutoFit/>
          </a:bodyPr>
          <a:lstStyle/>
          <a:p>
            <a:r>
              <a:rPr lang="en-US" sz="1400"/>
              <a:t>series[slice it up somehow] = value, [list of values], or another series, etc.  </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D50F29F3-8646-548E-E3A7-7924C95F2E9C}"/>
                  </a:ext>
                </a:extLst>
              </p14:cNvPr>
              <p14:cNvContentPartPr/>
              <p14:nvPr/>
            </p14:nvContentPartPr>
            <p14:xfrm>
              <a:off x="6378064" y="2441693"/>
              <a:ext cx="553680" cy="30960"/>
            </p14:xfrm>
          </p:contentPart>
        </mc:Choice>
        <mc:Fallback xmlns="">
          <p:pic>
            <p:nvPicPr>
              <p:cNvPr id="18" name="Ink 17">
                <a:extLst>
                  <a:ext uri="{FF2B5EF4-FFF2-40B4-BE49-F238E27FC236}">
                    <a16:creationId xmlns:a16="http://schemas.microsoft.com/office/drawing/2014/main" id="{D50F29F3-8646-548E-E3A7-7924C95F2E9C}"/>
                  </a:ext>
                </a:extLst>
              </p:cNvPr>
              <p:cNvPicPr/>
              <p:nvPr/>
            </p:nvPicPr>
            <p:blipFill>
              <a:blip r:embed="rId4"/>
              <a:stretch>
                <a:fillRect/>
              </a:stretch>
            </p:blipFill>
            <p:spPr>
              <a:xfrm>
                <a:off x="6369064" y="2432587"/>
                <a:ext cx="571320" cy="48808"/>
              </a:xfrm>
              <a:prstGeom prst="rect">
                <a:avLst/>
              </a:prstGeom>
            </p:spPr>
          </p:pic>
        </mc:Fallback>
      </mc:AlternateContent>
      <p:sp>
        <p:nvSpPr>
          <p:cNvPr id="14" name="TextBox 13">
            <a:extLst>
              <a:ext uri="{FF2B5EF4-FFF2-40B4-BE49-F238E27FC236}">
                <a16:creationId xmlns:a16="http://schemas.microsoft.com/office/drawing/2014/main" id="{17BB930E-6DDB-D946-17BD-5DBA9F140E29}"/>
              </a:ext>
            </a:extLst>
          </p:cNvPr>
          <p:cNvSpPr txBox="1"/>
          <p:nvPr/>
        </p:nvSpPr>
        <p:spPr>
          <a:xfrm>
            <a:off x="2495452" y="3252574"/>
            <a:ext cx="2129378" cy="307777"/>
          </a:xfrm>
          <a:prstGeom prst="rect">
            <a:avLst/>
          </a:prstGeom>
          <a:noFill/>
        </p:spPr>
        <p:txBody>
          <a:bodyPr wrap="square" rtlCol="0">
            <a:spAutoFit/>
          </a:bodyPr>
          <a:lstStyle/>
          <a:p>
            <a:r>
              <a:rPr lang="en-US" sz="1400"/>
              <a:t>will delete that element.</a:t>
            </a:r>
          </a:p>
        </p:txBody>
      </p:sp>
      <p:sp>
        <p:nvSpPr>
          <p:cNvPr id="15" name="TextBox 14">
            <a:extLst>
              <a:ext uri="{FF2B5EF4-FFF2-40B4-BE49-F238E27FC236}">
                <a16:creationId xmlns:a16="http://schemas.microsoft.com/office/drawing/2014/main" id="{CF052DDA-FE26-6FF4-8D66-2066F3F338B3}"/>
              </a:ext>
            </a:extLst>
          </p:cNvPr>
          <p:cNvSpPr txBox="1"/>
          <p:nvPr/>
        </p:nvSpPr>
        <p:spPr>
          <a:xfrm>
            <a:off x="273111" y="3253876"/>
            <a:ext cx="1421705" cy="307777"/>
          </a:xfrm>
          <a:prstGeom prst="rect">
            <a:avLst/>
          </a:prstGeom>
          <a:noFill/>
        </p:spPr>
        <p:txBody>
          <a:bodyPr wrap="square" rtlCol="0">
            <a:spAutoFit/>
          </a:bodyPr>
          <a:lstStyle/>
          <a:p>
            <a:r>
              <a:rPr lang="en-US" sz="1400"/>
              <a:t>del(series[row])  </a:t>
            </a:r>
          </a:p>
        </p:txBody>
      </p:sp>
      <mc:AlternateContent xmlns:mc="http://schemas.openxmlformats.org/markup-compatibility/2006" xmlns:p14="http://schemas.microsoft.com/office/powerpoint/2010/main">
        <mc:Choice Requires="p14">
          <p:contentPart p14:bwMode="auto" r:id="rId5">
            <p14:nvContentPartPr>
              <p14:cNvPr id="21" name="Ink 20">
                <a:extLst>
                  <a:ext uri="{FF2B5EF4-FFF2-40B4-BE49-F238E27FC236}">
                    <a16:creationId xmlns:a16="http://schemas.microsoft.com/office/drawing/2014/main" id="{50E91ABD-B3F0-10B6-9E2B-74146EBCF11F}"/>
                  </a:ext>
                </a:extLst>
              </p14:cNvPr>
              <p14:cNvContentPartPr/>
              <p14:nvPr/>
            </p14:nvContentPartPr>
            <p14:xfrm>
              <a:off x="1694816" y="3400815"/>
              <a:ext cx="553680" cy="30960"/>
            </p14:xfrm>
          </p:contentPart>
        </mc:Choice>
        <mc:Fallback xmlns="">
          <p:pic>
            <p:nvPicPr>
              <p:cNvPr id="21" name="Ink 20">
                <a:extLst>
                  <a:ext uri="{FF2B5EF4-FFF2-40B4-BE49-F238E27FC236}">
                    <a16:creationId xmlns:a16="http://schemas.microsoft.com/office/drawing/2014/main" id="{50E91ABD-B3F0-10B6-9E2B-74146EBCF11F}"/>
                  </a:ext>
                </a:extLst>
              </p:cNvPr>
              <p:cNvPicPr/>
              <p:nvPr/>
            </p:nvPicPr>
            <p:blipFill>
              <a:blip r:embed="rId6"/>
              <a:stretch>
                <a:fillRect/>
              </a:stretch>
            </p:blipFill>
            <p:spPr>
              <a:xfrm>
                <a:off x="1685816" y="3391709"/>
                <a:ext cx="571320" cy="48808"/>
              </a:xfrm>
              <a:prstGeom prst="rect">
                <a:avLst/>
              </a:prstGeom>
            </p:spPr>
          </p:pic>
        </mc:Fallback>
      </mc:AlternateContent>
      <p:sp>
        <p:nvSpPr>
          <p:cNvPr id="2" name="TextBox 1">
            <a:extLst>
              <a:ext uri="{FF2B5EF4-FFF2-40B4-BE49-F238E27FC236}">
                <a16:creationId xmlns:a16="http://schemas.microsoft.com/office/drawing/2014/main" id="{6FB3824F-64F0-95DE-3371-CD0066E41BC6}"/>
              </a:ext>
            </a:extLst>
          </p:cNvPr>
          <p:cNvSpPr txBox="1"/>
          <p:nvPr/>
        </p:nvSpPr>
        <p:spPr>
          <a:xfrm>
            <a:off x="273110" y="3981051"/>
            <a:ext cx="10419771" cy="338554"/>
          </a:xfrm>
          <a:prstGeom prst="rect">
            <a:avLst/>
          </a:prstGeom>
          <a:noFill/>
        </p:spPr>
        <p:txBody>
          <a:bodyPr wrap="square" rtlCol="0">
            <a:spAutoFit/>
          </a:bodyPr>
          <a:lstStyle/>
          <a:p>
            <a:r>
              <a:rPr lang="en-US" sz="1600"/>
              <a:t>We can create an empty series, and then use a for loop to iterate over some range of incices and and fill the new series in.</a:t>
            </a:r>
          </a:p>
        </p:txBody>
      </p:sp>
      <p:sp>
        <p:nvSpPr>
          <p:cNvPr id="8" name="TextBox 7">
            <a:extLst>
              <a:ext uri="{FF2B5EF4-FFF2-40B4-BE49-F238E27FC236}">
                <a16:creationId xmlns:a16="http://schemas.microsoft.com/office/drawing/2014/main" id="{1C64D53F-455B-0FAF-0326-66C34535E3F4}"/>
              </a:ext>
            </a:extLst>
          </p:cNvPr>
          <p:cNvSpPr txBox="1"/>
          <p:nvPr/>
        </p:nvSpPr>
        <p:spPr>
          <a:xfrm>
            <a:off x="318605" y="4663264"/>
            <a:ext cx="2587503" cy="523220"/>
          </a:xfrm>
          <a:prstGeom prst="rect">
            <a:avLst/>
          </a:prstGeom>
          <a:noFill/>
        </p:spPr>
        <p:txBody>
          <a:bodyPr wrap="none" rtlCol="0">
            <a:spAutoFit/>
          </a:bodyPr>
          <a:lstStyle/>
          <a:p>
            <a:r>
              <a:rPr lang="en-US" sz="1400"/>
              <a:t>for row in seres.index:</a:t>
            </a:r>
          </a:p>
          <a:p>
            <a:r>
              <a:rPr lang="en-US" sz="1400"/>
              <a:t>     series_new[row] = series[row]</a:t>
            </a:r>
          </a:p>
        </p:txBody>
      </p:sp>
    </p:spTree>
    <p:extLst>
      <p:ext uri="{BB962C8B-B14F-4D97-AF65-F5344CB8AC3E}">
        <p14:creationId xmlns:p14="http://schemas.microsoft.com/office/powerpoint/2010/main" val="104138741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C0D56-8311-13F7-69D0-CC2D92B71C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693D128-4CD3-28F2-4F51-020B11F8D6E9}"/>
              </a:ext>
            </a:extLst>
          </p:cNvPr>
          <p:cNvSpPr txBox="1"/>
          <p:nvPr/>
        </p:nvSpPr>
        <p:spPr>
          <a:xfrm>
            <a:off x="409066" y="1043474"/>
            <a:ext cx="2048999" cy="338554"/>
          </a:xfrm>
          <a:prstGeom prst="rect">
            <a:avLst/>
          </a:prstGeom>
          <a:noFill/>
        </p:spPr>
        <p:txBody>
          <a:bodyPr wrap="square" rtlCol="0">
            <a:spAutoFit/>
          </a:bodyPr>
          <a:lstStyle/>
          <a:p>
            <a:r>
              <a:rPr lang="en-US" sz="1600"/>
              <a:t>Here’s a dataframe,</a:t>
            </a:r>
          </a:p>
        </p:txBody>
      </p:sp>
      <p:pic>
        <p:nvPicPr>
          <p:cNvPr id="2" name="Picture 1">
            <a:extLst>
              <a:ext uri="{FF2B5EF4-FFF2-40B4-BE49-F238E27FC236}">
                <a16:creationId xmlns:a16="http://schemas.microsoft.com/office/drawing/2014/main" id="{50703F40-6C47-2914-1B44-59B8A5C338C6}"/>
              </a:ext>
            </a:extLst>
          </p:cNvPr>
          <p:cNvPicPr>
            <a:picLocks noChangeAspect="1"/>
          </p:cNvPicPr>
          <p:nvPr/>
        </p:nvPicPr>
        <p:blipFill>
          <a:blip r:embed="rId3"/>
          <a:stretch>
            <a:fillRect/>
          </a:stretch>
        </p:blipFill>
        <p:spPr>
          <a:xfrm>
            <a:off x="524837" y="1553495"/>
            <a:ext cx="4533346" cy="2015641"/>
          </a:xfrm>
          <a:prstGeom prst="rect">
            <a:avLst/>
          </a:prstGeom>
        </p:spPr>
      </p:pic>
      <p:sp>
        <p:nvSpPr>
          <p:cNvPr id="5" name="TextBox 4">
            <a:extLst>
              <a:ext uri="{FF2B5EF4-FFF2-40B4-BE49-F238E27FC236}">
                <a16:creationId xmlns:a16="http://schemas.microsoft.com/office/drawing/2014/main" id="{A753D395-0974-EAEA-7975-D9EF50517924}"/>
              </a:ext>
            </a:extLst>
          </p:cNvPr>
          <p:cNvSpPr txBox="1"/>
          <p:nvPr/>
        </p:nvSpPr>
        <p:spPr>
          <a:xfrm>
            <a:off x="409066" y="3860416"/>
            <a:ext cx="4649117" cy="338554"/>
          </a:xfrm>
          <a:prstGeom prst="rect">
            <a:avLst/>
          </a:prstGeom>
          <a:noFill/>
        </p:spPr>
        <p:txBody>
          <a:bodyPr wrap="square" rtlCol="0">
            <a:spAutoFit/>
          </a:bodyPr>
          <a:lstStyle/>
          <a:p>
            <a:r>
              <a:rPr lang="en-US" sz="1600"/>
              <a:t>And here I’m returning all but the “Average” column.  </a:t>
            </a:r>
          </a:p>
        </p:txBody>
      </p:sp>
      <p:sp>
        <p:nvSpPr>
          <p:cNvPr id="16" name="Rectangle 15">
            <a:extLst>
              <a:ext uri="{FF2B5EF4-FFF2-40B4-BE49-F238E27FC236}">
                <a16:creationId xmlns:a16="http://schemas.microsoft.com/office/drawing/2014/main" id="{D38A8AC7-987E-857E-0EE6-E866E11D721A}"/>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6" name="Picture 5">
            <a:extLst>
              <a:ext uri="{FF2B5EF4-FFF2-40B4-BE49-F238E27FC236}">
                <a16:creationId xmlns:a16="http://schemas.microsoft.com/office/drawing/2014/main" id="{0F0A8665-7ED9-3806-6EB0-7DB3DC51F8E0}"/>
              </a:ext>
            </a:extLst>
          </p:cNvPr>
          <p:cNvPicPr>
            <a:picLocks noChangeAspect="1"/>
          </p:cNvPicPr>
          <p:nvPr/>
        </p:nvPicPr>
        <p:blipFill>
          <a:blip r:embed="rId4"/>
          <a:stretch>
            <a:fillRect/>
          </a:stretch>
        </p:blipFill>
        <p:spPr>
          <a:xfrm>
            <a:off x="524837" y="4329680"/>
            <a:ext cx="4174982" cy="469025"/>
          </a:xfrm>
          <a:prstGeom prst="rect">
            <a:avLst/>
          </a:prstGeom>
        </p:spPr>
      </p:pic>
      <p:pic>
        <p:nvPicPr>
          <p:cNvPr id="11" name="Picture 10">
            <a:extLst>
              <a:ext uri="{FF2B5EF4-FFF2-40B4-BE49-F238E27FC236}">
                <a16:creationId xmlns:a16="http://schemas.microsoft.com/office/drawing/2014/main" id="{E7D96C3E-C20A-A77A-7B34-3E7B82598BEF}"/>
              </a:ext>
            </a:extLst>
          </p:cNvPr>
          <p:cNvPicPr>
            <a:picLocks noChangeAspect="1"/>
          </p:cNvPicPr>
          <p:nvPr/>
        </p:nvPicPr>
        <p:blipFill>
          <a:blip r:embed="rId5"/>
          <a:stretch>
            <a:fillRect/>
          </a:stretch>
        </p:blipFill>
        <p:spPr>
          <a:xfrm>
            <a:off x="5620647" y="4260999"/>
            <a:ext cx="4488266" cy="2261006"/>
          </a:xfrm>
          <a:prstGeom prst="rect">
            <a:avLst/>
          </a:prstGeom>
        </p:spPr>
      </p:pic>
    </p:spTree>
    <p:extLst>
      <p:ext uri="{BB962C8B-B14F-4D97-AF65-F5344CB8AC3E}">
        <p14:creationId xmlns:p14="http://schemas.microsoft.com/office/powerpoint/2010/main" val="1189690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183" y="84972"/>
            <a:ext cx="2843664" cy="461665"/>
          </a:xfrm>
          <a:prstGeom prst="rect">
            <a:avLst/>
          </a:prstGeom>
        </p:spPr>
        <p:txBody>
          <a:bodyPr wrap="none">
            <a:spAutoFit/>
          </a:bodyPr>
          <a:lstStyle/>
          <a:p>
            <a:r>
              <a:rPr lang="en-US" sz="2400" b="1" u="sng">
                <a:solidFill>
                  <a:srgbClr val="0066FF"/>
                </a:solidFill>
              </a:rPr>
              <a:t>Dataframe: Methods</a:t>
            </a:r>
          </a:p>
        </p:txBody>
      </p:sp>
      <p:pic>
        <p:nvPicPr>
          <p:cNvPr id="14" name="Picture 13">
            <a:extLst>
              <a:ext uri="{FF2B5EF4-FFF2-40B4-BE49-F238E27FC236}">
                <a16:creationId xmlns:a16="http://schemas.microsoft.com/office/drawing/2014/main" id="{0CF0B7F8-BC24-61E7-1AA7-5813E3A44B40}"/>
              </a:ext>
            </a:extLst>
          </p:cNvPr>
          <p:cNvPicPr>
            <a:picLocks noChangeAspect="1"/>
          </p:cNvPicPr>
          <p:nvPr/>
        </p:nvPicPr>
        <p:blipFill>
          <a:blip r:embed="rId3"/>
          <a:stretch>
            <a:fillRect/>
          </a:stretch>
        </p:blipFill>
        <p:spPr>
          <a:xfrm>
            <a:off x="346765" y="1580570"/>
            <a:ext cx="3979418" cy="1655385"/>
          </a:xfrm>
          <a:prstGeom prst="rect">
            <a:avLst/>
          </a:prstGeom>
        </p:spPr>
      </p:pic>
      <p:pic>
        <p:nvPicPr>
          <p:cNvPr id="16" name="Picture 15">
            <a:extLst>
              <a:ext uri="{FF2B5EF4-FFF2-40B4-BE49-F238E27FC236}">
                <a16:creationId xmlns:a16="http://schemas.microsoft.com/office/drawing/2014/main" id="{07CB1C90-067D-660F-F68A-F9761198FCAB}"/>
              </a:ext>
            </a:extLst>
          </p:cNvPr>
          <p:cNvPicPr>
            <a:picLocks noChangeAspect="1"/>
          </p:cNvPicPr>
          <p:nvPr/>
        </p:nvPicPr>
        <p:blipFill>
          <a:blip r:embed="rId4"/>
          <a:stretch>
            <a:fillRect/>
          </a:stretch>
        </p:blipFill>
        <p:spPr>
          <a:xfrm>
            <a:off x="5601078" y="1710387"/>
            <a:ext cx="1655385" cy="1655385"/>
          </a:xfrm>
          <a:prstGeom prst="rect">
            <a:avLst/>
          </a:prstGeom>
        </p:spPr>
      </p:pic>
      <p:pic>
        <p:nvPicPr>
          <p:cNvPr id="17" name="Picture 16">
            <a:extLst>
              <a:ext uri="{FF2B5EF4-FFF2-40B4-BE49-F238E27FC236}">
                <a16:creationId xmlns:a16="http://schemas.microsoft.com/office/drawing/2014/main" id="{594F6F95-6AA2-593E-B90F-5CF50133CCF4}"/>
              </a:ext>
            </a:extLst>
          </p:cNvPr>
          <p:cNvPicPr>
            <a:picLocks noChangeAspect="1"/>
          </p:cNvPicPr>
          <p:nvPr/>
        </p:nvPicPr>
        <p:blipFill>
          <a:blip r:embed="rId5"/>
          <a:stretch>
            <a:fillRect/>
          </a:stretch>
        </p:blipFill>
        <p:spPr>
          <a:xfrm>
            <a:off x="254137" y="4655305"/>
            <a:ext cx="3163352" cy="383695"/>
          </a:xfrm>
          <a:prstGeom prst="rect">
            <a:avLst/>
          </a:prstGeom>
        </p:spPr>
      </p:pic>
      <p:sp>
        <p:nvSpPr>
          <p:cNvPr id="19" name="TextBox 18">
            <a:extLst>
              <a:ext uri="{FF2B5EF4-FFF2-40B4-BE49-F238E27FC236}">
                <a16:creationId xmlns:a16="http://schemas.microsoft.com/office/drawing/2014/main" id="{164D96CD-6F99-2879-0615-A10730E5153B}"/>
              </a:ext>
            </a:extLst>
          </p:cNvPr>
          <p:cNvSpPr txBox="1"/>
          <p:nvPr/>
        </p:nvSpPr>
        <p:spPr>
          <a:xfrm>
            <a:off x="6243116" y="4152725"/>
            <a:ext cx="5441128" cy="338554"/>
          </a:xfrm>
          <a:prstGeom prst="rect">
            <a:avLst/>
          </a:prstGeom>
          <a:noFill/>
        </p:spPr>
        <p:txBody>
          <a:bodyPr wrap="square" rtlCol="0">
            <a:spAutoFit/>
          </a:bodyPr>
          <a:lstStyle/>
          <a:p>
            <a:r>
              <a:rPr lang="en-US" sz="1600"/>
              <a:t>And we can feed this into </a:t>
            </a:r>
            <a:r>
              <a:rPr lang="en-US" sz="1600" i="1"/>
              <a:t>ng.loc[ ] </a:t>
            </a:r>
            <a:r>
              <a:rPr lang="en-US" sz="1600"/>
              <a:t>method to get those rows,</a:t>
            </a:r>
          </a:p>
        </p:txBody>
      </p:sp>
      <mc:AlternateContent xmlns:mc="http://schemas.openxmlformats.org/markup-compatibility/2006" xmlns:p14="http://schemas.microsoft.com/office/powerpoint/2010/main">
        <mc:Choice Requires="p14">
          <p:contentPart p14:bwMode="auto" r:id="rId6">
            <p14:nvContentPartPr>
              <p14:cNvPr id="24" name="Ink 23">
                <a:extLst>
                  <a:ext uri="{FF2B5EF4-FFF2-40B4-BE49-F238E27FC236}">
                    <a16:creationId xmlns:a16="http://schemas.microsoft.com/office/drawing/2014/main" id="{F47B1394-6455-AA60-62D1-28C46E654010}"/>
                  </a:ext>
                </a:extLst>
              </p14:cNvPr>
              <p14:cNvContentPartPr/>
              <p14:nvPr/>
            </p14:nvContentPartPr>
            <p14:xfrm>
              <a:off x="4152967" y="4718888"/>
              <a:ext cx="1486612" cy="505822"/>
            </p14:xfrm>
          </p:contentPart>
        </mc:Choice>
        <mc:Fallback xmlns="">
          <p:pic>
            <p:nvPicPr>
              <p:cNvPr id="24" name="Ink 23">
                <a:extLst>
                  <a:ext uri="{FF2B5EF4-FFF2-40B4-BE49-F238E27FC236}">
                    <a16:creationId xmlns:a16="http://schemas.microsoft.com/office/drawing/2014/main" id="{F47B1394-6455-AA60-62D1-28C46E654010}"/>
                  </a:ext>
                </a:extLst>
              </p:cNvPr>
              <p:cNvPicPr/>
              <p:nvPr/>
            </p:nvPicPr>
            <p:blipFill>
              <a:blip r:embed="rId7"/>
              <a:stretch>
                <a:fillRect/>
              </a:stretch>
            </p:blipFill>
            <p:spPr>
              <a:xfrm>
                <a:off x="4146843" y="4712763"/>
                <a:ext cx="1498859" cy="518071"/>
              </a:xfrm>
              <a:prstGeom prst="rect">
                <a:avLst/>
              </a:prstGeom>
            </p:spPr>
          </p:pic>
        </mc:Fallback>
      </mc:AlternateContent>
      <p:pic>
        <p:nvPicPr>
          <p:cNvPr id="26" name="Picture 25">
            <a:extLst>
              <a:ext uri="{FF2B5EF4-FFF2-40B4-BE49-F238E27FC236}">
                <a16:creationId xmlns:a16="http://schemas.microsoft.com/office/drawing/2014/main" id="{079AFBD7-7A86-A1B8-CD44-2F23B7339F8D}"/>
              </a:ext>
            </a:extLst>
          </p:cNvPr>
          <p:cNvPicPr>
            <a:picLocks noChangeAspect="1"/>
          </p:cNvPicPr>
          <p:nvPr/>
        </p:nvPicPr>
        <p:blipFill>
          <a:blip r:embed="rId8"/>
          <a:stretch>
            <a:fillRect/>
          </a:stretch>
        </p:blipFill>
        <p:spPr>
          <a:xfrm>
            <a:off x="6375057" y="4655305"/>
            <a:ext cx="4640982" cy="967824"/>
          </a:xfrm>
          <a:prstGeom prst="rect">
            <a:avLst/>
          </a:prstGeom>
        </p:spPr>
      </p:pic>
      <p:sp>
        <p:nvSpPr>
          <p:cNvPr id="5" name="TextBox 4">
            <a:extLst>
              <a:ext uri="{FF2B5EF4-FFF2-40B4-BE49-F238E27FC236}">
                <a16:creationId xmlns:a16="http://schemas.microsoft.com/office/drawing/2014/main" id="{D7D9736C-CA8F-9009-B274-C82D3405D0EF}"/>
              </a:ext>
            </a:extLst>
          </p:cNvPr>
          <p:cNvSpPr txBox="1"/>
          <p:nvPr/>
        </p:nvSpPr>
        <p:spPr>
          <a:xfrm>
            <a:off x="5559526" y="979994"/>
            <a:ext cx="6295726" cy="584775"/>
          </a:xfrm>
          <a:prstGeom prst="rect">
            <a:avLst/>
          </a:prstGeom>
          <a:noFill/>
        </p:spPr>
        <p:txBody>
          <a:bodyPr wrap="square">
            <a:spAutoFit/>
          </a:bodyPr>
          <a:lstStyle/>
          <a:p>
            <a:r>
              <a:rPr lang="en-US" sz="1600"/>
              <a:t>And we can get a row_mask based on the ‘condition’ of whether ng[Average] &gt; 75,</a:t>
            </a:r>
          </a:p>
        </p:txBody>
      </p:sp>
      <p:sp>
        <p:nvSpPr>
          <p:cNvPr id="2" name="TextBox 1">
            <a:extLst>
              <a:ext uri="{FF2B5EF4-FFF2-40B4-BE49-F238E27FC236}">
                <a16:creationId xmlns:a16="http://schemas.microsoft.com/office/drawing/2014/main" id="{BE15396F-B19A-8A0A-1986-ED826588AFD2}"/>
              </a:ext>
            </a:extLst>
          </p:cNvPr>
          <p:cNvSpPr txBox="1"/>
          <p:nvPr/>
        </p:nvSpPr>
        <p:spPr>
          <a:xfrm>
            <a:off x="306887" y="1033916"/>
            <a:ext cx="2907951" cy="338554"/>
          </a:xfrm>
          <a:prstGeom prst="rect">
            <a:avLst/>
          </a:prstGeom>
          <a:noFill/>
        </p:spPr>
        <p:txBody>
          <a:bodyPr wrap="square" rtlCol="0">
            <a:spAutoFit/>
          </a:bodyPr>
          <a:lstStyle/>
          <a:p>
            <a:r>
              <a:rPr lang="en-US" sz="1600"/>
              <a:t>Here’s a dataframe,</a:t>
            </a:r>
          </a:p>
        </p:txBody>
      </p:sp>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7AABA2C2-179C-3B2E-9F6D-1C5A79A9BF06}"/>
                  </a:ext>
                </a:extLst>
              </p14:cNvPr>
              <p14:cNvContentPartPr/>
              <p14:nvPr/>
            </p14:nvContentPartPr>
            <p14:xfrm>
              <a:off x="4697261" y="2397638"/>
              <a:ext cx="630720" cy="242640"/>
            </p14:xfrm>
          </p:contentPart>
        </mc:Choice>
        <mc:Fallback xmlns="">
          <p:pic>
            <p:nvPicPr>
              <p:cNvPr id="12" name="Ink 11">
                <a:extLst>
                  <a:ext uri="{FF2B5EF4-FFF2-40B4-BE49-F238E27FC236}">
                    <a16:creationId xmlns:a16="http://schemas.microsoft.com/office/drawing/2014/main" id="{7AABA2C2-179C-3B2E-9F6D-1C5A79A9BF06}"/>
                  </a:ext>
                </a:extLst>
              </p:cNvPr>
              <p:cNvPicPr/>
              <p:nvPr/>
            </p:nvPicPr>
            <p:blipFill>
              <a:blip r:embed="rId10"/>
              <a:stretch>
                <a:fillRect/>
              </a:stretch>
            </p:blipFill>
            <p:spPr>
              <a:xfrm>
                <a:off x="4688261" y="2388998"/>
                <a:ext cx="648360" cy="260280"/>
              </a:xfrm>
              <a:prstGeom prst="rect">
                <a:avLst/>
              </a:prstGeom>
            </p:spPr>
          </p:pic>
        </mc:Fallback>
      </mc:AlternateContent>
      <p:sp>
        <p:nvSpPr>
          <p:cNvPr id="13" name="TextBox 12">
            <a:extLst>
              <a:ext uri="{FF2B5EF4-FFF2-40B4-BE49-F238E27FC236}">
                <a16:creationId xmlns:a16="http://schemas.microsoft.com/office/drawing/2014/main" id="{16A625B5-0588-6D05-3571-51D311E0052D}"/>
              </a:ext>
            </a:extLst>
          </p:cNvPr>
          <p:cNvSpPr txBox="1"/>
          <p:nvPr/>
        </p:nvSpPr>
        <p:spPr>
          <a:xfrm>
            <a:off x="198451" y="4059628"/>
            <a:ext cx="5441128" cy="338554"/>
          </a:xfrm>
          <a:prstGeom prst="rect">
            <a:avLst/>
          </a:prstGeom>
          <a:noFill/>
        </p:spPr>
        <p:txBody>
          <a:bodyPr wrap="square" rtlCol="0">
            <a:spAutoFit/>
          </a:bodyPr>
          <a:lstStyle/>
          <a:p>
            <a:r>
              <a:rPr lang="en-US" sz="1600"/>
              <a:t>And we can feed this into </a:t>
            </a:r>
            <a:r>
              <a:rPr lang="en-US" sz="1600" i="1"/>
              <a:t>ng.index </a:t>
            </a:r>
            <a:r>
              <a:rPr lang="en-US" sz="1600"/>
              <a:t>to get those rows indices,</a:t>
            </a:r>
          </a:p>
        </p:txBody>
      </p:sp>
    </p:spTree>
    <p:extLst>
      <p:ext uri="{BB962C8B-B14F-4D97-AF65-F5344CB8AC3E}">
        <p14:creationId xmlns:p14="http://schemas.microsoft.com/office/powerpoint/2010/main" val="349079659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183" y="849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91078" y="1260582"/>
            <a:ext cx="8925055" cy="584775"/>
          </a:xfrm>
          <a:prstGeom prst="rect">
            <a:avLst/>
          </a:prstGeom>
          <a:noFill/>
        </p:spPr>
        <p:txBody>
          <a:bodyPr wrap="square" rtlCol="0">
            <a:spAutoFit/>
          </a:bodyPr>
          <a:lstStyle/>
          <a:p>
            <a:r>
              <a:rPr lang="en-US" sz="1600"/>
              <a:t>Consider the nbg dataframe, we can create a col_mask based on the ‘condition’ of whether there are any NaN’s in the columns.  </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33CE8E2A-3FBB-4FC6-9113-A55298F3FF33}"/>
                  </a:ext>
                </a:extLst>
              </p14:cNvPr>
              <p14:cNvContentPartPr/>
              <p14:nvPr/>
            </p14:nvContentPartPr>
            <p14:xfrm>
              <a:off x="4532655" y="2913584"/>
              <a:ext cx="572400" cy="194760"/>
            </p14:xfrm>
          </p:contentPart>
        </mc:Choice>
        <mc:Fallback xmlns="">
          <p:pic>
            <p:nvPicPr>
              <p:cNvPr id="15" name="Ink 14">
                <a:extLst>
                  <a:ext uri="{FF2B5EF4-FFF2-40B4-BE49-F238E27FC236}">
                    <a16:creationId xmlns:a16="http://schemas.microsoft.com/office/drawing/2014/main" id="{33CE8E2A-3FBB-4FC6-9113-A55298F3FF33}"/>
                  </a:ext>
                </a:extLst>
              </p:cNvPr>
              <p:cNvPicPr/>
              <p:nvPr/>
            </p:nvPicPr>
            <p:blipFill>
              <a:blip r:embed="rId4"/>
              <a:stretch>
                <a:fillRect/>
              </a:stretch>
            </p:blipFill>
            <p:spPr>
              <a:xfrm>
                <a:off x="4526535" y="2907464"/>
                <a:ext cx="584640" cy="207000"/>
              </a:xfrm>
              <a:prstGeom prst="rect">
                <a:avLst/>
              </a:prstGeom>
            </p:spPr>
          </p:pic>
        </mc:Fallback>
      </mc:AlternateContent>
      <p:sp>
        <p:nvSpPr>
          <p:cNvPr id="18" name="TextBox 17">
            <a:extLst>
              <a:ext uri="{FF2B5EF4-FFF2-40B4-BE49-F238E27FC236}">
                <a16:creationId xmlns:a16="http://schemas.microsoft.com/office/drawing/2014/main" id="{15C8D734-7A21-42C2-EBB7-375C8CB27B3B}"/>
              </a:ext>
            </a:extLst>
          </p:cNvPr>
          <p:cNvSpPr txBox="1"/>
          <p:nvPr/>
        </p:nvSpPr>
        <p:spPr>
          <a:xfrm>
            <a:off x="325782" y="4281681"/>
            <a:ext cx="4235051" cy="830997"/>
          </a:xfrm>
          <a:prstGeom prst="rect">
            <a:avLst/>
          </a:prstGeom>
          <a:noFill/>
        </p:spPr>
        <p:txBody>
          <a:bodyPr wrap="square" rtlCol="0">
            <a:spAutoFit/>
          </a:bodyPr>
          <a:lstStyle/>
          <a:p>
            <a:r>
              <a:rPr lang="en-US" sz="1600"/>
              <a:t>We can feed this series into </a:t>
            </a:r>
            <a:r>
              <a:rPr lang="en-US" sz="1600" i="1"/>
              <a:t>nbg.columns </a:t>
            </a:r>
            <a:r>
              <a:rPr lang="en-US" sz="1600"/>
              <a:t>and it will return the columns that satisfied the condition,</a:t>
            </a:r>
          </a:p>
        </p:txBody>
      </p:sp>
      <p:sp>
        <p:nvSpPr>
          <p:cNvPr id="19" name="TextBox 18">
            <a:extLst>
              <a:ext uri="{FF2B5EF4-FFF2-40B4-BE49-F238E27FC236}">
                <a16:creationId xmlns:a16="http://schemas.microsoft.com/office/drawing/2014/main" id="{164D96CD-6F99-2879-0615-A10730E5153B}"/>
              </a:ext>
            </a:extLst>
          </p:cNvPr>
          <p:cNvSpPr txBox="1"/>
          <p:nvPr/>
        </p:nvSpPr>
        <p:spPr>
          <a:xfrm>
            <a:off x="6348085" y="4281681"/>
            <a:ext cx="5736095" cy="338554"/>
          </a:xfrm>
          <a:prstGeom prst="rect">
            <a:avLst/>
          </a:prstGeom>
          <a:noFill/>
        </p:spPr>
        <p:txBody>
          <a:bodyPr wrap="square" rtlCol="0">
            <a:spAutoFit/>
          </a:bodyPr>
          <a:lstStyle/>
          <a:p>
            <a:r>
              <a:rPr lang="en-US" sz="1600"/>
              <a:t>And we can feed this into </a:t>
            </a:r>
            <a:r>
              <a:rPr lang="en-US" sz="1600" i="1"/>
              <a:t>nbg.loc[ ] </a:t>
            </a:r>
            <a:r>
              <a:rPr lang="en-US" sz="1600"/>
              <a:t>method to get those columns,</a:t>
            </a:r>
          </a:p>
        </p:txBody>
      </p:sp>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F47B1394-6455-AA60-62D1-28C46E654010}"/>
                  </a:ext>
                </a:extLst>
              </p14:cNvPr>
              <p14:cNvContentPartPr/>
              <p14:nvPr/>
            </p14:nvContentPartPr>
            <p14:xfrm>
              <a:off x="5837259" y="5553527"/>
              <a:ext cx="572400" cy="194760"/>
            </p14:xfrm>
          </p:contentPart>
        </mc:Choice>
        <mc:Fallback xmlns="">
          <p:pic>
            <p:nvPicPr>
              <p:cNvPr id="24" name="Ink 23">
                <a:extLst>
                  <a:ext uri="{FF2B5EF4-FFF2-40B4-BE49-F238E27FC236}">
                    <a16:creationId xmlns:a16="http://schemas.microsoft.com/office/drawing/2014/main" id="{F47B1394-6455-AA60-62D1-28C46E654010}"/>
                  </a:ext>
                </a:extLst>
              </p:cNvPr>
              <p:cNvPicPr/>
              <p:nvPr/>
            </p:nvPicPr>
            <p:blipFill>
              <a:blip r:embed="rId6"/>
              <a:stretch>
                <a:fillRect/>
              </a:stretch>
            </p:blipFill>
            <p:spPr>
              <a:xfrm>
                <a:off x="5831139" y="5547407"/>
                <a:ext cx="584640" cy="207000"/>
              </a:xfrm>
              <a:prstGeom prst="rect">
                <a:avLst/>
              </a:prstGeom>
            </p:spPr>
          </p:pic>
        </mc:Fallback>
      </mc:AlternateContent>
      <p:pic>
        <p:nvPicPr>
          <p:cNvPr id="2" name="Picture 1">
            <a:extLst>
              <a:ext uri="{FF2B5EF4-FFF2-40B4-BE49-F238E27FC236}">
                <a16:creationId xmlns:a16="http://schemas.microsoft.com/office/drawing/2014/main" id="{A46D2248-161E-8CA5-A6AF-A2E750D9C83E}"/>
              </a:ext>
            </a:extLst>
          </p:cNvPr>
          <p:cNvPicPr>
            <a:picLocks noChangeAspect="1"/>
          </p:cNvPicPr>
          <p:nvPr/>
        </p:nvPicPr>
        <p:blipFill>
          <a:blip r:embed="rId7"/>
          <a:stretch>
            <a:fillRect/>
          </a:stretch>
        </p:blipFill>
        <p:spPr>
          <a:xfrm>
            <a:off x="325782" y="1965859"/>
            <a:ext cx="3740147" cy="1742153"/>
          </a:xfrm>
          <a:prstGeom prst="rect">
            <a:avLst/>
          </a:prstGeom>
        </p:spPr>
      </p:pic>
      <p:pic>
        <p:nvPicPr>
          <p:cNvPr id="5" name="Picture 4">
            <a:extLst>
              <a:ext uri="{FF2B5EF4-FFF2-40B4-BE49-F238E27FC236}">
                <a16:creationId xmlns:a16="http://schemas.microsoft.com/office/drawing/2014/main" id="{145E0034-1D17-6810-31DE-4E433DAB046B}"/>
              </a:ext>
            </a:extLst>
          </p:cNvPr>
          <p:cNvPicPr>
            <a:picLocks noChangeAspect="1"/>
          </p:cNvPicPr>
          <p:nvPr/>
        </p:nvPicPr>
        <p:blipFill>
          <a:blip r:embed="rId8"/>
          <a:stretch>
            <a:fillRect/>
          </a:stretch>
        </p:blipFill>
        <p:spPr>
          <a:xfrm>
            <a:off x="5631938" y="2143692"/>
            <a:ext cx="1555442" cy="1642977"/>
          </a:xfrm>
          <a:prstGeom prst="rect">
            <a:avLst/>
          </a:prstGeom>
        </p:spPr>
      </p:pic>
      <p:pic>
        <p:nvPicPr>
          <p:cNvPr id="6" name="Picture 5">
            <a:extLst>
              <a:ext uri="{FF2B5EF4-FFF2-40B4-BE49-F238E27FC236}">
                <a16:creationId xmlns:a16="http://schemas.microsoft.com/office/drawing/2014/main" id="{2DFE5B83-8F9A-B2D0-AF62-5CFE5BE97465}"/>
              </a:ext>
            </a:extLst>
          </p:cNvPr>
          <p:cNvPicPr>
            <a:picLocks noChangeAspect="1"/>
          </p:cNvPicPr>
          <p:nvPr/>
        </p:nvPicPr>
        <p:blipFill>
          <a:blip r:embed="rId9"/>
          <a:stretch>
            <a:fillRect/>
          </a:stretch>
        </p:blipFill>
        <p:spPr>
          <a:xfrm>
            <a:off x="461488" y="5345307"/>
            <a:ext cx="5170450" cy="435666"/>
          </a:xfrm>
          <a:prstGeom prst="rect">
            <a:avLst/>
          </a:prstGeom>
        </p:spPr>
      </p:pic>
      <p:pic>
        <p:nvPicPr>
          <p:cNvPr id="8" name="Picture 7">
            <a:extLst>
              <a:ext uri="{FF2B5EF4-FFF2-40B4-BE49-F238E27FC236}">
                <a16:creationId xmlns:a16="http://schemas.microsoft.com/office/drawing/2014/main" id="{C424EB4C-ECBA-E916-6E0D-75FF341D9591}"/>
              </a:ext>
            </a:extLst>
          </p:cNvPr>
          <p:cNvPicPr>
            <a:picLocks noChangeAspect="1"/>
          </p:cNvPicPr>
          <p:nvPr/>
        </p:nvPicPr>
        <p:blipFill>
          <a:blip r:embed="rId10"/>
          <a:stretch>
            <a:fillRect/>
          </a:stretch>
        </p:blipFill>
        <p:spPr>
          <a:xfrm>
            <a:off x="6795186" y="4823986"/>
            <a:ext cx="2970316" cy="1877029"/>
          </a:xfrm>
          <a:prstGeom prst="rect">
            <a:avLst/>
          </a:prstGeom>
        </p:spPr>
      </p:pic>
    </p:spTree>
    <p:extLst>
      <p:ext uri="{BB962C8B-B14F-4D97-AF65-F5344CB8AC3E}">
        <p14:creationId xmlns:p14="http://schemas.microsoft.com/office/powerpoint/2010/main" val="293758240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 name="TextBox 1">
            <a:extLst>
              <a:ext uri="{FF2B5EF4-FFF2-40B4-BE49-F238E27FC236}">
                <a16:creationId xmlns:a16="http://schemas.microsoft.com/office/drawing/2014/main" id="{B925418F-1392-6F7C-E7D0-7C620D7014DC}"/>
              </a:ext>
            </a:extLst>
          </p:cNvPr>
          <p:cNvSpPr txBox="1"/>
          <p:nvPr/>
        </p:nvSpPr>
        <p:spPr>
          <a:xfrm>
            <a:off x="373437" y="1213397"/>
            <a:ext cx="5020279" cy="338554"/>
          </a:xfrm>
          <a:prstGeom prst="rect">
            <a:avLst/>
          </a:prstGeom>
          <a:noFill/>
        </p:spPr>
        <p:txBody>
          <a:bodyPr wrap="square" rtlCol="0">
            <a:spAutoFit/>
          </a:bodyPr>
          <a:lstStyle/>
          <a:p>
            <a:r>
              <a:rPr lang="en-US" sz="1600"/>
              <a:t>And here’s one with iloc().  Consider the following table,</a:t>
            </a:r>
          </a:p>
        </p:txBody>
      </p:sp>
      <p:pic>
        <p:nvPicPr>
          <p:cNvPr id="4" name="Picture 3">
            <a:extLst>
              <a:ext uri="{FF2B5EF4-FFF2-40B4-BE49-F238E27FC236}">
                <a16:creationId xmlns:a16="http://schemas.microsoft.com/office/drawing/2014/main" id="{18720736-1BE3-95DC-A386-8EA92312E510}"/>
              </a:ext>
            </a:extLst>
          </p:cNvPr>
          <p:cNvPicPr>
            <a:picLocks noChangeAspect="1"/>
          </p:cNvPicPr>
          <p:nvPr/>
        </p:nvPicPr>
        <p:blipFill>
          <a:blip r:embed="rId3"/>
          <a:stretch>
            <a:fillRect/>
          </a:stretch>
        </p:blipFill>
        <p:spPr>
          <a:xfrm>
            <a:off x="420855" y="1632405"/>
            <a:ext cx="4640982" cy="1181202"/>
          </a:xfrm>
          <a:prstGeom prst="rect">
            <a:avLst/>
          </a:prstGeom>
        </p:spPr>
      </p:pic>
      <p:sp>
        <p:nvSpPr>
          <p:cNvPr id="5" name="TextBox 4">
            <a:extLst>
              <a:ext uri="{FF2B5EF4-FFF2-40B4-BE49-F238E27FC236}">
                <a16:creationId xmlns:a16="http://schemas.microsoft.com/office/drawing/2014/main" id="{6EEE9FC2-14DC-532A-934C-8781B8AC6DC3}"/>
              </a:ext>
            </a:extLst>
          </p:cNvPr>
          <p:cNvSpPr txBox="1"/>
          <p:nvPr/>
        </p:nvSpPr>
        <p:spPr>
          <a:xfrm>
            <a:off x="373437" y="3259723"/>
            <a:ext cx="4972860" cy="338554"/>
          </a:xfrm>
          <a:prstGeom prst="rect">
            <a:avLst/>
          </a:prstGeom>
          <a:noFill/>
        </p:spPr>
        <p:txBody>
          <a:bodyPr wrap="square" rtlCol="0">
            <a:spAutoFit/>
          </a:bodyPr>
          <a:lstStyle/>
          <a:p>
            <a:r>
              <a:rPr lang="en-US" sz="1600"/>
              <a:t>Observe that rows .iloc[0,1] refer to the top two rows,</a:t>
            </a:r>
          </a:p>
        </p:txBody>
      </p:sp>
      <p:pic>
        <p:nvPicPr>
          <p:cNvPr id="7" name="Picture 6">
            <a:extLst>
              <a:ext uri="{FF2B5EF4-FFF2-40B4-BE49-F238E27FC236}">
                <a16:creationId xmlns:a16="http://schemas.microsoft.com/office/drawing/2014/main" id="{13080F92-2FC1-B030-304B-04001DF3C6DB}"/>
              </a:ext>
            </a:extLst>
          </p:cNvPr>
          <p:cNvPicPr>
            <a:picLocks noChangeAspect="1"/>
          </p:cNvPicPr>
          <p:nvPr/>
        </p:nvPicPr>
        <p:blipFill>
          <a:blip r:embed="rId4"/>
          <a:stretch>
            <a:fillRect/>
          </a:stretch>
        </p:blipFill>
        <p:spPr>
          <a:xfrm>
            <a:off x="447527" y="3722736"/>
            <a:ext cx="2457598" cy="1001784"/>
          </a:xfrm>
          <a:prstGeom prst="rect">
            <a:avLst/>
          </a:prstGeom>
        </p:spPr>
      </p:pic>
      <p:pic>
        <p:nvPicPr>
          <p:cNvPr id="8" name="Picture 7">
            <a:extLst>
              <a:ext uri="{FF2B5EF4-FFF2-40B4-BE49-F238E27FC236}">
                <a16:creationId xmlns:a16="http://schemas.microsoft.com/office/drawing/2014/main" id="{D81B7533-B2CD-A12D-CE3E-95D757E3FD08}"/>
              </a:ext>
            </a:extLst>
          </p:cNvPr>
          <p:cNvPicPr>
            <a:picLocks noChangeAspect="1"/>
          </p:cNvPicPr>
          <p:nvPr/>
        </p:nvPicPr>
        <p:blipFill>
          <a:blip r:embed="rId5"/>
          <a:stretch>
            <a:fillRect/>
          </a:stretch>
        </p:blipFill>
        <p:spPr>
          <a:xfrm>
            <a:off x="420855" y="5388114"/>
            <a:ext cx="5020279" cy="1121195"/>
          </a:xfrm>
          <a:prstGeom prst="rect">
            <a:avLst/>
          </a:prstGeom>
        </p:spPr>
      </p:pic>
      <p:sp>
        <p:nvSpPr>
          <p:cNvPr id="9" name="TextBox 8">
            <a:extLst>
              <a:ext uri="{FF2B5EF4-FFF2-40B4-BE49-F238E27FC236}">
                <a16:creationId xmlns:a16="http://schemas.microsoft.com/office/drawing/2014/main" id="{0640B1A5-91A2-A849-DC42-A45A6154DCD2}"/>
              </a:ext>
            </a:extLst>
          </p:cNvPr>
          <p:cNvSpPr txBox="1"/>
          <p:nvPr/>
        </p:nvSpPr>
        <p:spPr>
          <a:xfrm>
            <a:off x="397145" y="4887040"/>
            <a:ext cx="6527529" cy="338554"/>
          </a:xfrm>
          <a:prstGeom prst="rect">
            <a:avLst/>
          </a:prstGeom>
          <a:noFill/>
        </p:spPr>
        <p:txBody>
          <a:bodyPr wrap="square" rtlCol="0">
            <a:spAutoFit/>
          </a:bodyPr>
          <a:lstStyle/>
          <a:p>
            <a:r>
              <a:rPr lang="en-US" sz="1600"/>
              <a:t>And 1:4 means the first through fourth (inclusive) rows from the top.</a:t>
            </a:r>
          </a:p>
        </p:txBody>
      </p:sp>
    </p:spTree>
    <p:extLst>
      <p:ext uri="{BB962C8B-B14F-4D97-AF65-F5344CB8AC3E}">
        <p14:creationId xmlns:p14="http://schemas.microsoft.com/office/powerpoint/2010/main" val="218084714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87724" y="1242024"/>
            <a:ext cx="7397747" cy="338554"/>
          </a:xfrm>
          <a:prstGeom prst="rect">
            <a:avLst/>
          </a:prstGeom>
          <a:noFill/>
        </p:spPr>
        <p:txBody>
          <a:bodyPr wrap="square" rtlCol="0">
            <a:spAutoFit/>
          </a:bodyPr>
          <a:lstStyle/>
          <a:p>
            <a:r>
              <a:rPr lang="en-US" sz="1600"/>
              <a:t>And here’s an example of the dataframe.query() method.</a:t>
            </a:r>
          </a:p>
        </p:txBody>
      </p:sp>
      <p:pic>
        <p:nvPicPr>
          <p:cNvPr id="12" name="Picture 11">
            <a:extLst>
              <a:ext uri="{FF2B5EF4-FFF2-40B4-BE49-F238E27FC236}">
                <a16:creationId xmlns:a16="http://schemas.microsoft.com/office/drawing/2014/main" id="{3F8F1BC8-4B4F-1C15-DD88-DDF66BE71FFE}"/>
              </a:ext>
            </a:extLst>
          </p:cNvPr>
          <p:cNvPicPr>
            <a:picLocks noChangeAspect="1"/>
          </p:cNvPicPr>
          <p:nvPr/>
        </p:nvPicPr>
        <p:blipFill>
          <a:blip r:embed="rId3"/>
          <a:stretch>
            <a:fillRect/>
          </a:stretch>
        </p:blipFill>
        <p:spPr>
          <a:xfrm>
            <a:off x="576213" y="1931539"/>
            <a:ext cx="5087167" cy="3388571"/>
          </a:xfrm>
          <a:prstGeom prst="rect">
            <a:avLst/>
          </a:prstGeom>
        </p:spPr>
      </p:pic>
      <p:sp>
        <p:nvSpPr>
          <p:cNvPr id="2" name="Rectangle 1">
            <a:extLst>
              <a:ext uri="{FF2B5EF4-FFF2-40B4-BE49-F238E27FC236}">
                <a16:creationId xmlns:a16="http://schemas.microsoft.com/office/drawing/2014/main" id="{6FBDB5F4-3388-040D-2C5B-C39A49D11F0E}"/>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Tree>
    <p:extLst>
      <p:ext uri="{BB962C8B-B14F-4D97-AF65-F5344CB8AC3E}">
        <p14:creationId xmlns:p14="http://schemas.microsoft.com/office/powerpoint/2010/main" val="353385958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0A720D96-3996-2FA0-3CEB-2D037C6AD59D}"/>
              </a:ext>
            </a:extLst>
          </p:cNvPr>
          <p:cNvSpPr txBox="1"/>
          <p:nvPr/>
        </p:nvSpPr>
        <p:spPr>
          <a:xfrm>
            <a:off x="340840" y="4000629"/>
            <a:ext cx="3883742" cy="1200329"/>
          </a:xfrm>
          <a:prstGeom prst="rect">
            <a:avLst/>
          </a:prstGeom>
          <a:noFill/>
        </p:spPr>
        <p:txBody>
          <a:bodyPr wrap="square" rtlCol="0">
            <a:spAutoFit/>
          </a:bodyPr>
          <a:lstStyle/>
          <a:p>
            <a:r>
              <a:rPr lang="en-US"/>
              <a:t>for index in dataframe.index:</a:t>
            </a:r>
          </a:p>
          <a:p>
            <a:r>
              <a:rPr lang="en-US"/>
              <a:t>     for elem in dataframe.loc[index]:</a:t>
            </a:r>
          </a:p>
          <a:p>
            <a:r>
              <a:rPr lang="en-US"/>
              <a:t>          print(elem)</a:t>
            </a:r>
          </a:p>
          <a:p>
            <a:r>
              <a:rPr lang="en-US"/>
              <a:t>          do other stuff</a:t>
            </a:r>
          </a:p>
        </p:txBody>
      </p:sp>
      <p:sp>
        <p:nvSpPr>
          <p:cNvPr id="13" name="TextBox 12">
            <a:extLst>
              <a:ext uri="{FF2B5EF4-FFF2-40B4-BE49-F238E27FC236}">
                <a16:creationId xmlns:a16="http://schemas.microsoft.com/office/drawing/2014/main" id="{4B3429A8-9070-5B77-49FD-FEC278C9A7A2}"/>
              </a:ext>
            </a:extLst>
          </p:cNvPr>
          <p:cNvSpPr txBox="1"/>
          <p:nvPr/>
        </p:nvSpPr>
        <p:spPr>
          <a:xfrm>
            <a:off x="244690" y="2105103"/>
            <a:ext cx="3883742" cy="1200329"/>
          </a:xfrm>
          <a:prstGeom prst="rect">
            <a:avLst/>
          </a:prstGeom>
          <a:noFill/>
        </p:spPr>
        <p:txBody>
          <a:bodyPr wrap="square" rtlCol="0">
            <a:spAutoFit/>
          </a:bodyPr>
          <a:lstStyle/>
          <a:p>
            <a:r>
              <a:rPr lang="en-US"/>
              <a:t>for column in dataframe.columns:</a:t>
            </a:r>
          </a:p>
          <a:p>
            <a:r>
              <a:rPr lang="en-US"/>
              <a:t>     for elem in dataframe[column]:</a:t>
            </a:r>
          </a:p>
          <a:p>
            <a:r>
              <a:rPr lang="en-US"/>
              <a:t>          print(elem)</a:t>
            </a:r>
          </a:p>
          <a:p>
            <a:r>
              <a:rPr lang="en-US"/>
              <a:t>          do other stuff</a:t>
            </a:r>
          </a:p>
        </p:txBody>
      </p:sp>
      <p:sp>
        <p:nvSpPr>
          <p:cNvPr id="14" name="TextBox 13">
            <a:extLst>
              <a:ext uri="{FF2B5EF4-FFF2-40B4-BE49-F238E27FC236}">
                <a16:creationId xmlns:a16="http://schemas.microsoft.com/office/drawing/2014/main" id="{0E1A923A-CA26-2727-E8AD-3D6541F298F8}"/>
              </a:ext>
            </a:extLst>
          </p:cNvPr>
          <p:cNvSpPr txBox="1"/>
          <p:nvPr/>
        </p:nvSpPr>
        <p:spPr>
          <a:xfrm>
            <a:off x="244690" y="1411180"/>
            <a:ext cx="4076041" cy="338554"/>
          </a:xfrm>
          <a:prstGeom prst="rect">
            <a:avLst/>
          </a:prstGeom>
          <a:noFill/>
        </p:spPr>
        <p:txBody>
          <a:bodyPr wrap="square">
            <a:spAutoFit/>
          </a:bodyPr>
          <a:lstStyle/>
          <a:p>
            <a:r>
              <a:rPr lang="en-US" sz="1600"/>
              <a:t>Can iterate over columns or rows via:</a:t>
            </a:r>
          </a:p>
        </p:txBody>
      </p:sp>
      <p:sp>
        <p:nvSpPr>
          <p:cNvPr id="10" name="TextBox 9">
            <a:extLst>
              <a:ext uri="{FF2B5EF4-FFF2-40B4-BE49-F238E27FC236}">
                <a16:creationId xmlns:a16="http://schemas.microsoft.com/office/drawing/2014/main" id="{CD6EC481-4FAA-629E-152A-B821FB11C79B}"/>
              </a:ext>
            </a:extLst>
          </p:cNvPr>
          <p:cNvSpPr txBox="1"/>
          <p:nvPr/>
        </p:nvSpPr>
        <p:spPr>
          <a:xfrm>
            <a:off x="244691" y="1029135"/>
            <a:ext cx="2242870" cy="369332"/>
          </a:xfrm>
          <a:prstGeom prst="rect">
            <a:avLst/>
          </a:prstGeom>
          <a:noFill/>
        </p:spPr>
        <p:txBody>
          <a:bodyPr wrap="square">
            <a:spAutoFit/>
          </a:bodyPr>
          <a:lstStyle/>
          <a:p>
            <a:r>
              <a:rPr lang="en-US" b="1"/>
              <a:t>Iteration Methods</a:t>
            </a:r>
          </a:p>
        </p:txBody>
      </p:sp>
    </p:spTree>
    <p:extLst>
      <p:ext uri="{BB962C8B-B14F-4D97-AF65-F5344CB8AC3E}">
        <p14:creationId xmlns:p14="http://schemas.microsoft.com/office/powerpoint/2010/main" val="160057035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843664" cy="461665"/>
          </a:xfrm>
          <a:prstGeom prst="rect">
            <a:avLst/>
          </a:prstGeom>
        </p:spPr>
        <p:txBody>
          <a:bodyPr wrap="none">
            <a:spAutoFit/>
          </a:bodyPr>
          <a:lstStyle/>
          <a:p>
            <a:r>
              <a:rPr lang="en-US" sz="2400" b="1" u="sng">
                <a:solidFill>
                  <a:srgbClr val="0066FF"/>
                </a:solidFill>
              </a:rPr>
              <a:t>Dataframe: Methods</a:t>
            </a:r>
          </a:p>
        </p:txBody>
      </p:sp>
      <p:sp>
        <p:nvSpPr>
          <p:cNvPr id="22" name="TextBox 21">
            <a:extLst>
              <a:ext uri="{FF2B5EF4-FFF2-40B4-BE49-F238E27FC236}">
                <a16:creationId xmlns:a16="http://schemas.microsoft.com/office/drawing/2014/main" id="{074BA3C0-C4BC-B31E-4D79-07B797602AFF}"/>
              </a:ext>
            </a:extLst>
          </p:cNvPr>
          <p:cNvSpPr txBox="1"/>
          <p:nvPr/>
        </p:nvSpPr>
        <p:spPr>
          <a:xfrm>
            <a:off x="291344" y="1531748"/>
            <a:ext cx="6866954" cy="338554"/>
          </a:xfrm>
          <a:prstGeom prst="rect">
            <a:avLst/>
          </a:prstGeom>
          <a:noFill/>
        </p:spPr>
        <p:txBody>
          <a:bodyPr wrap="square" rtlCol="0">
            <a:spAutoFit/>
          </a:bodyPr>
          <a:lstStyle/>
          <a:p>
            <a:r>
              <a:rPr lang="en-US" sz="1600"/>
              <a:t>Can use another method to iterate over rows,</a:t>
            </a:r>
          </a:p>
        </p:txBody>
      </p:sp>
      <p:sp>
        <p:nvSpPr>
          <p:cNvPr id="2" name="TextBox 1">
            <a:extLst>
              <a:ext uri="{FF2B5EF4-FFF2-40B4-BE49-F238E27FC236}">
                <a16:creationId xmlns:a16="http://schemas.microsoft.com/office/drawing/2014/main" id="{BAD50C33-7F2E-F68D-23B3-EDC751A8F2F1}"/>
              </a:ext>
            </a:extLst>
          </p:cNvPr>
          <p:cNvSpPr txBox="1"/>
          <p:nvPr/>
        </p:nvSpPr>
        <p:spPr>
          <a:xfrm>
            <a:off x="370002" y="2232052"/>
            <a:ext cx="3883742" cy="1200329"/>
          </a:xfrm>
          <a:prstGeom prst="rect">
            <a:avLst/>
          </a:prstGeom>
          <a:noFill/>
        </p:spPr>
        <p:txBody>
          <a:bodyPr wrap="square" rtlCol="0">
            <a:spAutoFit/>
          </a:bodyPr>
          <a:lstStyle/>
          <a:p>
            <a:r>
              <a:rPr lang="en-US"/>
              <a:t>for label, row in dataframe.iterrows():</a:t>
            </a:r>
          </a:p>
          <a:p>
            <a:r>
              <a:rPr lang="en-US"/>
              <a:t>     print(row)</a:t>
            </a:r>
          </a:p>
          <a:p>
            <a:r>
              <a:rPr lang="en-US"/>
              <a:t>     print(row[“column2”])</a:t>
            </a:r>
          </a:p>
          <a:p>
            <a:r>
              <a:rPr lang="en-US"/>
              <a:t>     do other stuff</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E9CC13E-FB92-2DDF-2270-8CF719EBAA49}"/>
                  </a:ext>
                </a:extLst>
              </p14:cNvPr>
              <p14:cNvContentPartPr/>
              <p14:nvPr/>
            </p14:nvContentPartPr>
            <p14:xfrm>
              <a:off x="4136749" y="2369522"/>
              <a:ext cx="668160" cy="61920"/>
            </p14:xfrm>
          </p:contentPart>
        </mc:Choice>
        <mc:Fallback xmlns="">
          <p:pic>
            <p:nvPicPr>
              <p:cNvPr id="5" name="Ink 4">
                <a:extLst>
                  <a:ext uri="{FF2B5EF4-FFF2-40B4-BE49-F238E27FC236}">
                    <a16:creationId xmlns:a16="http://schemas.microsoft.com/office/drawing/2014/main" id="{1E9CC13E-FB92-2DDF-2270-8CF719EBAA49}"/>
                  </a:ext>
                </a:extLst>
              </p:cNvPr>
              <p:cNvPicPr/>
              <p:nvPr/>
            </p:nvPicPr>
            <p:blipFill>
              <a:blip r:embed="rId4"/>
              <a:stretch>
                <a:fillRect/>
              </a:stretch>
            </p:blipFill>
            <p:spPr>
              <a:xfrm>
                <a:off x="4130629" y="2363402"/>
                <a:ext cx="680400" cy="74160"/>
              </a:xfrm>
              <a:prstGeom prst="rect">
                <a:avLst/>
              </a:prstGeom>
            </p:spPr>
          </p:pic>
        </mc:Fallback>
      </mc:AlternateContent>
      <p:sp>
        <p:nvSpPr>
          <p:cNvPr id="6" name="TextBox 5">
            <a:extLst>
              <a:ext uri="{FF2B5EF4-FFF2-40B4-BE49-F238E27FC236}">
                <a16:creationId xmlns:a16="http://schemas.microsoft.com/office/drawing/2014/main" id="{3D9DA617-5668-F1C4-6890-291CBD31750C}"/>
              </a:ext>
            </a:extLst>
          </p:cNvPr>
          <p:cNvSpPr txBox="1"/>
          <p:nvPr/>
        </p:nvSpPr>
        <p:spPr>
          <a:xfrm>
            <a:off x="4964188" y="2232052"/>
            <a:ext cx="6105832" cy="1323439"/>
          </a:xfrm>
          <a:prstGeom prst="rect">
            <a:avLst/>
          </a:prstGeom>
          <a:noFill/>
        </p:spPr>
        <p:txBody>
          <a:bodyPr wrap="square" rtlCol="0">
            <a:spAutoFit/>
          </a:bodyPr>
          <a:lstStyle/>
          <a:p>
            <a:r>
              <a:rPr lang="en-US" sz="1600"/>
              <a:t>df.iterrows() method will separate df into list of tuples (sort of):</a:t>
            </a:r>
          </a:p>
          <a:p>
            <a:r>
              <a:rPr lang="en-US" sz="1600"/>
              <a:t>[(index_row_0, series_row_0), </a:t>
            </a:r>
          </a:p>
          <a:p>
            <a:r>
              <a:rPr lang="en-US" sz="1600"/>
              <a:t>(index_row_1, series_row_1), </a:t>
            </a:r>
          </a:p>
          <a:p>
            <a:r>
              <a:rPr lang="en-US" sz="1600"/>
              <a:t>…., </a:t>
            </a:r>
          </a:p>
          <a:p>
            <a:r>
              <a:rPr lang="en-US" sz="1600"/>
              <a:t>(index_row_n, series_row_n)]</a:t>
            </a:r>
          </a:p>
        </p:txBody>
      </p:sp>
      <p:sp>
        <p:nvSpPr>
          <p:cNvPr id="8" name="TextBox 7">
            <a:extLst>
              <a:ext uri="{FF2B5EF4-FFF2-40B4-BE49-F238E27FC236}">
                <a16:creationId xmlns:a16="http://schemas.microsoft.com/office/drawing/2014/main" id="{58103A1F-1BC1-2718-62A7-7623BEE29401}"/>
              </a:ext>
            </a:extLst>
          </p:cNvPr>
          <p:cNvSpPr txBox="1"/>
          <p:nvPr/>
        </p:nvSpPr>
        <p:spPr>
          <a:xfrm>
            <a:off x="5040388" y="3698496"/>
            <a:ext cx="6596523" cy="523220"/>
          </a:xfrm>
          <a:prstGeom prst="rect">
            <a:avLst/>
          </a:prstGeom>
          <a:solidFill>
            <a:srgbClr val="FFC000"/>
          </a:solidFill>
        </p:spPr>
        <p:txBody>
          <a:bodyPr wrap="square" rtlCol="0">
            <a:spAutoFit/>
          </a:bodyPr>
          <a:lstStyle/>
          <a:p>
            <a:r>
              <a:rPr lang="en-US" sz="1400"/>
              <a:t>Note that since series_row_j is a series, you can extract parts of it if you want, and say: series_row_j[“column_name”], etc.</a:t>
            </a:r>
          </a:p>
        </p:txBody>
      </p:sp>
      <p:pic>
        <p:nvPicPr>
          <p:cNvPr id="9" name="Picture 8">
            <a:extLst>
              <a:ext uri="{FF2B5EF4-FFF2-40B4-BE49-F238E27FC236}">
                <a16:creationId xmlns:a16="http://schemas.microsoft.com/office/drawing/2014/main" id="{D118A05D-0E70-4860-AD6B-FF5AD13DA301}"/>
              </a:ext>
            </a:extLst>
          </p:cNvPr>
          <p:cNvPicPr>
            <a:picLocks noChangeAspect="1"/>
          </p:cNvPicPr>
          <p:nvPr/>
        </p:nvPicPr>
        <p:blipFill>
          <a:blip r:embed="rId5"/>
          <a:stretch>
            <a:fillRect/>
          </a:stretch>
        </p:blipFill>
        <p:spPr>
          <a:xfrm>
            <a:off x="5040388" y="4364721"/>
            <a:ext cx="2873477" cy="481944"/>
          </a:xfrm>
          <a:prstGeom prst="rect">
            <a:avLst/>
          </a:prstGeom>
        </p:spPr>
      </p:pic>
      <p:sp>
        <p:nvSpPr>
          <p:cNvPr id="10" name="TextBox 9">
            <a:extLst>
              <a:ext uri="{FF2B5EF4-FFF2-40B4-BE49-F238E27FC236}">
                <a16:creationId xmlns:a16="http://schemas.microsoft.com/office/drawing/2014/main" id="{CD6EC481-4FAA-629E-152A-B821FB11C79B}"/>
              </a:ext>
            </a:extLst>
          </p:cNvPr>
          <p:cNvSpPr txBox="1"/>
          <p:nvPr/>
        </p:nvSpPr>
        <p:spPr>
          <a:xfrm>
            <a:off x="291344" y="1142522"/>
            <a:ext cx="2242870" cy="369332"/>
          </a:xfrm>
          <a:prstGeom prst="rect">
            <a:avLst/>
          </a:prstGeom>
          <a:noFill/>
        </p:spPr>
        <p:txBody>
          <a:bodyPr wrap="square">
            <a:spAutoFit/>
          </a:bodyPr>
          <a:lstStyle/>
          <a:p>
            <a:r>
              <a:rPr lang="en-US" b="1"/>
              <a:t>Iteration Methods</a:t>
            </a:r>
          </a:p>
        </p:txBody>
      </p:sp>
    </p:spTree>
    <p:extLst>
      <p:ext uri="{BB962C8B-B14F-4D97-AF65-F5344CB8AC3E}">
        <p14:creationId xmlns:p14="http://schemas.microsoft.com/office/powerpoint/2010/main" val="266844811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843664" cy="461665"/>
          </a:xfrm>
          <a:prstGeom prst="rect">
            <a:avLst/>
          </a:prstGeom>
        </p:spPr>
        <p:txBody>
          <a:bodyPr wrap="none">
            <a:spAutoFit/>
          </a:bodyPr>
          <a:lstStyle/>
          <a:p>
            <a:r>
              <a:rPr lang="en-US" sz="2400" b="1" u="sng">
                <a:solidFill>
                  <a:srgbClr val="0066FF"/>
                </a:solidFill>
              </a:rPr>
              <a:t>Dataframe: Methods</a:t>
            </a:r>
          </a:p>
        </p:txBody>
      </p:sp>
      <p:sp>
        <p:nvSpPr>
          <p:cNvPr id="22" name="TextBox 21">
            <a:extLst>
              <a:ext uri="{FF2B5EF4-FFF2-40B4-BE49-F238E27FC236}">
                <a16:creationId xmlns:a16="http://schemas.microsoft.com/office/drawing/2014/main" id="{074BA3C0-C4BC-B31E-4D79-07B797602AFF}"/>
              </a:ext>
            </a:extLst>
          </p:cNvPr>
          <p:cNvSpPr txBox="1"/>
          <p:nvPr/>
        </p:nvSpPr>
        <p:spPr>
          <a:xfrm>
            <a:off x="307273" y="1589411"/>
            <a:ext cx="10310964" cy="584775"/>
          </a:xfrm>
          <a:prstGeom prst="rect">
            <a:avLst/>
          </a:prstGeom>
          <a:noFill/>
        </p:spPr>
        <p:txBody>
          <a:bodyPr wrap="square" rtlCol="0">
            <a:spAutoFit/>
          </a:bodyPr>
          <a:lstStyle/>
          <a:p>
            <a:r>
              <a:rPr lang="en-US" sz="1600"/>
              <a:t>Can use another method to iterate over columns, similarly to how we iterated over rows.  This method is also used with dictionaries.  </a:t>
            </a:r>
          </a:p>
        </p:txBody>
      </p:sp>
      <p:sp>
        <p:nvSpPr>
          <p:cNvPr id="10" name="TextBox 9">
            <a:extLst>
              <a:ext uri="{FF2B5EF4-FFF2-40B4-BE49-F238E27FC236}">
                <a16:creationId xmlns:a16="http://schemas.microsoft.com/office/drawing/2014/main" id="{CD6EC481-4FAA-629E-152A-B821FB11C79B}"/>
              </a:ext>
            </a:extLst>
          </p:cNvPr>
          <p:cNvSpPr txBox="1"/>
          <p:nvPr/>
        </p:nvSpPr>
        <p:spPr>
          <a:xfrm>
            <a:off x="307273" y="1200185"/>
            <a:ext cx="2242870" cy="369332"/>
          </a:xfrm>
          <a:prstGeom prst="rect">
            <a:avLst/>
          </a:prstGeom>
          <a:noFill/>
        </p:spPr>
        <p:txBody>
          <a:bodyPr wrap="square">
            <a:spAutoFit/>
          </a:bodyPr>
          <a:lstStyle/>
          <a:p>
            <a:r>
              <a:rPr lang="en-US" b="1"/>
              <a:t>Iteration Methods</a:t>
            </a:r>
          </a:p>
        </p:txBody>
      </p:sp>
      <p:sp>
        <p:nvSpPr>
          <p:cNvPr id="4" name="TextBox 3">
            <a:extLst>
              <a:ext uri="{FF2B5EF4-FFF2-40B4-BE49-F238E27FC236}">
                <a16:creationId xmlns:a16="http://schemas.microsoft.com/office/drawing/2014/main" id="{6C36A6E0-7A6E-1AAE-1B06-3FABFD835884}"/>
              </a:ext>
            </a:extLst>
          </p:cNvPr>
          <p:cNvSpPr txBox="1"/>
          <p:nvPr/>
        </p:nvSpPr>
        <p:spPr>
          <a:xfrm>
            <a:off x="307274" y="2620360"/>
            <a:ext cx="5185046" cy="1200329"/>
          </a:xfrm>
          <a:prstGeom prst="rect">
            <a:avLst/>
          </a:prstGeom>
          <a:noFill/>
        </p:spPr>
        <p:txBody>
          <a:bodyPr wrap="square" rtlCol="0">
            <a:spAutoFit/>
          </a:bodyPr>
          <a:lstStyle/>
          <a:p>
            <a:r>
              <a:rPr lang="en-US"/>
              <a:t>for column_name, column_data in dataframe.items():</a:t>
            </a:r>
          </a:p>
          <a:p>
            <a:r>
              <a:rPr lang="en-US"/>
              <a:t>     print(column_name)</a:t>
            </a:r>
          </a:p>
          <a:p>
            <a:r>
              <a:rPr lang="en-US"/>
              <a:t>     print(column_data)</a:t>
            </a:r>
          </a:p>
          <a:p>
            <a:r>
              <a:rPr lang="en-US"/>
              <a:t>     do other stuff</a:t>
            </a:r>
          </a:p>
        </p:txBody>
      </p:sp>
      <p:sp>
        <p:nvSpPr>
          <p:cNvPr id="7" name="TextBox 6">
            <a:extLst>
              <a:ext uri="{FF2B5EF4-FFF2-40B4-BE49-F238E27FC236}">
                <a16:creationId xmlns:a16="http://schemas.microsoft.com/office/drawing/2014/main" id="{6875C9E3-49F5-9DE2-A8AA-D9425EB4A862}"/>
              </a:ext>
            </a:extLst>
          </p:cNvPr>
          <p:cNvSpPr txBox="1"/>
          <p:nvPr/>
        </p:nvSpPr>
        <p:spPr>
          <a:xfrm>
            <a:off x="6506213" y="2600157"/>
            <a:ext cx="5185046" cy="1323439"/>
          </a:xfrm>
          <a:prstGeom prst="rect">
            <a:avLst/>
          </a:prstGeom>
          <a:noFill/>
        </p:spPr>
        <p:txBody>
          <a:bodyPr wrap="square" rtlCol="0">
            <a:spAutoFit/>
          </a:bodyPr>
          <a:lstStyle/>
          <a:p>
            <a:r>
              <a:rPr lang="en-US" sz="1600"/>
              <a:t>df.items() method will separate df into list of tuples (sort of):</a:t>
            </a:r>
          </a:p>
          <a:p>
            <a:r>
              <a:rPr lang="en-US" sz="1600"/>
              <a:t>[(column_name_0, series_column_0), </a:t>
            </a:r>
          </a:p>
          <a:p>
            <a:r>
              <a:rPr lang="en-US" sz="1600"/>
              <a:t>(column_name_1, series_column_1), </a:t>
            </a:r>
          </a:p>
          <a:p>
            <a:r>
              <a:rPr lang="en-US" sz="1600"/>
              <a:t>…., </a:t>
            </a:r>
          </a:p>
          <a:p>
            <a:r>
              <a:rPr lang="en-US" sz="1600"/>
              <a:t>(column_name_n, series_column_n)]</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4BB7E15C-0BAA-E316-4AD1-1400147AE101}"/>
                  </a:ext>
                </a:extLst>
              </p14:cNvPr>
              <p14:cNvContentPartPr/>
              <p14:nvPr/>
            </p14:nvContentPartPr>
            <p14:xfrm>
              <a:off x="5579493" y="2817470"/>
              <a:ext cx="671040" cy="49320"/>
            </p14:xfrm>
          </p:contentPart>
        </mc:Choice>
        <mc:Fallback xmlns="">
          <p:pic>
            <p:nvPicPr>
              <p:cNvPr id="12" name="Ink 11">
                <a:extLst>
                  <a:ext uri="{FF2B5EF4-FFF2-40B4-BE49-F238E27FC236}">
                    <a16:creationId xmlns:a16="http://schemas.microsoft.com/office/drawing/2014/main" id="{4BB7E15C-0BAA-E316-4AD1-1400147AE101}"/>
                  </a:ext>
                </a:extLst>
              </p:cNvPr>
              <p:cNvPicPr/>
              <p:nvPr/>
            </p:nvPicPr>
            <p:blipFill>
              <a:blip r:embed="rId4"/>
              <a:stretch>
                <a:fillRect/>
              </a:stretch>
            </p:blipFill>
            <p:spPr>
              <a:xfrm>
                <a:off x="5570853" y="2808830"/>
                <a:ext cx="688680" cy="66960"/>
              </a:xfrm>
              <a:prstGeom prst="rect">
                <a:avLst/>
              </a:prstGeom>
            </p:spPr>
          </p:pic>
        </mc:Fallback>
      </mc:AlternateContent>
    </p:spTree>
    <p:extLst>
      <p:ext uri="{BB962C8B-B14F-4D97-AF65-F5344CB8AC3E}">
        <p14:creationId xmlns:p14="http://schemas.microsoft.com/office/powerpoint/2010/main" val="304034721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7" name="Picture 6">
            <a:extLst>
              <a:ext uri="{FF2B5EF4-FFF2-40B4-BE49-F238E27FC236}">
                <a16:creationId xmlns:a16="http://schemas.microsoft.com/office/drawing/2014/main" id="{27252CB0-5AE2-1409-3ED3-A246508614E7}"/>
              </a:ext>
            </a:extLst>
          </p:cNvPr>
          <p:cNvPicPr>
            <a:picLocks noChangeAspect="1"/>
          </p:cNvPicPr>
          <p:nvPr/>
        </p:nvPicPr>
        <p:blipFill>
          <a:blip r:embed="rId3"/>
          <a:stretch>
            <a:fillRect/>
          </a:stretch>
        </p:blipFill>
        <p:spPr>
          <a:xfrm>
            <a:off x="474509" y="1328519"/>
            <a:ext cx="3856054" cy="1447925"/>
          </a:xfrm>
          <a:prstGeom prst="rect">
            <a:avLst/>
          </a:prstGeom>
        </p:spPr>
      </p:pic>
      <p:sp>
        <p:nvSpPr>
          <p:cNvPr id="8" name="TextBox 7">
            <a:extLst>
              <a:ext uri="{FF2B5EF4-FFF2-40B4-BE49-F238E27FC236}">
                <a16:creationId xmlns:a16="http://schemas.microsoft.com/office/drawing/2014/main" id="{48609F0B-9902-9C1A-A813-C7D586914B15}"/>
              </a:ext>
            </a:extLst>
          </p:cNvPr>
          <p:cNvSpPr txBox="1"/>
          <p:nvPr/>
        </p:nvSpPr>
        <p:spPr>
          <a:xfrm>
            <a:off x="442452" y="816076"/>
            <a:ext cx="4080387" cy="338554"/>
          </a:xfrm>
          <a:prstGeom prst="rect">
            <a:avLst/>
          </a:prstGeom>
          <a:noFill/>
        </p:spPr>
        <p:txBody>
          <a:bodyPr wrap="square" rtlCol="0">
            <a:spAutoFit/>
          </a:bodyPr>
          <a:lstStyle/>
          <a:p>
            <a:r>
              <a:rPr lang="en-US" sz="1600"/>
              <a:t>for instance, have this guy,</a:t>
            </a:r>
          </a:p>
        </p:txBody>
      </p:sp>
      <p:sp>
        <p:nvSpPr>
          <p:cNvPr id="9" name="TextBox 8">
            <a:extLst>
              <a:ext uri="{FF2B5EF4-FFF2-40B4-BE49-F238E27FC236}">
                <a16:creationId xmlns:a16="http://schemas.microsoft.com/office/drawing/2014/main" id="{A418EFCE-81CA-CD5A-C52F-B9013A0D3230}"/>
              </a:ext>
            </a:extLst>
          </p:cNvPr>
          <p:cNvSpPr txBox="1"/>
          <p:nvPr/>
        </p:nvSpPr>
        <p:spPr>
          <a:xfrm>
            <a:off x="442451" y="3001623"/>
            <a:ext cx="4080387" cy="338554"/>
          </a:xfrm>
          <a:prstGeom prst="rect">
            <a:avLst/>
          </a:prstGeom>
          <a:noFill/>
        </p:spPr>
        <p:txBody>
          <a:bodyPr wrap="square" rtlCol="0">
            <a:spAutoFit/>
          </a:bodyPr>
          <a:lstStyle/>
          <a:p>
            <a:r>
              <a:rPr lang="en-US" sz="1600"/>
              <a:t>and,</a:t>
            </a:r>
          </a:p>
        </p:txBody>
      </p:sp>
      <p:pic>
        <p:nvPicPr>
          <p:cNvPr id="10" name="Picture 9">
            <a:extLst>
              <a:ext uri="{FF2B5EF4-FFF2-40B4-BE49-F238E27FC236}">
                <a16:creationId xmlns:a16="http://schemas.microsoft.com/office/drawing/2014/main" id="{AE7EEA79-AD3A-8E8D-872F-AF765CE2FACB}"/>
              </a:ext>
            </a:extLst>
          </p:cNvPr>
          <p:cNvPicPr>
            <a:picLocks noChangeAspect="1"/>
          </p:cNvPicPr>
          <p:nvPr/>
        </p:nvPicPr>
        <p:blipFill>
          <a:blip r:embed="rId4"/>
          <a:stretch>
            <a:fillRect/>
          </a:stretch>
        </p:blipFill>
        <p:spPr>
          <a:xfrm>
            <a:off x="474509" y="3420126"/>
            <a:ext cx="2324301" cy="548688"/>
          </a:xfrm>
          <a:prstGeom prst="rect">
            <a:avLst/>
          </a:prstGeom>
        </p:spPr>
      </p:pic>
      <p:sp>
        <p:nvSpPr>
          <p:cNvPr id="11" name="TextBox 10">
            <a:extLst>
              <a:ext uri="{FF2B5EF4-FFF2-40B4-BE49-F238E27FC236}">
                <a16:creationId xmlns:a16="http://schemas.microsoft.com/office/drawing/2014/main" id="{722F9A6B-E58F-6FFB-69FD-01478B6C36BB}"/>
              </a:ext>
            </a:extLst>
          </p:cNvPr>
          <p:cNvSpPr txBox="1"/>
          <p:nvPr/>
        </p:nvSpPr>
        <p:spPr>
          <a:xfrm>
            <a:off x="442450" y="4156913"/>
            <a:ext cx="2035279" cy="338554"/>
          </a:xfrm>
          <a:prstGeom prst="rect">
            <a:avLst/>
          </a:prstGeom>
          <a:noFill/>
        </p:spPr>
        <p:txBody>
          <a:bodyPr wrap="square" rtlCol="0">
            <a:spAutoFit/>
          </a:bodyPr>
          <a:lstStyle/>
          <a:p>
            <a:r>
              <a:rPr lang="en-US" sz="1600"/>
              <a:t>returns,</a:t>
            </a:r>
          </a:p>
        </p:txBody>
      </p:sp>
      <p:pic>
        <p:nvPicPr>
          <p:cNvPr id="12" name="Picture 11">
            <a:extLst>
              <a:ext uri="{FF2B5EF4-FFF2-40B4-BE49-F238E27FC236}">
                <a16:creationId xmlns:a16="http://schemas.microsoft.com/office/drawing/2014/main" id="{BC4A11EB-F9AC-A0B5-4CD1-A0EAD0C15290}"/>
              </a:ext>
            </a:extLst>
          </p:cNvPr>
          <p:cNvPicPr>
            <a:picLocks noChangeAspect="1"/>
          </p:cNvPicPr>
          <p:nvPr/>
        </p:nvPicPr>
        <p:blipFill>
          <a:blip r:embed="rId5"/>
          <a:stretch>
            <a:fillRect/>
          </a:stretch>
        </p:blipFill>
        <p:spPr>
          <a:xfrm>
            <a:off x="7393858" y="1328519"/>
            <a:ext cx="1806097" cy="4922947"/>
          </a:xfrm>
          <a:prstGeom prst="rect">
            <a:avLst/>
          </a:prstGeom>
        </p:spPr>
      </p:pic>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3B944D2A-36EE-644D-A67F-2579442C0E43}"/>
                  </a:ext>
                </a:extLst>
              </p14:cNvPr>
              <p14:cNvContentPartPr/>
              <p14:nvPr/>
            </p14:nvContentPartPr>
            <p14:xfrm>
              <a:off x="854895" y="2127316"/>
              <a:ext cx="5918040" cy="3242160"/>
            </p14:xfrm>
          </p:contentPart>
        </mc:Choice>
        <mc:Fallback xmlns="">
          <p:pic>
            <p:nvPicPr>
              <p:cNvPr id="13" name="Ink 12">
                <a:extLst>
                  <a:ext uri="{FF2B5EF4-FFF2-40B4-BE49-F238E27FC236}">
                    <a16:creationId xmlns:a16="http://schemas.microsoft.com/office/drawing/2014/main" id="{3B944D2A-36EE-644D-A67F-2579442C0E43}"/>
                  </a:ext>
                </a:extLst>
              </p:cNvPr>
              <p:cNvPicPr/>
              <p:nvPr/>
            </p:nvPicPr>
            <p:blipFill>
              <a:blip r:embed="rId7"/>
              <a:stretch>
                <a:fillRect/>
              </a:stretch>
            </p:blipFill>
            <p:spPr>
              <a:xfrm>
                <a:off x="848775" y="2121196"/>
                <a:ext cx="5930280" cy="3254400"/>
              </a:xfrm>
              <a:prstGeom prst="rect">
                <a:avLst/>
              </a:prstGeom>
            </p:spPr>
          </p:pic>
        </mc:Fallback>
      </mc:AlternateContent>
      <p:sp>
        <p:nvSpPr>
          <p:cNvPr id="14" name="TextBox 13">
            <a:extLst>
              <a:ext uri="{FF2B5EF4-FFF2-40B4-BE49-F238E27FC236}">
                <a16:creationId xmlns:a16="http://schemas.microsoft.com/office/drawing/2014/main" id="{8F48518A-CA42-B49B-4C0E-C4F60924CC7B}"/>
              </a:ext>
            </a:extLst>
          </p:cNvPr>
          <p:cNvSpPr txBox="1"/>
          <p:nvPr/>
        </p:nvSpPr>
        <p:spPr>
          <a:xfrm>
            <a:off x="7285703" y="6381795"/>
            <a:ext cx="541751" cy="338554"/>
          </a:xfrm>
          <a:prstGeom prst="rect">
            <a:avLst/>
          </a:prstGeom>
          <a:noFill/>
        </p:spPr>
        <p:txBody>
          <a:bodyPr wrap="none" rtlCol="0">
            <a:spAutoFit/>
          </a:bodyPr>
          <a:lstStyle/>
          <a:p>
            <a:r>
              <a:rPr lang="en-US" sz="1600"/>
              <a:t>etc.,</a:t>
            </a:r>
          </a:p>
        </p:txBody>
      </p:sp>
    </p:spTree>
    <p:extLst>
      <p:ext uri="{BB962C8B-B14F-4D97-AF65-F5344CB8AC3E}">
        <p14:creationId xmlns:p14="http://schemas.microsoft.com/office/powerpoint/2010/main" val="13861010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7" name="Picture 6">
            <a:extLst>
              <a:ext uri="{FF2B5EF4-FFF2-40B4-BE49-F238E27FC236}">
                <a16:creationId xmlns:a16="http://schemas.microsoft.com/office/drawing/2014/main" id="{27252CB0-5AE2-1409-3ED3-A246508614E7}"/>
              </a:ext>
            </a:extLst>
          </p:cNvPr>
          <p:cNvPicPr>
            <a:picLocks noChangeAspect="1"/>
          </p:cNvPicPr>
          <p:nvPr/>
        </p:nvPicPr>
        <p:blipFill>
          <a:blip r:embed="rId3"/>
          <a:stretch>
            <a:fillRect/>
          </a:stretch>
        </p:blipFill>
        <p:spPr>
          <a:xfrm>
            <a:off x="474509" y="1499969"/>
            <a:ext cx="3856054" cy="1447925"/>
          </a:xfrm>
          <a:prstGeom prst="rect">
            <a:avLst/>
          </a:prstGeom>
        </p:spPr>
      </p:pic>
      <p:sp>
        <p:nvSpPr>
          <p:cNvPr id="8" name="TextBox 7">
            <a:extLst>
              <a:ext uri="{FF2B5EF4-FFF2-40B4-BE49-F238E27FC236}">
                <a16:creationId xmlns:a16="http://schemas.microsoft.com/office/drawing/2014/main" id="{48609F0B-9902-9C1A-A813-C7D586914B15}"/>
              </a:ext>
            </a:extLst>
          </p:cNvPr>
          <p:cNvSpPr txBox="1"/>
          <p:nvPr/>
        </p:nvSpPr>
        <p:spPr>
          <a:xfrm>
            <a:off x="362343" y="3450207"/>
            <a:ext cx="1102664" cy="338554"/>
          </a:xfrm>
          <a:prstGeom prst="rect">
            <a:avLst/>
          </a:prstGeom>
          <a:noFill/>
        </p:spPr>
        <p:txBody>
          <a:bodyPr wrap="square" rtlCol="0">
            <a:spAutoFit/>
          </a:bodyPr>
          <a:lstStyle/>
          <a:p>
            <a:r>
              <a:rPr lang="en-US" sz="1600"/>
              <a:t>doing this,</a:t>
            </a:r>
          </a:p>
        </p:txBody>
      </p:sp>
      <p:pic>
        <p:nvPicPr>
          <p:cNvPr id="2" name="Picture 1">
            <a:extLst>
              <a:ext uri="{FF2B5EF4-FFF2-40B4-BE49-F238E27FC236}">
                <a16:creationId xmlns:a16="http://schemas.microsoft.com/office/drawing/2014/main" id="{CC731B05-1C27-1AFC-F6E1-DCAC2C545B72}"/>
              </a:ext>
            </a:extLst>
          </p:cNvPr>
          <p:cNvPicPr>
            <a:picLocks noChangeAspect="1"/>
          </p:cNvPicPr>
          <p:nvPr/>
        </p:nvPicPr>
        <p:blipFill>
          <a:blip r:embed="rId4"/>
          <a:stretch>
            <a:fillRect/>
          </a:stretch>
        </p:blipFill>
        <p:spPr>
          <a:xfrm>
            <a:off x="474509" y="3880819"/>
            <a:ext cx="4080387" cy="514816"/>
          </a:xfrm>
          <a:prstGeom prst="rect">
            <a:avLst/>
          </a:prstGeom>
        </p:spPr>
      </p:pic>
      <p:sp>
        <p:nvSpPr>
          <p:cNvPr id="4" name="TextBox 3">
            <a:extLst>
              <a:ext uri="{FF2B5EF4-FFF2-40B4-BE49-F238E27FC236}">
                <a16:creationId xmlns:a16="http://schemas.microsoft.com/office/drawing/2014/main" id="{708F5185-BF6F-E71C-640B-64C9707C0901}"/>
              </a:ext>
            </a:extLst>
          </p:cNvPr>
          <p:cNvSpPr txBox="1"/>
          <p:nvPr/>
        </p:nvSpPr>
        <p:spPr>
          <a:xfrm>
            <a:off x="362342" y="1089651"/>
            <a:ext cx="4080387" cy="338554"/>
          </a:xfrm>
          <a:prstGeom prst="rect">
            <a:avLst/>
          </a:prstGeom>
          <a:noFill/>
        </p:spPr>
        <p:txBody>
          <a:bodyPr wrap="square" rtlCol="0">
            <a:spAutoFit/>
          </a:bodyPr>
          <a:lstStyle/>
          <a:p>
            <a:r>
              <a:rPr lang="en-US" sz="1600"/>
              <a:t>and another example,</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18F93E70-A061-4BB9-1D82-4ECCA0C2937E}"/>
                  </a:ext>
                </a:extLst>
              </p14:cNvPr>
              <p14:cNvContentPartPr/>
              <p14:nvPr/>
            </p14:nvContentPartPr>
            <p14:xfrm>
              <a:off x="4915919" y="1884987"/>
              <a:ext cx="1846831" cy="2253240"/>
            </p14:xfrm>
          </p:contentPart>
        </mc:Choice>
        <mc:Fallback xmlns="">
          <p:pic>
            <p:nvPicPr>
              <p:cNvPr id="5" name="Ink 4">
                <a:extLst>
                  <a:ext uri="{FF2B5EF4-FFF2-40B4-BE49-F238E27FC236}">
                    <a16:creationId xmlns:a16="http://schemas.microsoft.com/office/drawing/2014/main" id="{18F93E70-A061-4BB9-1D82-4ECCA0C2937E}"/>
                  </a:ext>
                </a:extLst>
              </p:cNvPr>
              <p:cNvPicPr/>
              <p:nvPr/>
            </p:nvPicPr>
            <p:blipFill>
              <a:blip r:embed="rId6"/>
              <a:stretch>
                <a:fillRect/>
              </a:stretch>
            </p:blipFill>
            <p:spPr>
              <a:xfrm>
                <a:off x="4909800" y="1878867"/>
                <a:ext cx="1859069" cy="2265480"/>
              </a:xfrm>
              <a:prstGeom prst="rect">
                <a:avLst/>
              </a:prstGeom>
            </p:spPr>
          </p:pic>
        </mc:Fallback>
      </mc:AlternateContent>
      <p:pic>
        <p:nvPicPr>
          <p:cNvPr id="6" name="Picture 5">
            <a:extLst>
              <a:ext uri="{FF2B5EF4-FFF2-40B4-BE49-F238E27FC236}">
                <a16:creationId xmlns:a16="http://schemas.microsoft.com/office/drawing/2014/main" id="{52098957-799A-989C-453A-F59140F9FFDF}"/>
              </a:ext>
            </a:extLst>
          </p:cNvPr>
          <p:cNvPicPr>
            <a:picLocks noChangeAspect="1"/>
          </p:cNvPicPr>
          <p:nvPr/>
        </p:nvPicPr>
        <p:blipFill>
          <a:blip r:embed="rId7"/>
          <a:stretch>
            <a:fillRect/>
          </a:stretch>
        </p:blipFill>
        <p:spPr>
          <a:xfrm>
            <a:off x="7318979" y="1449707"/>
            <a:ext cx="1577477" cy="1737511"/>
          </a:xfrm>
          <a:prstGeom prst="rect">
            <a:avLst/>
          </a:prstGeom>
        </p:spPr>
      </p:pic>
    </p:spTree>
    <p:extLst>
      <p:ext uri="{BB962C8B-B14F-4D97-AF65-F5344CB8AC3E}">
        <p14:creationId xmlns:p14="http://schemas.microsoft.com/office/powerpoint/2010/main" val="3546212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11851" cy="461665"/>
          </a:xfrm>
          <a:prstGeom prst="rect">
            <a:avLst/>
          </a:prstGeom>
        </p:spPr>
        <p:txBody>
          <a:bodyPr wrap="none">
            <a:spAutoFit/>
          </a:bodyPr>
          <a:lstStyle/>
          <a:p>
            <a:r>
              <a:rPr lang="en-US" sz="2400" b="1" u="sng">
                <a:solidFill>
                  <a:schemeClr val="bg2">
                    <a:lumMod val="50000"/>
                  </a:schemeClr>
                </a:solidFill>
              </a:rPr>
              <a:t>Series: Examples</a:t>
            </a:r>
          </a:p>
        </p:txBody>
      </p:sp>
      <p:sp>
        <p:nvSpPr>
          <p:cNvPr id="4" name="TextBox 3">
            <a:extLst>
              <a:ext uri="{FF2B5EF4-FFF2-40B4-BE49-F238E27FC236}">
                <a16:creationId xmlns:a16="http://schemas.microsoft.com/office/drawing/2014/main" id="{1F62766F-5DD0-4A16-B412-AB8E10FE3C0F}"/>
              </a:ext>
            </a:extLst>
          </p:cNvPr>
          <p:cNvSpPr txBox="1"/>
          <p:nvPr/>
        </p:nvSpPr>
        <p:spPr>
          <a:xfrm>
            <a:off x="348102" y="1155469"/>
            <a:ext cx="1470866" cy="338554"/>
          </a:xfrm>
          <a:prstGeom prst="rect">
            <a:avLst/>
          </a:prstGeom>
          <a:noFill/>
        </p:spPr>
        <p:txBody>
          <a:bodyPr wrap="square" rtlCol="0">
            <a:spAutoFit/>
          </a:bodyPr>
          <a:lstStyle/>
          <a:p>
            <a:r>
              <a:rPr lang="en-US" sz="1600"/>
              <a:t>For instance,</a:t>
            </a:r>
          </a:p>
        </p:txBody>
      </p:sp>
      <p:pic>
        <p:nvPicPr>
          <p:cNvPr id="2" name="Picture 1">
            <a:extLst>
              <a:ext uri="{FF2B5EF4-FFF2-40B4-BE49-F238E27FC236}">
                <a16:creationId xmlns:a16="http://schemas.microsoft.com/office/drawing/2014/main" id="{BCED469C-77B6-A6CD-FE5D-DFD3AC849626}"/>
              </a:ext>
            </a:extLst>
          </p:cNvPr>
          <p:cNvPicPr>
            <a:picLocks noChangeAspect="1"/>
          </p:cNvPicPr>
          <p:nvPr/>
        </p:nvPicPr>
        <p:blipFill>
          <a:blip r:embed="rId3"/>
          <a:stretch>
            <a:fillRect/>
          </a:stretch>
        </p:blipFill>
        <p:spPr>
          <a:xfrm>
            <a:off x="3166325" y="1755115"/>
            <a:ext cx="3476089" cy="404624"/>
          </a:xfrm>
          <a:prstGeom prst="rect">
            <a:avLst/>
          </a:prstGeom>
        </p:spPr>
      </p:pic>
      <p:pic>
        <p:nvPicPr>
          <p:cNvPr id="5" name="Picture 4">
            <a:extLst>
              <a:ext uri="{FF2B5EF4-FFF2-40B4-BE49-F238E27FC236}">
                <a16:creationId xmlns:a16="http://schemas.microsoft.com/office/drawing/2014/main" id="{C56E542D-8FEE-5040-55E9-C1D5EDDB7A7D}"/>
              </a:ext>
            </a:extLst>
          </p:cNvPr>
          <p:cNvPicPr>
            <a:picLocks noChangeAspect="1"/>
          </p:cNvPicPr>
          <p:nvPr/>
        </p:nvPicPr>
        <p:blipFill>
          <a:blip r:embed="rId4"/>
          <a:stretch>
            <a:fillRect/>
          </a:stretch>
        </p:blipFill>
        <p:spPr>
          <a:xfrm>
            <a:off x="6276497" y="2929655"/>
            <a:ext cx="3333801" cy="857820"/>
          </a:xfrm>
          <a:prstGeom prst="rect">
            <a:avLst/>
          </a:prstGeom>
        </p:spPr>
      </p:pic>
      <p:pic>
        <p:nvPicPr>
          <p:cNvPr id="7" name="Picture 6">
            <a:extLst>
              <a:ext uri="{FF2B5EF4-FFF2-40B4-BE49-F238E27FC236}">
                <a16:creationId xmlns:a16="http://schemas.microsoft.com/office/drawing/2014/main" id="{8E30E272-EEB9-2789-073D-EBFF94A3FDF4}"/>
              </a:ext>
            </a:extLst>
          </p:cNvPr>
          <p:cNvPicPr>
            <a:picLocks noChangeAspect="1"/>
          </p:cNvPicPr>
          <p:nvPr/>
        </p:nvPicPr>
        <p:blipFill>
          <a:blip r:embed="rId5"/>
          <a:stretch>
            <a:fillRect/>
          </a:stretch>
        </p:blipFill>
        <p:spPr>
          <a:xfrm>
            <a:off x="3540686" y="2850258"/>
            <a:ext cx="2174299" cy="2126616"/>
          </a:xfrm>
          <a:prstGeom prst="rect">
            <a:avLst/>
          </a:prstGeom>
        </p:spPr>
      </p:pic>
      <p:pic>
        <p:nvPicPr>
          <p:cNvPr id="13" name="Picture 12">
            <a:extLst>
              <a:ext uri="{FF2B5EF4-FFF2-40B4-BE49-F238E27FC236}">
                <a16:creationId xmlns:a16="http://schemas.microsoft.com/office/drawing/2014/main" id="{14E9268B-78C2-0D0C-B0D6-701840D47367}"/>
              </a:ext>
            </a:extLst>
          </p:cNvPr>
          <p:cNvPicPr>
            <a:picLocks noChangeAspect="1"/>
          </p:cNvPicPr>
          <p:nvPr/>
        </p:nvPicPr>
        <p:blipFill>
          <a:blip r:embed="rId6"/>
          <a:stretch>
            <a:fillRect/>
          </a:stretch>
        </p:blipFill>
        <p:spPr>
          <a:xfrm>
            <a:off x="636482" y="2850258"/>
            <a:ext cx="2106718" cy="1935440"/>
          </a:xfrm>
          <a:prstGeom prst="rect">
            <a:avLst/>
          </a:prstGeom>
        </p:spPr>
      </p:pic>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BEA8EB56-9331-F258-5655-C185F2889048}"/>
                  </a:ext>
                </a:extLst>
              </p14:cNvPr>
              <p14:cNvContentPartPr/>
              <p14:nvPr/>
            </p14:nvContentPartPr>
            <p14:xfrm>
              <a:off x="2356815" y="2320106"/>
              <a:ext cx="789840" cy="390240"/>
            </p14:xfrm>
          </p:contentPart>
        </mc:Choice>
        <mc:Fallback xmlns="">
          <p:pic>
            <p:nvPicPr>
              <p:cNvPr id="6" name="Ink 5">
                <a:extLst>
                  <a:ext uri="{FF2B5EF4-FFF2-40B4-BE49-F238E27FC236}">
                    <a16:creationId xmlns:a16="http://schemas.microsoft.com/office/drawing/2014/main" id="{BEA8EB56-9331-F258-5655-C185F2889048}"/>
                  </a:ext>
                </a:extLst>
              </p:cNvPr>
              <p:cNvPicPr/>
              <p:nvPr/>
            </p:nvPicPr>
            <p:blipFill>
              <a:blip r:embed="rId8"/>
              <a:stretch>
                <a:fillRect/>
              </a:stretch>
            </p:blipFill>
            <p:spPr>
              <a:xfrm>
                <a:off x="2347815" y="2311466"/>
                <a:ext cx="80748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3B4964DA-F94A-6993-889D-E3C72F10B452}"/>
                  </a:ext>
                </a:extLst>
              </p14:cNvPr>
              <p14:cNvContentPartPr/>
              <p14:nvPr/>
            </p14:nvContentPartPr>
            <p14:xfrm>
              <a:off x="4171935" y="2251346"/>
              <a:ext cx="253080" cy="504720"/>
            </p14:xfrm>
          </p:contentPart>
        </mc:Choice>
        <mc:Fallback xmlns="">
          <p:pic>
            <p:nvPicPr>
              <p:cNvPr id="8" name="Ink 7">
                <a:extLst>
                  <a:ext uri="{FF2B5EF4-FFF2-40B4-BE49-F238E27FC236}">
                    <a16:creationId xmlns:a16="http://schemas.microsoft.com/office/drawing/2014/main" id="{3B4964DA-F94A-6993-889D-E3C72F10B452}"/>
                  </a:ext>
                </a:extLst>
              </p:cNvPr>
              <p:cNvPicPr/>
              <p:nvPr/>
            </p:nvPicPr>
            <p:blipFill>
              <a:blip r:embed="rId10"/>
              <a:stretch>
                <a:fillRect/>
              </a:stretch>
            </p:blipFill>
            <p:spPr>
              <a:xfrm>
                <a:off x="4162935" y="2242706"/>
                <a:ext cx="270720" cy="522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Ink 8">
                <a:extLst>
                  <a:ext uri="{FF2B5EF4-FFF2-40B4-BE49-F238E27FC236}">
                    <a16:creationId xmlns:a16="http://schemas.microsoft.com/office/drawing/2014/main" id="{E29B8D06-441A-B2B8-1311-A0C511C9F7F0}"/>
                  </a:ext>
                </a:extLst>
              </p14:cNvPr>
              <p14:cNvContentPartPr/>
              <p14:nvPr/>
            </p14:nvContentPartPr>
            <p14:xfrm>
              <a:off x="5712375" y="2261066"/>
              <a:ext cx="1150560" cy="432000"/>
            </p14:xfrm>
          </p:contentPart>
        </mc:Choice>
        <mc:Fallback xmlns="">
          <p:pic>
            <p:nvPicPr>
              <p:cNvPr id="9" name="Ink 8">
                <a:extLst>
                  <a:ext uri="{FF2B5EF4-FFF2-40B4-BE49-F238E27FC236}">
                    <a16:creationId xmlns:a16="http://schemas.microsoft.com/office/drawing/2014/main" id="{E29B8D06-441A-B2B8-1311-A0C511C9F7F0}"/>
                  </a:ext>
                </a:extLst>
              </p:cNvPr>
              <p:cNvPicPr/>
              <p:nvPr/>
            </p:nvPicPr>
            <p:blipFill>
              <a:blip r:embed="rId12"/>
              <a:stretch>
                <a:fillRect/>
              </a:stretch>
            </p:blipFill>
            <p:spPr>
              <a:xfrm>
                <a:off x="5703735" y="2252426"/>
                <a:ext cx="1168200" cy="449640"/>
              </a:xfrm>
              <a:prstGeom prst="rect">
                <a:avLst/>
              </a:prstGeom>
            </p:spPr>
          </p:pic>
        </mc:Fallback>
      </mc:AlternateContent>
      <p:pic>
        <p:nvPicPr>
          <p:cNvPr id="11" name="Picture 10">
            <a:extLst>
              <a:ext uri="{FF2B5EF4-FFF2-40B4-BE49-F238E27FC236}">
                <a16:creationId xmlns:a16="http://schemas.microsoft.com/office/drawing/2014/main" id="{B987C37B-050C-07B9-DBCB-56D0A7B77314}"/>
              </a:ext>
            </a:extLst>
          </p:cNvPr>
          <p:cNvPicPr>
            <a:picLocks noChangeAspect="1"/>
          </p:cNvPicPr>
          <p:nvPr/>
        </p:nvPicPr>
        <p:blipFill>
          <a:blip r:embed="rId13"/>
          <a:stretch>
            <a:fillRect/>
          </a:stretch>
        </p:blipFill>
        <p:spPr>
          <a:xfrm>
            <a:off x="10009239" y="2826818"/>
            <a:ext cx="1997331" cy="1839647"/>
          </a:xfrm>
          <a:prstGeom prst="rect">
            <a:avLst/>
          </a:prstGeom>
        </p:spPr>
      </p:pic>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9243995D-A9B5-7848-FC1A-87D7A1EDFD5D}"/>
                  </a:ext>
                </a:extLst>
              </p14:cNvPr>
              <p14:cNvContentPartPr/>
              <p14:nvPr/>
            </p14:nvContentPartPr>
            <p14:xfrm>
              <a:off x="6754575" y="1985911"/>
              <a:ext cx="3372840" cy="619200"/>
            </p14:xfrm>
          </p:contentPart>
        </mc:Choice>
        <mc:Fallback xmlns="">
          <p:pic>
            <p:nvPicPr>
              <p:cNvPr id="14" name="Ink 13">
                <a:extLst>
                  <a:ext uri="{FF2B5EF4-FFF2-40B4-BE49-F238E27FC236}">
                    <a16:creationId xmlns:a16="http://schemas.microsoft.com/office/drawing/2014/main" id="{9243995D-A9B5-7848-FC1A-87D7A1EDFD5D}"/>
                  </a:ext>
                </a:extLst>
              </p:cNvPr>
              <p:cNvPicPr/>
              <p:nvPr/>
            </p:nvPicPr>
            <p:blipFill>
              <a:blip r:embed="rId15"/>
              <a:stretch>
                <a:fillRect/>
              </a:stretch>
            </p:blipFill>
            <p:spPr>
              <a:xfrm>
                <a:off x="6745575" y="1977271"/>
                <a:ext cx="3390480" cy="636840"/>
              </a:xfrm>
              <a:prstGeom prst="rect">
                <a:avLst/>
              </a:prstGeom>
            </p:spPr>
          </p:pic>
        </mc:Fallback>
      </mc:AlternateContent>
    </p:spTree>
    <p:extLst>
      <p:ext uri="{BB962C8B-B14F-4D97-AF65-F5344CB8AC3E}">
        <p14:creationId xmlns:p14="http://schemas.microsoft.com/office/powerpoint/2010/main" val="173687042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8" name="TextBox 7">
            <a:extLst>
              <a:ext uri="{FF2B5EF4-FFF2-40B4-BE49-F238E27FC236}">
                <a16:creationId xmlns:a16="http://schemas.microsoft.com/office/drawing/2014/main" id="{48609F0B-9902-9C1A-A813-C7D586914B15}"/>
              </a:ext>
            </a:extLst>
          </p:cNvPr>
          <p:cNvSpPr txBox="1"/>
          <p:nvPr/>
        </p:nvSpPr>
        <p:spPr>
          <a:xfrm>
            <a:off x="442452" y="816076"/>
            <a:ext cx="4080387" cy="338554"/>
          </a:xfrm>
          <a:prstGeom prst="rect">
            <a:avLst/>
          </a:prstGeom>
          <a:noFill/>
        </p:spPr>
        <p:txBody>
          <a:bodyPr wrap="square" rtlCol="0">
            <a:spAutoFit/>
          </a:bodyPr>
          <a:lstStyle/>
          <a:p>
            <a:r>
              <a:rPr lang="en-US" sz="1600"/>
              <a:t>for instance, have this guy,</a:t>
            </a:r>
          </a:p>
        </p:txBody>
      </p:sp>
      <p:sp>
        <p:nvSpPr>
          <p:cNvPr id="9" name="TextBox 8">
            <a:extLst>
              <a:ext uri="{FF2B5EF4-FFF2-40B4-BE49-F238E27FC236}">
                <a16:creationId xmlns:a16="http://schemas.microsoft.com/office/drawing/2014/main" id="{A418EFCE-81CA-CD5A-C52F-B9013A0D3230}"/>
              </a:ext>
            </a:extLst>
          </p:cNvPr>
          <p:cNvSpPr txBox="1"/>
          <p:nvPr/>
        </p:nvSpPr>
        <p:spPr>
          <a:xfrm>
            <a:off x="420268" y="3327113"/>
            <a:ext cx="1091291" cy="338554"/>
          </a:xfrm>
          <a:prstGeom prst="rect">
            <a:avLst/>
          </a:prstGeom>
          <a:noFill/>
        </p:spPr>
        <p:txBody>
          <a:bodyPr wrap="square" rtlCol="0">
            <a:spAutoFit/>
          </a:bodyPr>
          <a:lstStyle/>
          <a:p>
            <a:r>
              <a:rPr lang="en-US" sz="1600"/>
              <a:t>and,</a:t>
            </a:r>
          </a:p>
        </p:txBody>
      </p:sp>
      <p:sp>
        <p:nvSpPr>
          <p:cNvPr id="11" name="TextBox 10">
            <a:extLst>
              <a:ext uri="{FF2B5EF4-FFF2-40B4-BE49-F238E27FC236}">
                <a16:creationId xmlns:a16="http://schemas.microsoft.com/office/drawing/2014/main" id="{722F9A6B-E58F-6FFB-69FD-01478B6C36BB}"/>
              </a:ext>
            </a:extLst>
          </p:cNvPr>
          <p:cNvSpPr txBox="1"/>
          <p:nvPr/>
        </p:nvSpPr>
        <p:spPr>
          <a:xfrm>
            <a:off x="442451" y="4489386"/>
            <a:ext cx="2035279" cy="338554"/>
          </a:xfrm>
          <a:prstGeom prst="rect">
            <a:avLst/>
          </a:prstGeom>
          <a:noFill/>
        </p:spPr>
        <p:txBody>
          <a:bodyPr wrap="square" rtlCol="0">
            <a:spAutoFit/>
          </a:bodyPr>
          <a:lstStyle/>
          <a:p>
            <a:r>
              <a:rPr lang="en-US" sz="1600"/>
              <a:t>returns,</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3B944D2A-36EE-644D-A67F-2579442C0E43}"/>
                  </a:ext>
                </a:extLst>
              </p14:cNvPr>
              <p14:cNvContentPartPr/>
              <p14:nvPr/>
            </p14:nvContentPartPr>
            <p14:xfrm>
              <a:off x="854895" y="2127316"/>
              <a:ext cx="5918040" cy="3778962"/>
            </p14:xfrm>
          </p:contentPart>
        </mc:Choice>
        <mc:Fallback xmlns="">
          <p:pic>
            <p:nvPicPr>
              <p:cNvPr id="13" name="Ink 12">
                <a:extLst>
                  <a:ext uri="{FF2B5EF4-FFF2-40B4-BE49-F238E27FC236}">
                    <a16:creationId xmlns:a16="http://schemas.microsoft.com/office/drawing/2014/main" id="{3B944D2A-36EE-644D-A67F-2579442C0E43}"/>
                  </a:ext>
                </a:extLst>
              </p:cNvPr>
              <p:cNvPicPr/>
              <p:nvPr/>
            </p:nvPicPr>
            <p:blipFill>
              <a:blip r:embed="rId4"/>
              <a:stretch>
                <a:fillRect/>
              </a:stretch>
            </p:blipFill>
            <p:spPr>
              <a:xfrm>
                <a:off x="848775" y="2121196"/>
                <a:ext cx="5930280" cy="3791202"/>
              </a:xfrm>
              <a:prstGeom prst="rect">
                <a:avLst/>
              </a:prstGeom>
            </p:spPr>
          </p:pic>
        </mc:Fallback>
      </mc:AlternateContent>
      <p:sp>
        <p:nvSpPr>
          <p:cNvPr id="14" name="TextBox 13">
            <a:extLst>
              <a:ext uri="{FF2B5EF4-FFF2-40B4-BE49-F238E27FC236}">
                <a16:creationId xmlns:a16="http://schemas.microsoft.com/office/drawing/2014/main" id="{8F48518A-CA42-B49B-4C0E-C4F60924CC7B}"/>
              </a:ext>
            </a:extLst>
          </p:cNvPr>
          <p:cNvSpPr txBox="1"/>
          <p:nvPr/>
        </p:nvSpPr>
        <p:spPr>
          <a:xfrm>
            <a:off x="7285703" y="6381795"/>
            <a:ext cx="541751" cy="338554"/>
          </a:xfrm>
          <a:prstGeom prst="rect">
            <a:avLst/>
          </a:prstGeom>
          <a:noFill/>
        </p:spPr>
        <p:txBody>
          <a:bodyPr wrap="none" rtlCol="0">
            <a:spAutoFit/>
          </a:bodyPr>
          <a:lstStyle/>
          <a:p>
            <a:r>
              <a:rPr lang="en-US" sz="1600"/>
              <a:t>etc.,</a:t>
            </a:r>
          </a:p>
        </p:txBody>
      </p:sp>
      <p:pic>
        <p:nvPicPr>
          <p:cNvPr id="2" name="Picture 1">
            <a:extLst>
              <a:ext uri="{FF2B5EF4-FFF2-40B4-BE49-F238E27FC236}">
                <a16:creationId xmlns:a16="http://schemas.microsoft.com/office/drawing/2014/main" id="{AD76DA9E-FCE0-1652-C61C-95D21AFA835C}"/>
              </a:ext>
            </a:extLst>
          </p:cNvPr>
          <p:cNvPicPr>
            <a:picLocks noChangeAspect="1"/>
          </p:cNvPicPr>
          <p:nvPr/>
        </p:nvPicPr>
        <p:blipFill>
          <a:blip r:embed="rId5"/>
          <a:stretch>
            <a:fillRect/>
          </a:stretch>
        </p:blipFill>
        <p:spPr>
          <a:xfrm>
            <a:off x="474509" y="1322954"/>
            <a:ext cx="3009926" cy="1909073"/>
          </a:xfrm>
          <a:prstGeom prst="rect">
            <a:avLst/>
          </a:prstGeom>
        </p:spPr>
      </p:pic>
      <p:pic>
        <p:nvPicPr>
          <p:cNvPr id="4" name="Picture 3">
            <a:extLst>
              <a:ext uri="{FF2B5EF4-FFF2-40B4-BE49-F238E27FC236}">
                <a16:creationId xmlns:a16="http://schemas.microsoft.com/office/drawing/2014/main" id="{2CC40277-7504-1CC0-CB3E-C9B12F5F094B}"/>
              </a:ext>
            </a:extLst>
          </p:cNvPr>
          <p:cNvPicPr>
            <a:picLocks noChangeAspect="1"/>
          </p:cNvPicPr>
          <p:nvPr/>
        </p:nvPicPr>
        <p:blipFill>
          <a:blip r:embed="rId6"/>
          <a:stretch>
            <a:fillRect/>
          </a:stretch>
        </p:blipFill>
        <p:spPr>
          <a:xfrm>
            <a:off x="474509" y="3876327"/>
            <a:ext cx="3705742" cy="638264"/>
          </a:xfrm>
          <a:prstGeom prst="rect">
            <a:avLst/>
          </a:prstGeom>
        </p:spPr>
      </p:pic>
      <p:pic>
        <p:nvPicPr>
          <p:cNvPr id="5" name="Picture 4">
            <a:extLst>
              <a:ext uri="{FF2B5EF4-FFF2-40B4-BE49-F238E27FC236}">
                <a16:creationId xmlns:a16="http://schemas.microsoft.com/office/drawing/2014/main" id="{135E8AF9-BBC6-27AA-6DE9-7984358627EE}"/>
              </a:ext>
            </a:extLst>
          </p:cNvPr>
          <p:cNvPicPr>
            <a:picLocks noChangeAspect="1"/>
          </p:cNvPicPr>
          <p:nvPr/>
        </p:nvPicPr>
        <p:blipFill>
          <a:blip r:embed="rId7"/>
          <a:stretch>
            <a:fillRect/>
          </a:stretch>
        </p:blipFill>
        <p:spPr>
          <a:xfrm>
            <a:off x="7265748" y="1325564"/>
            <a:ext cx="2522401" cy="4680206"/>
          </a:xfrm>
          <a:prstGeom prst="rect">
            <a:avLst/>
          </a:prstGeom>
        </p:spPr>
      </p:pic>
    </p:spTree>
    <p:extLst>
      <p:ext uri="{BB962C8B-B14F-4D97-AF65-F5344CB8AC3E}">
        <p14:creationId xmlns:p14="http://schemas.microsoft.com/office/powerpoint/2010/main" val="417681515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18" name="TextBox 17">
            <a:extLst>
              <a:ext uri="{FF2B5EF4-FFF2-40B4-BE49-F238E27FC236}">
                <a16:creationId xmlns:a16="http://schemas.microsoft.com/office/drawing/2014/main" id="{13E595DC-F3B3-1AD2-B4B6-4EC1CA61B9CD}"/>
              </a:ext>
            </a:extLst>
          </p:cNvPr>
          <p:cNvSpPr txBox="1"/>
          <p:nvPr/>
        </p:nvSpPr>
        <p:spPr>
          <a:xfrm>
            <a:off x="277863" y="1926462"/>
            <a:ext cx="4081945" cy="584775"/>
          </a:xfrm>
          <a:prstGeom prst="rect">
            <a:avLst/>
          </a:prstGeom>
          <a:noFill/>
        </p:spPr>
        <p:txBody>
          <a:bodyPr wrap="square" rtlCol="0">
            <a:spAutoFit/>
          </a:bodyPr>
          <a:lstStyle/>
          <a:p>
            <a:r>
              <a:rPr lang="en-US" sz="1600"/>
              <a:t>for column in dataframe:</a:t>
            </a:r>
          </a:p>
          <a:p>
            <a:r>
              <a:rPr lang="en-US" sz="1600"/>
              <a:t>     dataframe.loc[row, column] = something</a:t>
            </a:r>
          </a:p>
        </p:txBody>
      </p:sp>
      <p:sp>
        <p:nvSpPr>
          <p:cNvPr id="19" name="TextBox 18">
            <a:extLst>
              <a:ext uri="{FF2B5EF4-FFF2-40B4-BE49-F238E27FC236}">
                <a16:creationId xmlns:a16="http://schemas.microsoft.com/office/drawing/2014/main" id="{7C418EAC-715A-4329-6DF0-E4957A50743E}"/>
              </a:ext>
            </a:extLst>
          </p:cNvPr>
          <p:cNvSpPr txBox="1"/>
          <p:nvPr/>
        </p:nvSpPr>
        <p:spPr>
          <a:xfrm>
            <a:off x="277861" y="3301739"/>
            <a:ext cx="3864931" cy="584775"/>
          </a:xfrm>
          <a:prstGeom prst="rect">
            <a:avLst/>
          </a:prstGeom>
          <a:noFill/>
        </p:spPr>
        <p:txBody>
          <a:bodyPr wrap="square" rtlCol="0">
            <a:spAutoFit/>
          </a:bodyPr>
          <a:lstStyle/>
          <a:p>
            <a:r>
              <a:rPr lang="en-US" sz="1600"/>
              <a:t>for label, row in dataframe.iterrows():</a:t>
            </a:r>
          </a:p>
          <a:p>
            <a:r>
              <a:rPr lang="en-US" sz="1600"/>
              <a:t>     dataframe.loc[label, column] = something</a:t>
            </a:r>
          </a:p>
        </p:txBody>
      </p:sp>
      <p:sp>
        <p:nvSpPr>
          <p:cNvPr id="20" name="TextBox 19">
            <a:extLst>
              <a:ext uri="{FF2B5EF4-FFF2-40B4-BE49-F238E27FC236}">
                <a16:creationId xmlns:a16="http://schemas.microsoft.com/office/drawing/2014/main" id="{EC3EBA5D-6AC7-39C6-6BBF-2E99DDEAC39C}"/>
              </a:ext>
            </a:extLst>
          </p:cNvPr>
          <p:cNvSpPr txBox="1"/>
          <p:nvPr/>
        </p:nvSpPr>
        <p:spPr>
          <a:xfrm>
            <a:off x="5828018" y="2824834"/>
            <a:ext cx="6157036" cy="1600438"/>
          </a:xfrm>
          <a:prstGeom prst="rect">
            <a:avLst/>
          </a:prstGeom>
          <a:noFill/>
        </p:spPr>
        <p:txBody>
          <a:bodyPr wrap="square" rtlCol="0">
            <a:spAutoFit/>
          </a:bodyPr>
          <a:lstStyle/>
          <a:p>
            <a:r>
              <a:rPr lang="en-US" sz="1400"/>
              <a:t>can iterate over all the rows in a df and change values to whatever.  Note “label” refers to the row index, and “row” is the row corresponding to it.  So row is kind of like a one row dataframe, as you can access particular columns of the row via row[“column_3”], say.  Seems like we need to use the df.loc[row (label), column] method to make changes to individual elements (see df.methods section).  Pandas doesn’t like it when we just use regular slicing, but it will sometimes go along with it.  Also, </a:t>
            </a:r>
            <a:r>
              <a:rPr lang="en-US" sz="1400" i="1"/>
              <a:t>something</a:t>
            </a:r>
            <a:r>
              <a:rPr lang="en-US" sz="1400"/>
              <a:t>, can be a series too.</a:t>
            </a:r>
            <a:endParaRPr lang="en-US" sz="1600"/>
          </a:p>
        </p:txBody>
      </p:sp>
      <p:sp>
        <p:nvSpPr>
          <p:cNvPr id="7" name="TextBox 6">
            <a:extLst>
              <a:ext uri="{FF2B5EF4-FFF2-40B4-BE49-F238E27FC236}">
                <a16:creationId xmlns:a16="http://schemas.microsoft.com/office/drawing/2014/main" id="{FB797830-E78D-B785-9B1D-5FBE1237E241}"/>
              </a:ext>
            </a:extLst>
          </p:cNvPr>
          <p:cNvSpPr txBox="1"/>
          <p:nvPr/>
        </p:nvSpPr>
        <p:spPr>
          <a:xfrm>
            <a:off x="270543" y="4668732"/>
            <a:ext cx="5550155" cy="338554"/>
          </a:xfrm>
          <a:prstGeom prst="rect">
            <a:avLst/>
          </a:prstGeom>
          <a:noFill/>
        </p:spPr>
        <p:txBody>
          <a:bodyPr wrap="square" rtlCol="0">
            <a:spAutoFit/>
          </a:bodyPr>
          <a:lstStyle/>
          <a:p>
            <a:r>
              <a:rPr lang="en-US" sz="1600"/>
              <a:t>dataframe.loc[slice it up some how] = new dataframe of values</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6ADAC425-8A1C-9B44-56D5-B673CE112F7D}"/>
                  </a:ext>
                </a:extLst>
              </p14:cNvPr>
              <p14:cNvContentPartPr/>
              <p14:nvPr/>
            </p14:nvContentPartPr>
            <p14:xfrm rot="21100151">
              <a:off x="5824982" y="4779016"/>
              <a:ext cx="1071360" cy="137160"/>
            </p14:xfrm>
          </p:contentPart>
        </mc:Choice>
        <mc:Fallback xmlns="">
          <p:pic>
            <p:nvPicPr>
              <p:cNvPr id="8" name="Ink 7">
                <a:extLst>
                  <a:ext uri="{FF2B5EF4-FFF2-40B4-BE49-F238E27FC236}">
                    <a16:creationId xmlns:a16="http://schemas.microsoft.com/office/drawing/2014/main" id="{6ADAC425-8A1C-9B44-56D5-B673CE112F7D}"/>
                  </a:ext>
                </a:extLst>
              </p:cNvPr>
              <p:cNvPicPr/>
              <p:nvPr/>
            </p:nvPicPr>
            <p:blipFill>
              <a:blip r:embed="rId4"/>
              <a:stretch>
                <a:fillRect/>
              </a:stretch>
            </p:blipFill>
            <p:spPr>
              <a:xfrm rot="21100151">
                <a:off x="5818862" y="4772896"/>
                <a:ext cx="1083600" cy="149400"/>
              </a:xfrm>
              <a:prstGeom prst="rect">
                <a:avLst/>
              </a:prstGeom>
            </p:spPr>
          </p:pic>
        </mc:Fallback>
      </mc:AlternateContent>
      <p:sp>
        <p:nvSpPr>
          <p:cNvPr id="9" name="TextBox 8">
            <a:extLst>
              <a:ext uri="{FF2B5EF4-FFF2-40B4-BE49-F238E27FC236}">
                <a16:creationId xmlns:a16="http://schemas.microsoft.com/office/drawing/2014/main" id="{B5883211-38B3-F525-D1CA-9B92364AD09C}"/>
              </a:ext>
            </a:extLst>
          </p:cNvPr>
          <p:cNvSpPr txBox="1"/>
          <p:nvPr/>
        </p:nvSpPr>
        <p:spPr>
          <a:xfrm>
            <a:off x="7020233" y="4658979"/>
            <a:ext cx="4532671" cy="954107"/>
          </a:xfrm>
          <a:prstGeom prst="rect">
            <a:avLst/>
          </a:prstGeom>
          <a:noFill/>
        </p:spPr>
        <p:txBody>
          <a:bodyPr wrap="square" rtlCol="0">
            <a:spAutoFit/>
          </a:bodyPr>
          <a:lstStyle/>
          <a:p>
            <a:r>
              <a:rPr lang="en-US" sz="1400"/>
              <a:t>seems often (not always) need to use the df.loc[slice], or df.iloc[slice] methods to set stuff equal.  Seems we especially need to use the these methods if we’re modifying </a:t>
            </a:r>
            <a:r>
              <a:rPr lang="en-US" sz="1400" i="1"/>
              <a:t>an</a:t>
            </a:r>
            <a:r>
              <a:rPr lang="en-US" sz="1400"/>
              <a:t> element at a time, via say, iteration.  </a:t>
            </a:r>
          </a:p>
        </p:txBody>
      </p:sp>
      <p:sp>
        <p:nvSpPr>
          <p:cNvPr id="14" name="TextBox 13">
            <a:extLst>
              <a:ext uri="{FF2B5EF4-FFF2-40B4-BE49-F238E27FC236}">
                <a16:creationId xmlns:a16="http://schemas.microsoft.com/office/drawing/2014/main" id="{3F20A10B-8E2A-31AB-064C-D37C83628621}"/>
              </a:ext>
            </a:extLst>
          </p:cNvPr>
          <p:cNvSpPr txBox="1"/>
          <p:nvPr/>
        </p:nvSpPr>
        <p:spPr>
          <a:xfrm>
            <a:off x="220297" y="877284"/>
            <a:ext cx="10367959" cy="615553"/>
          </a:xfrm>
          <a:prstGeom prst="rect">
            <a:avLst/>
          </a:prstGeom>
          <a:noFill/>
        </p:spPr>
        <p:txBody>
          <a:bodyPr wrap="square" rtlCol="0">
            <a:spAutoFit/>
          </a:bodyPr>
          <a:lstStyle/>
          <a:p>
            <a:r>
              <a:rPr lang="en-US" b="1"/>
              <a:t>Modification Methods</a:t>
            </a:r>
          </a:p>
          <a:p>
            <a:r>
              <a:rPr lang="en-US" sz="1600"/>
              <a:t>Most of the modification methods work just like slicing does.  Also, seems we can set properties to new stuff as well,  </a:t>
            </a:r>
          </a:p>
        </p:txBody>
      </p:sp>
      <p:sp>
        <p:nvSpPr>
          <p:cNvPr id="2" name="TextBox 1">
            <a:extLst>
              <a:ext uri="{FF2B5EF4-FFF2-40B4-BE49-F238E27FC236}">
                <a16:creationId xmlns:a16="http://schemas.microsoft.com/office/drawing/2014/main" id="{0446D644-E8A3-9E7D-8D07-541312BA2716}"/>
              </a:ext>
            </a:extLst>
          </p:cNvPr>
          <p:cNvSpPr txBox="1"/>
          <p:nvPr/>
        </p:nvSpPr>
        <p:spPr>
          <a:xfrm>
            <a:off x="277861" y="5751585"/>
            <a:ext cx="4886589" cy="338554"/>
          </a:xfrm>
          <a:prstGeom prst="rect">
            <a:avLst/>
          </a:prstGeom>
          <a:noFill/>
        </p:spPr>
        <p:txBody>
          <a:bodyPr wrap="square" rtlCol="0">
            <a:spAutoFit/>
          </a:bodyPr>
          <a:lstStyle/>
          <a:p>
            <a:r>
              <a:rPr lang="en-US" sz="1600"/>
              <a:t>dataframe[“new_column”] = dataframe.apply(f, axis = 1)</a:t>
            </a:r>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50F619F1-6689-B382-4030-1F2D6A184F16}"/>
                  </a:ext>
                </a:extLst>
              </p14:cNvPr>
              <p14:cNvContentPartPr/>
              <p14:nvPr/>
            </p14:nvContentPartPr>
            <p14:xfrm rot="21100151">
              <a:off x="5256880" y="5866973"/>
              <a:ext cx="1071360" cy="137160"/>
            </p14:xfrm>
          </p:contentPart>
        </mc:Choice>
        <mc:Fallback xmlns="">
          <p:pic>
            <p:nvPicPr>
              <p:cNvPr id="4" name="Ink 3">
                <a:extLst>
                  <a:ext uri="{FF2B5EF4-FFF2-40B4-BE49-F238E27FC236}">
                    <a16:creationId xmlns:a16="http://schemas.microsoft.com/office/drawing/2014/main" id="{50F619F1-6689-B382-4030-1F2D6A184F16}"/>
                  </a:ext>
                </a:extLst>
              </p:cNvPr>
              <p:cNvPicPr/>
              <p:nvPr/>
            </p:nvPicPr>
            <p:blipFill>
              <a:blip r:embed="rId4"/>
              <a:stretch>
                <a:fillRect/>
              </a:stretch>
            </p:blipFill>
            <p:spPr>
              <a:xfrm rot="21100151">
                <a:off x="5250760" y="5860853"/>
                <a:ext cx="1083600" cy="149400"/>
              </a:xfrm>
              <a:prstGeom prst="rect">
                <a:avLst/>
              </a:prstGeom>
            </p:spPr>
          </p:pic>
        </mc:Fallback>
      </mc:AlternateContent>
      <p:sp>
        <p:nvSpPr>
          <p:cNvPr id="5" name="TextBox 4">
            <a:extLst>
              <a:ext uri="{FF2B5EF4-FFF2-40B4-BE49-F238E27FC236}">
                <a16:creationId xmlns:a16="http://schemas.microsoft.com/office/drawing/2014/main" id="{F49E7AA0-3F59-EABC-4D65-6EB254FB09BE}"/>
              </a:ext>
            </a:extLst>
          </p:cNvPr>
          <p:cNvSpPr txBox="1"/>
          <p:nvPr/>
        </p:nvSpPr>
        <p:spPr>
          <a:xfrm>
            <a:off x="6570351" y="5751585"/>
            <a:ext cx="4954414" cy="954107"/>
          </a:xfrm>
          <a:prstGeom prst="rect">
            <a:avLst/>
          </a:prstGeom>
          <a:noFill/>
        </p:spPr>
        <p:txBody>
          <a:bodyPr wrap="square" rtlCol="0">
            <a:spAutoFit/>
          </a:bodyPr>
          <a:lstStyle/>
          <a:p>
            <a:r>
              <a:rPr lang="en-US" sz="1400"/>
              <a:t>f would be a function which takes the elements of particular columns of a row and maps them to some value/thing.  e.g., </a:t>
            </a:r>
          </a:p>
          <a:p>
            <a:r>
              <a:rPr lang="en-US" sz="1400"/>
              <a:t>f = lambda x: x[“column_1”] + x[“column_2”]*x[“column_3”].  Can use string methods or whatever here, not just math.   </a:t>
            </a:r>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AB736308-8A94-E91E-7AD4-42293CCDC484}"/>
                  </a:ext>
                </a:extLst>
              </p14:cNvPr>
              <p14:cNvContentPartPr/>
              <p14:nvPr/>
            </p14:nvContentPartPr>
            <p14:xfrm rot="21100151">
              <a:off x="4364090" y="3473390"/>
              <a:ext cx="1071360" cy="137160"/>
            </p14:xfrm>
          </p:contentPart>
        </mc:Choice>
        <mc:Fallback xmlns="">
          <p:pic>
            <p:nvPicPr>
              <p:cNvPr id="6" name="Ink 5">
                <a:extLst>
                  <a:ext uri="{FF2B5EF4-FFF2-40B4-BE49-F238E27FC236}">
                    <a16:creationId xmlns:a16="http://schemas.microsoft.com/office/drawing/2014/main" id="{AB736308-8A94-E91E-7AD4-42293CCDC484}"/>
                  </a:ext>
                </a:extLst>
              </p:cNvPr>
              <p:cNvPicPr/>
              <p:nvPr/>
            </p:nvPicPr>
            <p:blipFill>
              <a:blip r:embed="rId4"/>
              <a:stretch>
                <a:fillRect/>
              </a:stretch>
            </p:blipFill>
            <p:spPr>
              <a:xfrm rot="21100151">
                <a:off x="4357970" y="3467270"/>
                <a:ext cx="1083600" cy="149400"/>
              </a:xfrm>
              <a:prstGeom prst="rect">
                <a:avLst/>
              </a:prstGeom>
            </p:spPr>
          </p:pic>
        </mc:Fallback>
      </mc:AlternateContent>
      <p:sp>
        <p:nvSpPr>
          <p:cNvPr id="10" name="TextBox 9">
            <a:extLst>
              <a:ext uri="{FF2B5EF4-FFF2-40B4-BE49-F238E27FC236}">
                <a16:creationId xmlns:a16="http://schemas.microsoft.com/office/drawing/2014/main" id="{429A5E16-BE13-A361-7552-19295806E414}"/>
              </a:ext>
            </a:extLst>
          </p:cNvPr>
          <p:cNvSpPr txBox="1"/>
          <p:nvPr/>
        </p:nvSpPr>
        <p:spPr>
          <a:xfrm>
            <a:off x="5828018" y="2111052"/>
            <a:ext cx="6032965" cy="523220"/>
          </a:xfrm>
          <a:prstGeom prst="rect">
            <a:avLst/>
          </a:prstGeom>
          <a:noFill/>
        </p:spPr>
        <p:txBody>
          <a:bodyPr wrap="square" rtlCol="0">
            <a:spAutoFit/>
          </a:bodyPr>
          <a:lstStyle/>
          <a:p>
            <a:r>
              <a:rPr lang="en-US" sz="1400"/>
              <a:t>can iterate over all the columns in a df and them, or some subset of rows, to something.</a:t>
            </a:r>
            <a:endParaRPr lang="en-US" sz="1600"/>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32CD0D12-22A8-9391-02AE-E795D45F9AAE}"/>
                  </a:ext>
                </a:extLst>
              </p14:cNvPr>
              <p14:cNvContentPartPr/>
              <p14:nvPr/>
            </p14:nvContentPartPr>
            <p14:xfrm rot="21100151">
              <a:off x="4516344" y="2223913"/>
              <a:ext cx="1071360" cy="137160"/>
            </p14:xfrm>
          </p:contentPart>
        </mc:Choice>
        <mc:Fallback xmlns="">
          <p:pic>
            <p:nvPicPr>
              <p:cNvPr id="11" name="Ink 10">
                <a:extLst>
                  <a:ext uri="{FF2B5EF4-FFF2-40B4-BE49-F238E27FC236}">
                    <a16:creationId xmlns:a16="http://schemas.microsoft.com/office/drawing/2014/main" id="{32CD0D12-22A8-9391-02AE-E795D45F9AAE}"/>
                  </a:ext>
                </a:extLst>
              </p:cNvPr>
              <p:cNvPicPr/>
              <p:nvPr/>
            </p:nvPicPr>
            <p:blipFill>
              <a:blip r:embed="rId4"/>
              <a:stretch>
                <a:fillRect/>
              </a:stretch>
            </p:blipFill>
            <p:spPr>
              <a:xfrm rot="21100151">
                <a:off x="4510224" y="2217793"/>
                <a:ext cx="1083600" cy="149400"/>
              </a:xfrm>
              <a:prstGeom prst="rect">
                <a:avLst/>
              </a:prstGeom>
            </p:spPr>
          </p:pic>
        </mc:Fallback>
      </mc:AlternateContent>
    </p:spTree>
    <p:extLst>
      <p:ext uri="{BB962C8B-B14F-4D97-AF65-F5344CB8AC3E}">
        <p14:creationId xmlns:p14="http://schemas.microsoft.com/office/powerpoint/2010/main" val="165970045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8AB32919-A34A-DC89-FAB6-9E30023882B9}"/>
              </a:ext>
            </a:extLst>
          </p:cNvPr>
          <p:cNvPicPr>
            <a:picLocks noChangeAspect="1"/>
          </p:cNvPicPr>
          <p:nvPr/>
        </p:nvPicPr>
        <p:blipFill>
          <a:blip r:embed="rId3"/>
          <a:stretch>
            <a:fillRect/>
          </a:stretch>
        </p:blipFill>
        <p:spPr>
          <a:xfrm>
            <a:off x="390765" y="1533304"/>
            <a:ext cx="3637944" cy="260569"/>
          </a:xfrm>
          <a:prstGeom prst="rect">
            <a:avLst/>
          </a:prstGeom>
        </p:spPr>
      </p:pic>
      <p:pic>
        <p:nvPicPr>
          <p:cNvPr id="6" name="Picture 5">
            <a:extLst>
              <a:ext uri="{FF2B5EF4-FFF2-40B4-BE49-F238E27FC236}">
                <a16:creationId xmlns:a16="http://schemas.microsoft.com/office/drawing/2014/main" id="{CE5E7895-A360-60DA-87A1-A21B8D460C4B}"/>
              </a:ext>
            </a:extLst>
          </p:cNvPr>
          <p:cNvPicPr>
            <a:picLocks noChangeAspect="1"/>
          </p:cNvPicPr>
          <p:nvPr/>
        </p:nvPicPr>
        <p:blipFill>
          <a:blip r:embed="rId4"/>
          <a:stretch>
            <a:fillRect/>
          </a:stretch>
        </p:blipFill>
        <p:spPr>
          <a:xfrm>
            <a:off x="445403" y="3142444"/>
            <a:ext cx="5363469" cy="305237"/>
          </a:xfrm>
          <a:prstGeom prst="rect">
            <a:avLst/>
          </a:prstGeom>
        </p:spPr>
      </p:pic>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E7791B7C-5AD2-020E-A399-5DF4D4432B84}"/>
                  </a:ext>
                </a:extLst>
              </p14:cNvPr>
              <p14:cNvContentPartPr/>
              <p14:nvPr/>
            </p14:nvContentPartPr>
            <p14:xfrm>
              <a:off x="5952183" y="3285129"/>
              <a:ext cx="628920" cy="71280"/>
            </p14:xfrm>
          </p:contentPart>
        </mc:Choice>
        <mc:Fallback xmlns="">
          <p:pic>
            <p:nvPicPr>
              <p:cNvPr id="14" name="Ink 13">
                <a:extLst>
                  <a:ext uri="{FF2B5EF4-FFF2-40B4-BE49-F238E27FC236}">
                    <a16:creationId xmlns:a16="http://schemas.microsoft.com/office/drawing/2014/main" id="{E7791B7C-5AD2-020E-A399-5DF4D4432B84}"/>
                  </a:ext>
                </a:extLst>
              </p:cNvPr>
              <p:cNvPicPr/>
              <p:nvPr/>
            </p:nvPicPr>
            <p:blipFill>
              <a:blip r:embed="rId6"/>
              <a:stretch>
                <a:fillRect/>
              </a:stretch>
            </p:blipFill>
            <p:spPr>
              <a:xfrm>
                <a:off x="5943183" y="3276129"/>
                <a:ext cx="646560" cy="88920"/>
              </a:xfrm>
              <a:prstGeom prst="rect">
                <a:avLst/>
              </a:prstGeom>
            </p:spPr>
          </p:pic>
        </mc:Fallback>
      </mc:AlternateContent>
      <p:sp>
        <p:nvSpPr>
          <p:cNvPr id="16" name="TextBox 15">
            <a:extLst>
              <a:ext uri="{FF2B5EF4-FFF2-40B4-BE49-F238E27FC236}">
                <a16:creationId xmlns:a16="http://schemas.microsoft.com/office/drawing/2014/main" id="{CC0A8944-5007-B494-3E5C-E56C9C362E6F}"/>
              </a:ext>
            </a:extLst>
          </p:cNvPr>
          <p:cNvSpPr txBox="1"/>
          <p:nvPr/>
        </p:nvSpPr>
        <p:spPr>
          <a:xfrm>
            <a:off x="6724414" y="3138540"/>
            <a:ext cx="4815910" cy="523220"/>
          </a:xfrm>
          <a:prstGeom prst="rect">
            <a:avLst/>
          </a:prstGeom>
          <a:noFill/>
        </p:spPr>
        <p:txBody>
          <a:bodyPr wrap="square" rtlCol="0">
            <a:spAutoFit/>
          </a:bodyPr>
          <a:lstStyle/>
          <a:p>
            <a:r>
              <a:rPr lang="en-US" sz="1400"/>
              <a:t>finding the rows with column “Total_Charges” value equal to “ “ (i.e., blank), and setting that value to 0.</a:t>
            </a:r>
          </a:p>
        </p:txBody>
      </p:sp>
      <p:sp>
        <p:nvSpPr>
          <p:cNvPr id="17" name="TextBox 16">
            <a:extLst>
              <a:ext uri="{FF2B5EF4-FFF2-40B4-BE49-F238E27FC236}">
                <a16:creationId xmlns:a16="http://schemas.microsoft.com/office/drawing/2014/main" id="{8533CCB1-2D11-2BF1-C1F5-A7DA80DD2737}"/>
              </a:ext>
            </a:extLst>
          </p:cNvPr>
          <p:cNvSpPr txBox="1"/>
          <p:nvPr/>
        </p:nvSpPr>
        <p:spPr>
          <a:xfrm>
            <a:off x="406774" y="922634"/>
            <a:ext cx="5973547" cy="338554"/>
          </a:xfrm>
          <a:prstGeom prst="rect">
            <a:avLst/>
          </a:prstGeom>
          <a:noFill/>
        </p:spPr>
        <p:txBody>
          <a:bodyPr wrap="square" rtlCol="0">
            <a:spAutoFit/>
          </a:bodyPr>
          <a:lstStyle/>
          <a:p>
            <a:r>
              <a:rPr lang="en-US" sz="1600"/>
              <a:t>some more examples using the .loc[ ] method to modify dataframe.</a:t>
            </a:r>
          </a:p>
        </p:txBody>
      </p:sp>
      <p:pic>
        <p:nvPicPr>
          <p:cNvPr id="4" name="Picture 3">
            <a:extLst>
              <a:ext uri="{FF2B5EF4-FFF2-40B4-BE49-F238E27FC236}">
                <a16:creationId xmlns:a16="http://schemas.microsoft.com/office/drawing/2014/main" id="{F692337F-5D06-D513-3838-79FA2B58100B}"/>
              </a:ext>
            </a:extLst>
          </p:cNvPr>
          <p:cNvPicPr>
            <a:picLocks noChangeAspect="1"/>
          </p:cNvPicPr>
          <p:nvPr/>
        </p:nvPicPr>
        <p:blipFill>
          <a:blip r:embed="rId7"/>
          <a:stretch>
            <a:fillRect/>
          </a:stretch>
        </p:blipFill>
        <p:spPr>
          <a:xfrm>
            <a:off x="445403" y="4160224"/>
            <a:ext cx="6938623" cy="349427"/>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F2AF0E27-D0FA-718B-38FE-A6FB92DECBAB}"/>
                  </a:ext>
                </a:extLst>
              </p14:cNvPr>
              <p14:cNvContentPartPr/>
              <p14:nvPr/>
            </p14:nvContentPartPr>
            <p14:xfrm>
              <a:off x="7530160" y="4299297"/>
              <a:ext cx="628920" cy="71280"/>
            </p14:xfrm>
          </p:contentPart>
        </mc:Choice>
        <mc:Fallback xmlns="">
          <p:pic>
            <p:nvPicPr>
              <p:cNvPr id="5" name="Ink 4">
                <a:extLst>
                  <a:ext uri="{FF2B5EF4-FFF2-40B4-BE49-F238E27FC236}">
                    <a16:creationId xmlns:a16="http://schemas.microsoft.com/office/drawing/2014/main" id="{F2AF0E27-D0FA-718B-38FE-A6FB92DECBAB}"/>
                  </a:ext>
                </a:extLst>
              </p:cNvPr>
              <p:cNvPicPr/>
              <p:nvPr/>
            </p:nvPicPr>
            <p:blipFill>
              <a:blip r:embed="rId6"/>
              <a:stretch>
                <a:fillRect/>
              </a:stretch>
            </p:blipFill>
            <p:spPr>
              <a:xfrm>
                <a:off x="7521160" y="4290297"/>
                <a:ext cx="646560" cy="88920"/>
              </a:xfrm>
              <a:prstGeom prst="rect">
                <a:avLst/>
              </a:prstGeom>
            </p:spPr>
          </p:pic>
        </mc:Fallback>
      </mc:AlternateContent>
      <p:sp>
        <p:nvSpPr>
          <p:cNvPr id="7" name="TextBox 6">
            <a:extLst>
              <a:ext uri="{FF2B5EF4-FFF2-40B4-BE49-F238E27FC236}">
                <a16:creationId xmlns:a16="http://schemas.microsoft.com/office/drawing/2014/main" id="{BD9AF8A7-546E-752D-C431-AA76771DD098}"/>
              </a:ext>
            </a:extLst>
          </p:cNvPr>
          <p:cNvSpPr txBox="1"/>
          <p:nvPr/>
        </p:nvSpPr>
        <p:spPr>
          <a:xfrm>
            <a:off x="8272967" y="4155082"/>
            <a:ext cx="3473630" cy="738664"/>
          </a:xfrm>
          <a:prstGeom prst="rect">
            <a:avLst/>
          </a:prstGeom>
          <a:noFill/>
        </p:spPr>
        <p:txBody>
          <a:bodyPr wrap="square" rtlCol="0">
            <a:spAutoFit/>
          </a:bodyPr>
          <a:lstStyle/>
          <a:p>
            <a:r>
              <a:rPr lang="en-US" sz="1400"/>
              <a:t>here I’m mapping all “Test4” values less than 40 to twice their value plus 4.  As can see below, if you squint.</a:t>
            </a:r>
          </a:p>
        </p:txBody>
      </p:sp>
      <p:pic>
        <p:nvPicPr>
          <p:cNvPr id="8" name="Picture 7">
            <a:extLst>
              <a:ext uri="{FF2B5EF4-FFF2-40B4-BE49-F238E27FC236}">
                <a16:creationId xmlns:a16="http://schemas.microsoft.com/office/drawing/2014/main" id="{A24F3FBB-9D04-2E60-7C96-C84FC8A7325C}"/>
              </a:ext>
            </a:extLst>
          </p:cNvPr>
          <p:cNvPicPr>
            <a:picLocks noChangeAspect="1"/>
          </p:cNvPicPr>
          <p:nvPr/>
        </p:nvPicPr>
        <p:blipFill>
          <a:blip r:embed="rId9"/>
          <a:stretch>
            <a:fillRect/>
          </a:stretch>
        </p:blipFill>
        <p:spPr>
          <a:xfrm>
            <a:off x="7844620" y="5191108"/>
            <a:ext cx="3695704" cy="1528433"/>
          </a:xfrm>
          <a:prstGeom prst="rect">
            <a:avLst/>
          </a:prstGeom>
        </p:spPr>
      </p:pic>
      <p:pic>
        <p:nvPicPr>
          <p:cNvPr id="9" name="Picture 8">
            <a:extLst>
              <a:ext uri="{FF2B5EF4-FFF2-40B4-BE49-F238E27FC236}">
                <a16:creationId xmlns:a16="http://schemas.microsoft.com/office/drawing/2014/main" id="{B436511E-384F-B451-C719-372E34D986E9}"/>
              </a:ext>
            </a:extLst>
          </p:cNvPr>
          <p:cNvPicPr>
            <a:picLocks noChangeAspect="1"/>
          </p:cNvPicPr>
          <p:nvPr/>
        </p:nvPicPr>
        <p:blipFill>
          <a:blip r:embed="rId10"/>
          <a:stretch>
            <a:fillRect/>
          </a:stretch>
        </p:blipFill>
        <p:spPr>
          <a:xfrm>
            <a:off x="3064568" y="5120321"/>
            <a:ext cx="3517268" cy="1456414"/>
          </a:xfrm>
          <a:prstGeom prst="rect">
            <a:avLst/>
          </a:prstGeom>
        </p:spPr>
      </p:pic>
      <mc:AlternateContent xmlns:mc="http://schemas.openxmlformats.org/markup-compatibility/2006" xmlns:p14="http://schemas.microsoft.com/office/powerpoint/2010/main">
        <mc:Choice Requires="p14">
          <p:contentPart p14:bwMode="auto" r:id="rId11">
            <p14:nvContentPartPr>
              <p14:cNvPr id="10" name="Ink 9">
                <a:extLst>
                  <a:ext uri="{FF2B5EF4-FFF2-40B4-BE49-F238E27FC236}">
                    <a16:creationId xmlns:a16="http://schemas.microsoft.com/office/drawing/2014/main" id="{973EC9BE-6AF1-F0ED-C348-79F16CD876B6}"/>
                  </a:ext>
                </a:extLst>
              </p14:cNvPr>
              <p14:cNvContentPartPr/>
              <p14:nvPr/>
            </p14:nvContentPartPr>
            <p14:xfrm>
              <a:off x="6873208" y="5780725"/>
              <a:ext cx="680040" cy="174600"/>
            </p14:xfrm>
          </p:contentPart>
        </mc:Choice>
        <mc:Fallback xmlns="">
          <p:pic>
            <p:nvPicPr>
              <p:cNvPr id="10" name="Ink 9">
                <a:extLst>
                  <a:ext uri="{FF2B5EF4-FFF2-40B4-BE49-F238E27FC236}">
                    <a16:creationId xmlns:a16="http://schemas.microsoft.com/office/drawing/2014/main" id="{973EC9BE-6AF1-F0ED-C348-79F16CD876B6}"/>
                  </a:ext>
                </a:extLst>
              </p:cNvPr>
              <p:cNvPicPr/>
              <p:nvPr/>
            </p:nvPicPr>
            <p:blipFill>
              <a:blip r:embed="rId12"/>
              <a:stretch>
                <a:fillRect/>
              </a:stretch>
            </p:blipFill>
            <p:spPr>
              <a:xfrm>
                <a:off x="6867088" y="5774592"/>
                <a:ext cx="692280" cy="186865"/>
              </a:xfrm>
              <a:prstGeom prst="rect">
                <a:avLst/>
              </a:prstGeom>
            </p:spPr>
          </p:pic>
        </mc:Fallback>
      </mc:AlternateContent>
      <p:pic>
        <p:nvPicPr>
          <p:cNvPr id="11" name="Picture 10">
            <a:extLst>
              <a:ext uri="{FF2B5EF4-FFF2-40B4-BE49-F238E27FC236}">
                <a16:creationId xmlns:a16="http://schemas.microsoft.com/office/drawing/2014/main" id="{6BD49940-E4FA-CA03-D780-E5DA6A74E64D}"/>
              </a:ext>
            </a:extLst>
          </p:cNvPr>
          <p:cNvPicPr>
            <a:picLocks noChangeAspect="1"/>
          </p:cNvPicPr>
          <p:nvPr/>
        </p:nvPicPr>
        <p:blipFill>
          <a:blip r:embed="rId13"/>
          <a:stretch>
            <a:fillRect/>
          </a:stretch>
        </p:blipFill>
        <p:spPr>
          <a:xfrm>
            <a:off x="406774" y="2185429"/>
            <a:ext cx="5934919" cy="476450"/>
          </a:xfrm>
          <a:prstGeom prst="rect">
            <a:avLst/>
          </a:prstGeom>
        </p:spPr>
      </p:pic>
      <p:sp>
        <p:nvSpPr>
          <p:cNvPr id="12" name="TextBox 11">
            <a:extLst>
              <a:ext uri="{FF2B5EF4-FFF2-40B4-BE49-F238E27FC236}">
                <a16:creationId xmlns:a16="http://schemas.microsoft.com/office/drawing/2014/main" id="{39617648-F118-00A6-D221-583B6C7DE929}"/>
              </a:ext>
            </a:extLst>
          </p:cNvPr>
          <p:cNvSpPr txBox="1"/>
          <p:nvPr/>
        </p:nvSpPr>
        <p:spPr>
          <a:xfrm>
            <a:off x="7422655" y="1974336"/>
            <a:ext cx="4362571" cy="954107"/>
          </a:xfrm>
          <a:prstGeom prst="rect">
            <a:avLst/>
          </a:prstGeom>
          <a:noFill/>
        </p:spPr>
        <p:txBody>
          <a:bodyPr wrap="square" rtlCol="0">
            <a:spAutoFit/>
          </a:bodyPr>
          <a:lstStyle/>
          <a:p>
            <a:r>
              <a:rPr lang="en-US" sz="1400"/>
              <a:t>changing datatype of (all rows of) a column, “ca” to float.   Doing same for column “thal”.  Seems that pandas prefers you use the .loc method to extract columns and modify columns.  </a:t>
            </a:r>
          </a:p>
        </p:txBody>
      </p:sp>
      <mc:AlternateContent xmlns:mc="http://schemas.openxmlformats.org/markup-compatibility/2006" xmlns:p14="http://schemas.microsoft.com/office/powerpoint/2010/main">
        <mc:Choice Requires="p14">
          <p:contentPart p14:bwMode="auto" r:id="rId14">
            <p14:nvContentPartPr>
              <p14:cNvPr id="13" name="Ink 12">
                <a:extLst>
                  <a:ext uri="{FF2B5EF4-FFF2-40B4-BE49-F238E27FC236}">
                    <a16:creationId xmlns:a16="http://schemas.microsoft.com/office/drawing/2014/main" id="{7509B476-B773-085B-B830-A36F24A6A90B}"/>
                  </a:ext>
                </a:extLst>
              </p14:cNvPr>
              <p14:cNvContentPartPr/>
              <p14:nvPr/>
            </p14:nvContentPartPr>
            <p14:xfrm>
              <a:off x="6624097" y="2386705"/>
              <a:ext cx="628920" cy="71280"/>
            </p14:xfrm>
          </p:contentPart>
        </mc:Choice>
        <mc:Fallback xmlns="">
          <p:pic>
            <p:nvPicPr>
              <p:cNvPr id="13" name="Ink 12">
                <a:extLst>
                  <a:ext uri="{FF2B5EF4-FFF2-40B4-BE49-F238E27FC236}">
                    <a16:creationId xmlns:a16="http://schemas.microsoft.com/office/drawing/2014/main" id="{7509B476-B773-085B-B830-A36F24A6A90B}"/>
                  </a:ext>
                </a:extLst>
              </p:cNvPr>
              <p:cNvPicPr/>
              <p:nvPr/>
            </p:nvPicPr>
            <p:blipFill>
              <a:blip r:embed="rId6"/>
              <a:stretch>
                <a:fillRect/>
              </a:stretch>
            </p:blipFill>
            <p:spPr>
              <a:xfrm>
                <a:off x="6615097" y="2377705"/>
                <a:ext cx="646560" cy="88920"/>
              </a:xfrm>
              <a:prstGeom prst="rect">
                <a:avLst/>
              </a:prstGeom>
            </p:spPr>
          </p:pic>
        </mc:Fallback>
      </mc:AlternateContent>
    </p:spTree>
    <p:extLst>
      <p:ext uri="{BB962C8B-B14F-4D97-AF65-F5344CB8AC3E}">
        <p14:creationId xmlns:p14="http://schemas.microsoft.com/office/powerpoint/2010/main" val="385956497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7" name="Picture 6">
            <a:extLst>
              <a:ext uri="{FF2B5EF4-FFF2-40B4-BE49-F238E27FC236}">
                <a16:creationId xmlns:a16="http://schemas.microsoft.com/office/drawing/2014/main" id="{27252CB0-5AE2-1409-3ED3-A246508614E7}"/>
              </a:ext>
            </a:extLst>
          </p:cNvPr>
          <p:cNvPicPr>
            <a:picLocks noChangeAspect="1"/>
          </p:cNvPicPr>
          <p:nvPr/>
        </p:nvPicPr>
        <p:blipFill>
          <a:blip r:embed="rId3"/>
          <a:stretch>
            <a:fillRect/>
          </a:stretch>
        </p:blipFill>
        <p:spPr>
          <a:xfrm>
            <a:off x="474509" y="1566713"/>
            <a:ext cx="3856054" cy="1447925"/>
          </a:xfrm>
          <a:prstGeom prst="rect">
            <a:avLst/>
          </a:prstGeom>
        </p:spPr>
      </p:pic>
      <p:sp>
        <p:nvSpPr>
          <p:cNvPr id="8" name="TextBox 7">
            <a:extLst>
              <a:ext uri="{FF2B5EF4-FFF2-40B4-BE49-F238E27FC236}">
                <a16:creationId xmlns:a16="http://schemas.microsoft.com/office/drawing/2014/main" id="{48609F0B-9902-9C1A-A813-C7D586914B15}"/>
              </a:ext>
            </a:extLst>
          </p:cNvPr>
          <p:cNvSpPr txBox="1"/>
          <p:nvPr/>
        </p:nvSpPr>
        <p:spPr>
          <a:xfrm>
            <a:off x="362342" y="3294752"/>
            <a:ext cx="1102664" cy="338554"/>
          </a:xfrm>
          <a:prstGeom prst="rect">
            <a:avLst/>
          </a:prstGeom>
          <a:noFill/>
        </p:spPr>
        <p:txBody>
          <a:bodyPr wrap="square" rtlCol="0">
            <a:spAutoFit/>
          </a:bodyPr>
          <a:lstStyle/>
          <a:p>
            <a:r>
              <a:rPr lang="en-US" sz="1600"/>
              <a:t>doing this,</a:t>
            </a:r>
          </a:p>
        </p:txBody>
      </p:sp>
      <p:sp>
        <p:nvSpPr>
          <p:cNvPr id="4" name="TextBox 3">
            <a:extLst>
              <a:ext uri="{FF2B5EF4-FFF2-40B4-BE49-F238E27FC236}">
                <a16:creationId xmlns:a16="http://schemas.microsoft.com/office/drawing/2014/main" id="{708F5185-BF6F-E71C-640B-64C9707C0901}"/>
              </a:ext>
            </a:extLst>
          </p:cNvPr>
          <p:cNvSpPr txBox="1"/>
          <p:nvPr/>
        </p:nvSpPr>
        <p:spPr>
          <a:xfrm>
            <a:off x="362342" y="1051551"/>
            <a:ext cx="5105008" cy="338554"/>
          </a:xfrm>
          <a:prstGeom prst="rect">
            <a:avLst/>
          </a:prstGeom>
          <a:noFill/>
        </p:spPr>
        <p:txBody>
          <a:bodyPr wrap="square" rtlCol="0">
            <a:spAutoFit/>
          </a:bodyPr>
          <a:lstStyle/>
          <a:p>
            <a:r>
              <a:rPr lang="en-US" sz="1600"/>
              <a:t>Here I’ll change all Test2 grades to 85, for instance,</a:t>
            </a: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8F93E70-A061-4BB9-1D82-4ECCA0C2937E}"/>
                  </a:ext>
                </a:extLst>
              </p14:cNvPr>
              <p14:cNvContentPartPr/>
              <p14:nvPr/>
            </p14:nvContentPartPr>
            <p14:xfrm>
              <a:off x="3416559" y="1746282"/>
              <a:ext cx="3127115" cy="2253240"/>
            </p14:xfrm>
          </p:contentPart>
        </mc:Choice>
        <mc:Fallback xmlns="">
          <p:pic>
            <p:nvPicPr>
              <p:cNvPr id="5" name="Ink 4">
                <a:extLst>
                  <a:ext uri="{FF2B5EF4-FFF2-40B4-BE49-F238E27FC236}">
                    <a16:creationId xmlns:a16="http://schemas.microsoft.com/office/drawing/2014/main" id="{18F93E70-A061-4BB9-1D82-4ECCA0C2937E}"/>
                  </a:ext>
                </a:extLst>
              </p:cNvPr>
              <p:cNvPicPr/>
              <p:nvPr/>
            </p:nvPicPr>
            <p:blipFill>
              <a:blip r:embed="rId5"/>
              <a:stretch>
                <a:fillRect/>
              </a:stretch>
            </p:blipFill>
            <p:spPr>
              <a:xfrm>
                <a:off x="3410439" y="1740162"/>
                <a:ext cx="3139354" cy="2265480"/>
              </a:xfrm>
              <a:prstGeom prst="rect">
                <a:avLst/>
              </a:prstGeom>
            </p:spPr>
          </p:pic>
        </mc:Fallback>
      </mc:AlternateContent>
      <p:pic>
        <p:nvPicPr>
          <p:cNvPr id="15" name="Picture 14">
            <a:extLst>
              <a:ext uri="{FF2B5EF4-FFF2-40B4-BE49-F238E27FC236}">
                <a16:creationId xmlns:a16="http://schemas.microsoft.com/office/drawing/2014/main" id="{6EAD85E7-C665-C651-B4C4-60697106820B}"/>
              </a:ext>
            </a:extLst>
          </p:cNvPr>
          <p:cNvPicPr>
            <a:picLocks noChangeAspect="1"/>
          </p:cNvPicPr>
          <p:nvPr/>
        </p:nvPicPr>
        <p:blipFill>
          <a:blip r:embed="rId6"/>
          <a:stretch>
            <a:fillRect/>
          </a:stretch>
        </p:blipFill>
        <p:spPr>
          <a:xfrm>
            <a:off x="7110619" y="1613631"/>
            <a:ext cx="3772227" cy="1798476"/>
          </a:xfrm>
          <a:prstGeom prst="rect">
            <a:avLst/>
          </a:prstGeom>
        </p:spPr>
      </p:pic>
      <p:pic>
        <p:nvPicPr>
          <p:cNvPr id="9" name="Picture 8">
            <a:extLst>
              <a:ext uri="{FF2B5EF4-FFF2-40B4-BE49-F238E27FC236}">
                <a16:creationId xmlns:a16="http://schemas.microsoft.com/office/drawing/2014/main" id="{35F180DB-46ED-53F7-6E71-8226EBAABF07}"/>
              </a:ext>
            </a:extLst>
          </p:cNvPr>
          <p:cNvPicPr>
            <a:picLocks noChangeAspect="1"/>
          </p:cNvPicPr>
          <p:nvPr/>
        </p:nvPicPr>
        <p:blipFill>
          <a:blip r:embed="rId7"/>
          <a:stretch>
            <a:fillRect/>
          </a:stretch>
        </p:blipFill>
        <p:spPr>
          <a:xfrm>
            <a:off x="433246" y="3692058"/>
            <a:ext cx="2678266" cy="420625"/>
          </a:xfrm>
          <a:prstGeom prst="rect">
            <a:avLst/>
          </a:prstGeom>
        </p:spPr>
      </p:pic>
      <p:pic>
        <p:nvPicPr>
          <p:cNvPr id="10" name="Picture 9">
            <a:extLst>
              <a:ext uri="{FF2B5EF4-FFF2-40B4-BE49-F238E27FC236}">
                <a16:creationId xmlns:a16="http://schemas.microsoft.com/office/drawing/2014/main" id="{BFBB51F6-5894-2389-9BC3-5971357FBAC5}"/>
              </a:ext>
            </a:extLst>
          </p:cNvPr>
          <p:cNvPicPr>
            <a:picLocks noChangeAspect="1"/>
          </p:cNvPicPr>
          <p:nvPr/>
        </p:nvPicPr>
        <p:blipFill>
          <a:blip r:embed="rId8"/>
          <a:stretch>
            <a:fillRect/>
          </a:stretch>
        </p:blipFill>
        <p:spPr>
          <a:xfrm>
            <a:off x="426884" y="4879743"/>
            <a:ext cx="3337849" cy="449619"/>
          </a:xfrm>
          <a:prstGeom prst="rect">
            <a:avLst/>
          </a:prstGeom>
        </p:spPr>
      </p:pic>
      <p:sp>
        <p:nvSpPr>
          <p:cNvPr id="11" name="TextBox 10">
            <a:extLst>
              <a:ext uri="{FF2B5EF4-FFF2-40B4-BE49-F238E27FC236}">
                <a16:creationId xmlns:a16="http://schemas.microsoft.com/office/drawing/2014/main" id="{8AB589ED-8B86-CF58-54A4-2755E0E639CC}"/>
              </a:ext>
            </a:extLst>
          </p:cNvPr>
          <p:cNvSpPr txBox="1"/>
          <p:nvPr/>
        </p:nvSpPr>
        <p:spPr>
          <a:xfrm>
            <a:off x="351073" y="4508699"/>
            <a:ext cx="3735152" cy="338554"/>
          </a:xfrm>
          <a:prstGeom prst="rect">
            <a:avLst/>
          </a:prstGeom>
          <a:noFill/>
        </p:spPr>
        <p:txBody>
          <a:bodyPr wrap="square" rtlCol="0">
            <a:spAutoFit/>
          </a:bodyPr>
          <a:lstStyle/>
          <a:p>
            <a:r>
              <a:rPr lang="en-US" sz="1600"/>
              <a:t>and upper case the names, by doing this:</a:t>
            </a:r>
          </a:p>
        </p:txBody>
      </p:sp>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087DC973-B337-BB7D-C017-4E2E81E28C4E}"/>
                  </a:ext>
                </a:extLst>
              </p14:cNvPr>
              <p14:cNvContentPartPr/>
              <p14:nvPr/>
            </p14:nvContentPartPr>
            <p14:xfrm>
              <a:off x="3971670" y="5078880"/>
              <a:ext cx="2572004" cy="312438"/>
            </p14:xfrm>
          </p:contentPart>
        </mc:Choice>
        <mc:Fallback xmlns="">
          <p:pic>
            <p:nvPicPr>
              <p:cNvPr id="12" name="Ink 11">
                <a:extLst>
                  <a:ext uri="{FF2B5EF4-FFF2-40B4-BE49-F238E27FC236}">
                    <a16:creationId xmlns:a16="http://schemas.microsoft.com/office/drawing/2014/main" id="{087DC973-B337-BB7D-C017-4E2E81E28C4E}"/>
                  </a:ext>
                </a:extLst>
              </p:cNvPr>
              <p:cNvPicPr/>
              <p:nvPr/>
            </p:nvPicPr>
            <p:blipFill>
              <a:blip r:embed="rId10"/>
              <a:stretch>
                <a:fillRect/>
              </a:stretch>
            </p:blipFill>
            <p:spPr>
              <a:xfrm>
                <a:off x="3963029" y="5070241"/>
                <a:ext cx="2589645" cy="330076"/>
              </a:xfrm>
              <a:prstGeom prst="rect">
                <a:avLst/>
              </a:prstGeom>
            </p:spPr>
          </p:pic>
        </mc:Fallback>
      </mc:AlternateContent>
      <p:pic>
        <p:nvPicPr>
          <p:cNvPr id="13" name="Picture 12">
            <a:extLst>
              <a:ext uri="{FF2B5EF4-FFF2-40B4-BE49-F238E27FC236}">
                <a16:creationId xmlns:a16="http://schemas.microsoft.com/office/drawing/2014/main" id="{6DD80A1B-4301-ADF2-C38F-DFED31E4F7C1}"/>
              </a:ext>
            </a:extLst>
          </p:cNvPr>
          <p:cNvPicPr>
            <a:picLocks noChangeAspect="1"/>
          </p:cNvPicPr>
          <p:nvPr/>
        </p:nvPicPr>
        <p:blipFill>
          <a:blip r:embed="rId11"/>
          <a:stretch>
            <a:fillRect/>
          </a:stretch>
        </p:blipFill>
        <p:spPr>
          <a:xfrm>
            <a:off x="7057274" y="4847253"/>
            <a:ext cx="3878916" cy="1775614"/>
          </a:xfrm>
          <a:prstGeom prst="rect">
            <a:avLst/>
          </a:prstGeom>
        </p:spPr>
      </p:pic>
    </p:spTree>
    <p:extLst>
      <p:ext uri="{BB962C8B-B14F-4D97-AF65-F5344CB8AC3E}">
        <p14:creationId xmlns:p14="http://schemas.microsoft.com/office/powerpoint/2010/main" val="329660061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708F5185-BF6F-E71C-640B-64C9707C0901}"/>
              </a:ext>
            </a:extLst>
          </p:cNvPr>
          <p:cNvSpPr txBox="1"/>
          <p:nvPr/>
        </p:nvSpPr>
        <p:spPr>
          <a:xfrm>
            <a:off x="362342" y="1051551"/>
            <a:ext cx="9089568" cy="584775"/>
          </a:xfrm>
          <a:prstGeom prst="rect">
            <a:avLst/>
          </a:prstGeom>
          <a:noFill/>
        </p:spPr>
        <p:txBody>
          <a:bodyPr wrap="square" rtlCol="0">
            <a:spAutoFit/>
          </a:bodyPr>
          <a:lstStyle/>
          <a:p>
            <a:r>
              <a:rPr lang="en-US" sz="1600"/>
              <a:t>Here I’ll add a column to my dataframe and just create a coordinate comprised of the entries in the two previous columns,</a:t>
            </a:r>
          </a:p>
        </p:txBody>
      </p:sp>
      <p:pic>
        <p:nvPicPr>
          <p:cNvPr id="2" name="Picture 1">
            <a:extLst>
              <a:ext uri="{FF2B5EF4-FFF2-40B4-BE49-F238E27FC236}">
                <a16:creationId xmlns:a16="http://schemas.microsoft.com/office/drawing/2014/main" id="{BC31AA60-40A7-9AF4-AE8D-1D91F8C2043A}"/>
              </a:ext>
            </a:extLst>
          </p:cNvPr>
          <p:cNvPicPr>
            <a:picLocks noChangeAspect="1"/>
          </p:cNvPicPr>
          <p:nvPr/>
        </p:nvPicPr>
        <p:blipFill>
          <a:blip r:embed="rId3"/>
          <a:stretch>
            <a:fillRect/>
          </a:stretch>
        </p:blipFill>
        <p:spPr>
          <a:xfrm>
            <a:off x="441064" y="2042919"/>
            <a:ext cx="1419423" cy="2772162"/>
          </a:xfrm>
          <a:prstGeom prst="rect">
            <a:avLst/>
          </a:prstGeom>
        </p:spPr>
      </p:pic>
      <p:pic>
        <p:nvPicPr>
          <p:cNvPr id="6" name="Picture 5">
            <a:extLst>
              <a:ext uri="{FF2B5EF4-FFF2-40B4-BE49-F238E27FC236}">
                <a16:creationId xmlns:a16="http://schemas.microsoft.com/office/drawing/2014/main" id="{1DC92BA5-81FA-CABD-CB8E-705C9C4E2F94}"/>
              </a:ext>
            </a:extLst>
          </p:cNvPr>
          <p:cNvPicPr>
            <a:picLocks noChangeAspect="1"/>
          </p:cNvPicPr>
          <p:nvPr/>
        </p:nvPicPr>
        <p:blipFill>
          <a:blip r:embed="rId4"/>
          <a:stretch>
            <a:fillRect/>
          </a:stretch>
        </p:blipFill>
        <p:spPr>
          <a:xfrm>
            <a:off x="2493492" y="1916279"/>
            <a:ext cx="6077798" cy="342948"/>
          </a:xfrm>
          <a:prstGeom prst="rect">
            <a:avLst/>
          </a:prstGeom>
        </p:spPr>
      </p:pic>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6C8F66D8-263F-61FC-BD84-EE8BC9A36287}"/>
                  </a:ext>
                </a:extLst>
              </p14:cNvPr>
              <p14:cNvContentPartPr/>
              <p14:nvPr/>
            </p14:nvContentPartPr>
            <p14:xfrm>
              <a:off x="5267120" y="2481950"/>
              <a:ext cx="227520" cy="735840"/>
            </p14:xfrm>
          </p:contentPart>
        </mc:Choice>
        <mc:Fallback xmlns="">
          <p:pic>
            <p:nvPicPr>
              <p:cNvPr id="14" name="Ink 13">
                <a:extLst>
                  <a:ext uri="{FF2B5EF4-FFF2-40B4-BE49-F238E27FC236}">
                    <a16:creationId xmlns:a16="http://schemas.microsoft.com/office/drawing/2014/main" id="{6C8F66D8-263F-61FC-BD84-EE8BC9A36287}"/>
                  </a:ext>
                </a:extLst>
              </p:cNvPr>
              <p:cNvPicPr/>
              <p:nvPr/>
            </p:nvPicPr>
            <p:blipFill>
              <a:blip r:embed="rId6"/>
              <a:stretch>
                <a:fillRect/>
              </a:stretch>
            </p:blipFill>
            <p:spPr>
              <a:xfrm>
                <a:off x="5258120" y="2472954"/>
                <a:ext cx="245160" cy="753471"/>
              </a:xfrm>
              <a:prstGeom prst="rect">
                <a:avLst/>
              </a:prstGeom>
            </p:spPr>
          </p:pic>
        </mc:Fallback>
      </mc:AlternateContent>
      <p:pic>
        <p:nvPicPr>
          <p:cNvPr id="16" name="Picture 15">
            <a:extLst>
              <a:ext uri="{FF2B5EF4-FFF2-40B4-BE49-F238E27FC236}">
                <a16:creationId xmlns:a16="http://schemas.microsoft.com/office/drawing/2014/main" id="{2FA27C1C-2855-3164-2B3E-0F5D25775765}"/>
              </a:ext>
            </a:extLst>
          </p:cNvPr>
          <p:cNvPicPr>
            <a:picLocks noChangeAspect="1"/>
          </p:cNvPicPr>
          <p:nvPr/>
        </p:nvPicPr>
        <p:blipFill>
          <a:blip r:embed="rId7"/>
          <a:stretch>
            <a:fillRect/>
          </a:stretch>
        </p:blipFill>
        <p:spPr>
          <a:xfrm>
            <a:off x="4308612" y="3423703"/>
            <a:ext cx="2372056" cy="2781688"/>
          </a:xfrm>
          <a:prstGeom prst="rect">
            <a:avLst/>
          </a:prstGeom>
        </p:spPr>
      </p:pic>
      <p:sp>
        <p:nvSpPr>
          <p:cNvPr id="17" name="TextBox 16">
            <a:extLst>
              <a:ext uri="{FF2B5EF4-FFF2-40B4-BE49-F238E27FC236}">
                <a16:creationId xmlns:a16="http://schemas.microsoft.com/office/drawing/2014/main" id="{03B59F7B-DC2C-AD9A-1968-05217AAE24F9}"/>
              </a:ext>
            </a:extLst>
          </p:cNvPr>
          <p:cNvSpPr txBox="1"/>
          <p:nvPr/>
        </p:nvSpPr>
        <p:spPr>
          <a:xfrm>
            <a:off x="8160515" y="4133461"/>
            <a:ext cx="2372056" cy="523220"/>
          </a:xfrm>
          <a:prstGeom prst="rect">
            <a:avLst/>
          </a:prstGeom>
          <a:solidFill>
            <a:srgbClr val="99FF99"/>
          </a:solidFill>
        </p:spPr>
        <p:txBody>
          <a:bodyPr wrap="square" rtlCol="0">
            <a:spAutoFit/>
          </a:bodyPr>
          <a:lstStyle/>
          <a:p>
            <a:r>
              <a:rPr lang="en-US" sz="1400"/>
              <a:t>but couldn’t do this with the more atomistic iterrows() guy.  </a:t>
            </a:r>
          </a:p>
        </p:txBody>
      </p:sp>
    </p:spTree>
    <p:extLst>
      <p:ext uri="{BB962C8B-B14F-4D97-AF65-F5344CB8AC3E}">
        <p14:creationId xmlns:p14="http://schemas.microsoft.com/office/powerpoint/2010/main" val="63185915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364C7-1FE9-0F09-B288-D7A1D5CC285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D7343A7-2ADA-9DF2-CBFD-2609EFAE74E5}"/>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49DB63BC-62F2-53E5-446F-F7C16BDDE3FC}"/>
              </a:ext>
            </a:extLst>
          </p:cNvPr>
          <p:cNvSpPr txBox="1"/>
          <p:nvPr/>
        </p:nvSpPr>
        <p:spPr>
          <a:xfrm>
            <a:off x="362342" y="1051551"/>
            <a:ext cx="9089568" cy="338554"/>
          </a:xfrm>
          <a:prstGeom prst="rect">
            <a:avLst/>
          </a:prstGeom>
          <a:noFill/>
        </p:spPr>
        <p:txBody>
          <a:bodyPr wrap="square" rtlCol="0">
            <a:spAutoFit/>
          </a:bodyPr>
          <a:lstStyle/>
          <a:p>
            <a:r>
              <a:rPr lang="en-US" sz="1600"/>
              <a:t>Here I’ll find the sum of the squares of the first component of the </a:t>
            </a:r>
            <a:r>
              <a:rPr lang="en-US" sz="1600" i="1"/>
              <a:t>residuals</a:t>
            </a:r>
            <a:r>
              <a:rPr lang="en-US" sz="1600"/>
              <a:t> column.</a:t>
            </a:r>
          </a:p>
        </p:txBody>
      </p:sp>
      <p:pic>
        <p:nvPicPr>
          <p:cNvPr id="5" name="Picture 4">
            <a:extLst>
              <a:ext uri="{FF2B5EF4-FFF2-40B4-BE49-F238E27FC236}">
                <a16:creationId xmlns:a16="http://schemas.microsoft.com/office/drawing/2014/main" id="{BA6330B7-31B9-FE1F-FBA9-53B10944ED96}"/>
              </a:ext>
            </a:extLst>
          </p:cNvPr>
          <p:cNvPicPr>
            <a:picLocks noChangeAspect="1"/>
          </p:cNvPicPr>
          <p:nvPr/>
        </p:nvPicPr>
        <p:blipFill>
          <a:blip r:embed="rId3"/>
          <a:stretch>
            <a:fillRect/>
          </a:stretch>
        </p:blipFill>
        <p:spPr>
          <a:xfrm>
            <a:off x="459413" y="1721228"/>
            <a:ext cx="6039693" cy="866896"/>
          </a:xfrm>
          <a:prstGeom prst="rect">
            <a:avLst/>
          </a:prstGeom>
        </p:spPr>
      </p:pic>
      <p:pic>
        <p:nvPicPr>
          <p:cNvPr id="7" name="Picture 6">
            <a:extLst>
              <a:ext uri="{FF2B5EF4-FFF2-40B4-BE49-F238E27FC236}">
                <a16:creationId xmlns:a16="http://schemas.microsoft.com/office/drawing/2014/main" id="{575ED944-B50C-551C-2AC1-4D89CE50AF00}"/>
              </a:ext>
            </a:extLst>
          </p:cNvPr>
          <p:cNvPicPr>
            <a:picLocks noChangeAspect="1"/>
          </p:cNvPicPr>
          <p:nvPr/>
        </p:nvPicPr>
        <p:blipFill>
          <a:blip r:embed="rId4"/>
          <a:stretch>
            <a:fillRect/>
          </a:stretch>
        </p:blipFill>
        <p:spPr>
          <a:xfrm>
            <a:off x="538442" y="2919247"/>
            <a:ext cx="6154009" cy="3258005"/>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5E7E0770-8850-E299-97B3-2B6FFEC9A070}"/>
                  </a:ext>
                </a:extLst>
              </p14:cNvPr>
              <p14:cNvContentPartPr/>
              <p14:nvPr/>
            </p14:nvContentPartPr>
            <p14:xfrm>
              <a:off x="203323" y="2480285"/>
              <a:ext cx="316440" cy="3757680"/>
            </p14:xfrm>
          </p:contentPart>
        </mc:Choice>
        <mc:Fallback xmlns="">
          <p:pic>
            <p:nvPicPr>
              <p:cNvPr id="8" name="Ink 7">
                <a:extLst>
                  <a:ext uri="{FF2B5EF4-FFF2-40B4-BE49-F238E27FC236}">
                    <a16:creationId xmlns:a16="http://schemas.microsoft.com/office/drawing/2014/main" id="{5E7E0770-8850-E299-97B3-2B6FFEC9A070}"/>
                  </a:ext>
                </a:extLst>
              </p:cNvPr>
              <p:cNvPicPr/>
              <p:nvPr/>
            </p:nvPicPr>
            <p:blipFill>
              <a:blip r:embed="rId6"/>
              <a:stretch>
                <a:fillRect/>
              </a:stretch>
            </p:blipFill>
            <p:spPr>
              <a:xfrm>
                <a:off x="185683" y="2462645"/>
                <a:ext cx="352080" cy="3793320"/>
              </a:xfrm>
              <a:prstGeom prst="rect">
                <a:avLst/>
              </a:prstGeom>
            </p:spPr>
          </p:pic>
        </mc:Fallback>
      </mc:AlternateContent>
    </p:spTree>
    <p:extLst>
      <p:ext uri="{BB962C8B-B14F-4D97-AF65-F5344CB8AC3E}">
        <p14:creationId xmlns:p14="http://schemas.microsoft.com/office/powerpoint/2010/main" val="364521914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708F5185-BF6F-E71C-640B-64C9707C0901}"/>
              </a:ext>
            </a:extLst>
          </p:cNvPr>
          <p:cNvSpPr txBox="1"/>
          <p:nvPr/>
        </p:nvSpPr>
        <p:spPr>
          <a:xfrm>
            <a:off x="188901" y="868200"/>
            <a:ext cx="11263602" cy="523220"/>
          </a:xfrm>
          <a:prstGeom prst="rect">
            <a:avLst/>
          </a:prstGeom>
          <a:noFill/>
        </p:spPr>
        <p:txBody>
          <a:bodyPr wrap="square" rtlCol="0">
            <a:spAutoFit/>
          </a:bodyPr>
          <a:lstStyle/>
          <a:p>
            <a:r>
              <a:rPr lang="en-US" sz="1400"/>
              <a:t>Here’s another example of the apply function.  This one is more complicated.  I had </a:t>
            </a:r>
            <a:r>
              <a:rPr lang="en-US" sz="1400">
                <a:solidFill>
                  <a:srgbClr val="FF0000"/>
                </a:solidFill>
              </a:rPr>
              <a:t>df</a:t>
            </a:r>
            <a:r>
              <a:rPr lang="en-US" sz="1400"/>
              <a:t> below, and needed to clean up the Commission column, to get rid of the letters/symbols, replace “,” with “.”, etc.  And had to take the euro values and convert them to dollars.  I did that with the second df, called </a:t>
            </a:r>
            <a:r>
              <a:rPr lang="en-US" sz="1400">
                <a:solidFill>
                  <a:srgbClr val="FF0000"/>
                </a:solidFill>
              </a:rPr>
              <a:t>ex</a:t>
            </a:r>
            <a:r>
              <a:rPr lang="en-US" sz="1400"/>
              <a:t>.</a:t>
            </a:r>
          </a:p>
        </p:txBody>
      </p:sp>
      <p:pic>
        <p:nvPicPr>
          <p:cNvPr id="5" name="Picture 4">
            <a:extLst>
              <a:ext uri="{FF2B5EF4-FFF2-40B4-BE49-F238E27FC236}">
                <a16:creationId xmlns:a16="http://schemas.microsoft.com/office/drawing/2014/main" id="{D4251B6D-4394-7ACC-5343-F0F751355203}"/>
              </a:ext>
            </a:extLst>
          </p:cNvPr>
          <p:cNvPicPr>
            <a:picLocks noChangeAspect="1"/>
          </p:cNvPicPr>
          <p:nvPr/>
        </p:nvPicPr>
        <p:blipFill>
          <a:blip r:embed="rId3"/>
          <a:stretch>
            <a:fillRect/>
          </a:stretch>
        </p:blipFill>
        <p:spPr>
          <a:xfrm>
            <a:off x="259427" y="1545386"/>
            <a:ext cx="6580066" cy="1316013"/>
          </a:xfrm>
          <a:prstGeom prst="rect">
            <a:avLst/>
          </a:prstGeom>
        </p:spPr>
      </p:pic>
      <p:pic>
        <p:nvPicPr>
          <p:cNvPr id="7" name="Picture 6">
            <a:extLst>
              <a:ext uri="{FF2B5EF4-FFF2-40B4-BE49-F238E27FC236}">
                <a16:creationId xmlns:a16="http://schemas.microsoft.com/office/drawing/2014/main" id="{B9BCA650-1C01-CFBA-1FB8-493D33A875DA}"/>
              </a:ext>
            </a:extLst>
          </p:cNvPr>
          <p:cNvPicPr>
            <a:picLocks noChangeAspect="1"/>
          </p:cNvPicPr>
          <p:nvPr/>
        </p:nvPicPr>
        <p:blipFill>
          <a:blip r:embed="rId4"/>
          <a:stretch>
            <a:fillRect/>
          </a:stretch>
        </p:blipFill>
        <p:spPr>
          <a:xfrm>
            <a:off x="8210938" y="1804236"/>
            <a:ext cx="3415005" cy="4627984"/>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611D4705-99C0-EEEA-366C-AE6ADF70852C}"/>
                  </a:ext>
                </a:extLst>
              </p14:cNvPr>
              <p14:cNvContentPartPr/>
              <p14:nvPr/>
            </p14:nvContentPartPr>
            <p14:xfrm>
              <a:off x="6839493" y="3218150"/>
              <a:ext cx="1083240" cy="430560"/>
            </p14:xfrm>
          </p:contentPart>
        </mc:Choice>
        <mc:Fallback xmlns="">
          <p:pic>
            <p:nvPicPr>
              <p:cNvPr id="8" name="Ink 7">
                <a:extLst>
                  <a:ext uri="{FF2B5EF4-FFF2-40B4-BE49-F238E27FC236}">
                    <a16:creationId xmlns:a16="http://schemas.microsoft.com/office/drawing/2014/main" id="{611D4705-99C0-EEEA-366C-AE6ADF70852C}"/>
                  </a:ext>
                </a:extLst>
              </p:cNvPr>
              <p:cNvPicPr/>
              <p:nvPr/>
            </p:nvPicPr>
            <p:blipFill>
              <a:blip r:embed="rId6"/>
              <a:stretch>
                <a:fillRect/>
              </a:stretch>
            </p:blipFill>
            <p:spPr>
              <a:xfrm>
                <a:off x="6830493" y="3209150"/>
                <a:ext cx="1100880" cy="448200"/>
              </a:xfrm>
              <a:prstGeom prst="rect">
                <a:avLst/>
              </a:prstGeom>
            </p:spPr>
          </p:pic>
        </mc:Fallback>
      </mc:AlternateContent>
      <p:sp>
        <p:nvSpPr>
          <p:cNvPr id="9" name="TextBox 8">
            <a:extLst>
              <a:ext uri="{FF2B5EF4-FFF2-40B4-BE49-F238E27FC236}">
                <a16:creationId xmlns:a16="http://schemas.microsoft.com/office/drawing/2014/main" id="{BFE25AB9-CFB3-FE5C-090B-1E344E4D622F}"/>
              </a:ext>
            </a:extLst>
          </p:cNvPr>
          <p:cNvSpPr txBox="1"/>
          <p:nvPr/>
        </p:nvSpPr>
        <p:spPr>
          <a:xfrm>
            <a:off x="5338708" y="3856618"/>
            <a:ext cx="2728127" cy="2246769"/>
          </a:xfrm>
          <a:prstGeom prst="rect">
            <a:avLst/>
          </a:prstGeom>
          <a:noFill/>
        </p:spPr>
        <p:txBody>
          <a:bodyPr wrap="square" rtlCol="0">
            <a:spAutoFit/>
          </a:bodyPr>
          <a:lstStyle/>
          <a:p>
            <a:r>
              <a:rPr lang="en-US" sz="1400"/>
              <a:t>did all this with this code.  Converted dates to datetime.  Left Joined the tables by date so that the appropriate exchange rate was in same row as sales data in df.  Then wrote a converter function to use in df.apply( ), to convert the Commission column to uniform USD numbers.  Here’s the Commission column of output,</a:t>
            </a:r>
          </a:p>
        </p:txBody>
      </p:sp>
      <p:pic>
        <p:nvPicPr>
          <p:cNvPr id="10" name="Picture 9">
            <a:extLst>
              <a:ext uri="{FF2B5EF4-FFF2-40B4-BE49-F238E27FC236}">
                <a16:creationId xmlns:a16="http://schemas.microsoft.com/office/drawing/2014/main" id="{0AD936F9-A21F-64BA-811D-E51F2E1117E2}"/>
              </a:ext>
            </a:extLst>
          </p:cNvPr>
          <p:cNvPicPr>
            <a:picLocks noChangeAspect="1"/>
          </p:cNvPicPr>
          <p:nvPr/>
        </p:nvPicPr>
        <p:blipFill>
          <a:blip r:embed="rId7"/>
          <a:stretch>
            <a:fillRect/>
          </a:stretch>
        </p:blipFill>
        <p:spPr>
          <a:xfrm>
            <a:off x="259042" y="3082701"/>
            <a:ext cx="4337660" cy="1293029"/>
          </a:xfrm>
          <a:prstGeom prst="rect">
            <a:avLst/>
          </a:prstGeom>
        </p:spPr>
      </p:pic>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BC6FB144-0422-5A70-FF8B-C8E77F3ACB13}"/>
                  </a:ext>
                </a:extLst>
              </p14:cNvPr>
              <p14:cNvContentPartPr/>
              <p14:nvPr/>
            </p14:nvContentPartPr>
            <p14:xfrm>
              <a:off x="4934397" y="6322060"/>
              <a:ext cx="1042560" cy="220320"/>
            </p14:xfrm>
          </p:contentPart>
        </mc:Choice>
        <mc:Fallback xmlns="">
          <p:pic>
            <p:nvPicPr>
              <p:cNvPr id="11" name="Ink 10">
                <a:extLst>
                  <a:ext uri="{FF2B5EF4-FFF2-40B4-BE49-F238E27FC236}">
                    <a16:creationId xmlns:a16="http://schemas.microsoft.com/office/drawing/2014/main" id="{BC6FB144-0422-5A70-FF8B-C8E77F3ACB13}"/>
                  </a:ext>
                </a:extLst>
              </p:cNvPr>
              <p:cNvPicPr/>
              <p:nvPr/>
            </p:nvPicPr>
            <p:blipFill>
              <a:blip r:embed="rId9"/>
              <a:stretch>
                <a:fillRect/>
              </a:stretch>
            </p:blipFill>
            <p:spPr>
              <a:xfrm>
                <a:off x="4925757" y="6313420"/>
                <a:ext cx="1060200" cy="237960"/>
              </a:xfrm>
              <a:prstGeom prst="rect">
                <a:avLst/>
              </a:prstGeom>
            </p:spPr>
          </p:pic>
        </mc:Fallback>
      </mc:AlternateContent>
      <p:pic>
        <p:nvPicPr>
          <p:cNvPr id="12" name="Picture 11">
            <a:extLst>
              <a:ext uri="{FF2B5EF4-FFF2-40B4-BE49-F238E27FC236}">
                <a16:creationId xmlns:a16="http://schemas.microsoft.com/office/drawing/2014/main" id="{05A299D6-50A1-E71E-FD9F-08C32AD90BFE}"/>
              </a:ext>
            </a:extLst>
          </p:cNvPr>
          <p:cNvPicPr>
            <a:picLocks noChangeAspect="1"/>
          </p:cNvPicPr>
          <p:nvPr/>
        </p:nvPicPr>
        <p:blipFill>
          <a:blip r:embed="rId10"/>
          <a:stretch>
            <a:fillRect/>
          </a:stretch>
        </p:blipFill>
        <p:spPr>
          <a:xfrm>
            <a:off x="129184" y="5236767"/>
            <a:ext cx="4324229" cy="1481332"/>
          </a:xfrm>
          <a:prstGeom prst="rect">
            <a:avLst/>
          </a:prstGeom>
        </p:spPr>
      </p:pic>
      <p:grpSp>
        <p:nvGrpSpPr>
          <p:cNvPr id="18" name="Group 17">
            <a:extLst>
              <a:ext uri="{FF2B5EF4-FFF2-40B4-BE49-F238E27FC236}">
                <a16:creationId xmlns:a16="http://schemas.microsoft.com/office/drawing/2014/main" id="{0121CDF8-4288-C710-ED14-0ABB005781E5}"/>
              </a:ext>
            </a:extLst>
          </p:cNvPr>
          <p:cNvGrpSpPr/>
          <p:nvPr/>
        </p:nvGrpSpPr>
        <p:grpSpPr>
          <a:xfrm>
            <a:off x="-19587" y="1147665"/>
            <a:ext cx="7187400" cy="3546485"/>
            <a:chOff x="-19587" y="1417430"/>
            <a:chExt cx="7187400" cy="3276720"/>
          </a:xfrm>
        </p:grpSpPr>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FA41AB9F-37C2-B5E4-6EEB-05F80F8FCE72}"/>
                    </a:ext>
                  </a:extLst>
                </p14:cNvPr>
                <p14:cNvContentPartPr/>
                <p14:nvPr/>
              </p14:nvContentPartPr>
              <p14:xfrm>
                <a:off x="-19587" y="1417430"/>
                <a:ext cx="5299560" cy="3276720"/>
              </p14:xfrm>
            </p:contentPart>
          </mc:Choice>
          <mc:Fallback xmlns="">
            <p:pic>
              <p:nvPicPr>
                <p:cNvPr id="13" name="Ink 12">
                  <a:extLst>
                    <a:ext uri="{FF2B5EF4-FFF2-40B4-BE49-F238E27FC236}">
                      <a16:creationId xmlns:a16="http://schemas.microsoft.com/office/drawing/2014/main" id="{FA41AB9F-37C2-B5E4-6EEB-05F80F8FCE72}"/>
                    </a:ext>
                  </a:extLst>
                </p:cNvPr>
                <p:cNvPicPr/>
                <p:nvPr/>
              </p:nvPicPr>
              <p:blipFill>
                <a:blip r:embed="rId12"/>
                <a:stretch>
                  <a:fillRect/>
                </a:stretch>
              </p:blipFill>
              <p:spPr>
                <a:xfrm>
                  <a:off x="-28587" y="1409447"/>
                  <a:ext cx="5317200" cy="3293019"/>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A758C554-A601-5733-A14B-482FC0B968CD}"/>
                    </a:ext>
                  </a:extLst>
                </p14:cNvPr>
                <p14:cNvContentPartPr/>
                <p14:nvPr/>
              </p14:nvContentPartPr>
              <p14:xfrm>
                <a:off x="737853" y="1548110"/>
                <a:ext cx="6429960" cy="1885680"/>
              </p14:xfrm>
            </p:contentPart>
          </mc:Choice>
          <mc:Fallback xmlns="">
            <p:pic>
              <p:nvPicPr>
                <p:cNvPr id="15" name="Ink 14">
                  <a:extLst>
                    <a:ext uri="{FF2B5EF4-FFF2-40B4-BE49-F238E27FC236}">
                      <a16:creationId xmlns:a16="http://schemas.microsoft.com/office/drawing/2014/main" id="{A758C554-A601-5733-A14B-482FC0B968CD}"/>
                    </a:ext>
                  </a:extLst>
                </p:cNvPr>
                <p:cNvPicPr/>
                <p:nvPr/>
              </p:nvPicPr>
              <p:blipFill>
                <a:blip r:embed="rId14"/>
                <a:stretch>
                  <a:fillRect/>
                </a:stretch>
              </p:blipFill>
              <p:spPr>
                <a:xfrm>
                  <a:off x="729213" y="1540127"/>
                  <a:ext cx="6447600" cy="1901979"/>
                </a:xfrm>
                <a:prstGeom prst="rect">
                  <a:avLst/>
                </a:prstGeom>
              </p:spPr>
            </p:pic>
          </mc:Fallback>
        </mc:AlternateContent>
      </p:grpSp>
    </p:spTree>
    <p:extLst>
      <p:ext uri="{BB962C8B-B14F-4D97-AF65-F5344CB8AC3E}">
        <p14:creationId xmlns:p14="http://schemas.microsoft.com/office/powerpoint/2010/main" val="159074881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3BA695-DCE9-3830-B3BC-0B1BC2613A18}"/>
              </a:ext>
            </a:extLst>
          </p:cNvPr>
          <p:cNvSpPr txBox="1"/>
          <p:nvPr/>
        </p:nvSpPr>
        <p:spPr>
          <a:xfrm>
            <a:off x="317431" y="3271199"/>
            <a:ext cx="3301330" cy="307778"/>
          </a:xfrm>
          <a:prstGeom prst="rect">
            <a:avLst/>
          </a:prstGeom>
          <a:noFill/>
        </p:spPr>
        <p:txBody>
          <a:bodyPr wrap="square" rtlCol="0">
            <a:spAutoFit/>
          </a:bodyPr>
          <a:lstStyle/>
          <a:p>
            <a:r>
              <a:rPr lang="en-US" sz="1400"/>
              <a:t>dataframe.sample(n, replace = True/False)</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ECEAE4F9-BC0F-D435-7F4D-ECA604B5B66E}"/>
                  </a:ext>
                </a:extLst>
              </p14:cNvPr>
              <p14:cNvContentPartPr/>
              <p14:nvPr/>
            </p14:nvContentPartPr>
            <p14:xfrm>
              <a:off x="3773990" y="3367510"/>
              <a:ext cx="621720" cy="28080"/>
            </p14:xfrm>
          </p:contentPart>
        </mc:Choice>
        <mc:Fallback xmlns="">
          <p:pic>
            <p:nvPicPr>
              <p:cNvPr id="3" name="Ink 2">
                <a:extLst>
                  <a:ext uri="{FF2B5EF4-FFF2-40B4-BE49-F238E27FC236}">
                    <a16:creationId xmlns:a16="http://schemas.microsoft.com/office/drawing/2014/main" id="{ECEAE4F9-BC0F-D435-7F4D-ECA604B5B66E}"/>
                  </a:ext>
                </a:extLst>
              </p:cNvPr>
              <p:cNvPicPr/>
              <p:nvPr/>
            </p:nvPicPr>
            <p:blipFill>
              <a:blip r:embed="rId3"/>
              <a:stretch>
                <a:fillRect/>
              </a:stretch>
            </p:blipFill>
            <p:spPr>
              <a:xfrm>
                <a:off x="3764990" y="3358510"/>
                <a:ext cx="639360" cy="45720"/>
              </a:xfrm>
              <a:prstGeom prst="rect">
                <a:avLst/>
              </a:prstGeom>
            </p:spPr>
          </p:pic>
        </mc:Fallback>
      </mc:AlternateContent>
      <p:sp>
        <p:nvSpPr>
          <p:cNvPr id="4" name="TextBox 3">
            <a:extLst>
              <a:ext uri="{FF2B5EF4-FFF2-40B4-BE49-F238E27FC236}">
                <a16:creationId xmlns:a16="http://schemas.microsoft.com/office/drawing/2014/main" id="{FD5300DE-B6F6-9090-D770-6B8DFB18D719}"/>
              </a:ext>
            </a:extLst>
          </p:cNvPr>
          <p:cNvSpPr txBox="1"/>
          <p:nvPr/>
        </p:nvSpPr>
        <p:spPr>
          <a:xfrm>
            <a:off x="4686369" y="3075936"/>
            <a:ext cx="7201319" cy="1815882"/>
          </a:xfrm>
          <a:prstGeom prst="rect">
            <a:avLst/>
          </a:prstGeom>
          <a:noFill/>
        </p:spPr>
        <p:txBody>
          <a:bodyPr wrap="square">
            <a:spAutoFit/>
          </a:bodyPr>
          <a:lstStyle/>
          <a:p>
            <a:r>
              <a:rPr lang="en-US" sz="1400"/>
              <a:t>returns a random sample n of the rows.  Can optionally use argument </a:t>
            </a:r>
            <a:r>
              <a:rPr lang="en-US" sz="1400" b="1"/>
              <a:t>frac = p</a:t>
            </a:r>
            <a:r>
              <a:rPr lang="en-US" sz="1400"/>
              <a:t>, to return p% of the rows of your dataframe.  If set p = 1, then this can be a good way to randomize your rows in preparation for training ML models.  Can sample w or w/o replacement.  Default is w/o.  And with set to True, can sample arbitrary number of times, even greater than actual size of df.  There is also a </a:t>
            </a:r>
            <a:r>
              <a:rPr lang="en-US" sz="1400" b="1"/>
              <a:t>weights = “weight_column”</a:t>
            </a:r>
            <a:r>
              <a:rPr lang="en-US" sz="1400"/>
              <a:t> argument.  weight_column would be a column of integer weights assigned to each row.  And then pandas will sample each row according to its assigned weight.  I guess it would just make a new df, duplicated every row according to its weight, and then randomly sample from that new df.  </a:t>
            </a:r>
          </a:p>
        </p:txBody>
      </p:sp>
      <p:sp>
        <p:nvSpPr>
          <p:cNvPr id="5" name="TextBox 4">
            <a:extLst>
              <a:ext uri="{FF2B5EF4-FFF2-40B4-BE49-F238E27FC236}">
                <a16:creationId xmlns:a16="http://schemas.microsoft.com/office/drawing/2014/main" id="{0F0CDCA6-3F15-95DD-3FEE-B0196F23A80B}"/>
              </a:ext>
            </a:extLst>
          </p:cNvPr>
          <p:cNvSpPr txBox="1"/>
          <p:nvPr/>
        </p:nvSpPr>
        <p:spPr>
          <a:xfrm>
            <a:off x="367603" y="2137862"/>
            <a:ext cx="1625579" cy="307777"/>
          </a:xfrm>
          <a:prstGeom prst="rect">
            <a:avLst/>
          </a:prstGeom>
          <a:noFill/>
        </p:spPr>
        <p:txBody>
          <a:bodyPr wrap="square" rtlCol="0">
            <a:spAutoFit/>
          </a:bodyPr>
          <a:lstStyle/>
          <a:p>
            <a:r>
              <a:rPr lang="en-US" sz="1400"/>
              <a:t>dataframe.copy()</a:t>
            </a:r>
          </a:p>
        </p:txBody>
      </p:sp>
      <p:sp>
        <p:nvSpPr>
          <p:cNvPr id="6" name="TextBox 5">
            <a:extLst>
              <a:ext uri="{FF2B5EF4-FFF2-40B4-BE49-F238E27FC236}">
                <a16:creationId xmlns:a16="http://schemas.microsoft.com/office/drawing/2014/main" id="{A9850B71-D20E-7441-6E5A-AA325F3FCFC9}"/>
              </a:ext>
            </a:extLst>
          </p:cNvPr>
          <p:cNvSpPr txBox="1"/>
          <p:nvPr/>
        </p:nvSpPr>
        <p:spPr>
          <a:xfrm>
            <a:off x="2798607" y="2148960"/>
            <a:ext cx="8016743" cy="523220"/>
          </a:xfrm>
          <a:prstGeom prst="rect">
            <a:avLst/>
          </a:prstGeom>
          <a:noFill/>
        </p:spPr>
        <p:txBody>
          <a:bodyPr wrap="square">
            <a:spAutoFit/>
          </a:bodyPr>
          <a:lstStyle/>
          <a:p>
            <a:r>
              <a:rPr lang="en-US" sz="1400"/>
              <a:t>returns a copy of the dataframe.  </a:t>
            </a:r>
            <a:r>
              <a:rPr lang="en-US" sz="1400" b="1">
                <a:solidFill>
                  <a:srgbClr val="0066FF"/>
                </a:solidFill>
              </a:rPr>
              <a:t>Should probably use this method, or something like it, most of the time, to avoid aliasing.</a:t>
            </a: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2378E488-37B8-AA8F-0964-C13033D9F412}"/>
                  </a:ext>
                </a:extLst>
              </p14:cNvPr>
              <p14:cNvContentPartPr/>
              <p14:nvPr/>
            </p14:nvContentPartPr>
            <p14:xfrm>
              <a:off x="1949747" y="2277754"/>
              <a:ext cx="621720" cy="28080"/>
            </p14:xfrm>
          </p:contentPart>
        </mc:Choice>
        <mc:Fallback xmlns="">
          <p:pic>
            <p:nvPicPr>
              <p:cNvPr id="7" name="Ink 6">
                <a:extLst>
                  <a:ext uri="{FF2B5EF4-FFF2-40B4-BE49-F238E27FC236}">
                    <a16:creationId xmlns:a16="http://schemas.microsoft.com/office/drawing/2014/main" id="{2378E488-37B8-AA8F-0964-C13033D9F412}"/>
                  </a:ext>
                </a:extLst>
              </p:cNvPr>
              <p:cNvPicPr/>
              <p:nvPr/>
            </p:nvPicPr>
            <p:blipFill>
              <a:blip r:embed="rId3"/>
              <a:stretch>
                <a:fillRect/>
              </a:stretch>
            </p:blipFill>
            <p:spPr>
              <a:xfrm>
                <a:off x="1940747" y="2268754"/>
                <a:ext cx="639360" cy="45720"/>
              </a:xfrm>
              <a:prstGeom prst="rect">
                <a:avLst/>
              </a:prstGeom>
            </p:spPr>
          </p:pic>
        </mc:Fallback>
      </mc:AlternateContent>
      <p:sp>
        <p:nvSpPr>
          <p:cNvPr id="8" name="Rectangle 7">
            <a:extLst>
              <a:ext uri="{FF2B5EF4-FFF2-40B4-BE49-F238E27FC236}">
                <a16:creationId xmlns:a16="http://schemas.microsoft.com/office/drawing/2014/main" id="{D0014085-91EF-4A67-7864-9DFA9F0FC299}"/>
              </a:ext>
            </a:extLst>
          </p:cNvPr>
          <p:cNvSpPr/>
          <p:nvPr/>
        </p:nvSpPr>
        <p:spPr>
          <a:xfrm>
            <a:off x="4255522" y="228099"/>
            <a:ext cx="2843664" cy="461665"/>
          </a:xfrm>
          <a:prstGeom prst="rect">
            <a:avLst/>
          </a:prstGeom>
        </p:spPr>
        <p:txBody>
          <a:bodyPr wrap="none">
            <a:spAutoFit/>
          </a:bodyPr>
          <a:lstStyle/>
          <a:p>
            <a:r>
              <a:rPr lang="en-US" sz="2400" b="1" u="sng">
                <a:solidFill>
                  <a:srgbClr val="0066FF"/>
                </a:solidFill>
              </a:rPr>
              <a:t>Dataframe: Methods</a:t>
            </a:r>
          </a:p>
        </p:txBody>
      </p:sp>
      <p:sp>
        <p:nvSpPr>
          <p:cNvPr id="9" name="TextBox 8">
            <a:extLst>
              <a:ext uri="{FF2B5EF4-FFF2-40B4-BE49-F238E27FC236}">
                <a16:creationId xmlns:a16="http://schemas.microsoft.com/office/drawing/2014/main" id="{AFF76D67-824B-F3B6-A2E4-A6ABD5FA26DB}"/>
              </a:ext>
            </a:extLst>
          </p:cNvPr>
          <p:cNvSpPr txBox="1"/>
          <p:nvPr/>
        </p:nvSpPr>
        <p:spPr>
          <a:xfrm>
            <a:off x="317430" y="1060542"/>
            <a:ext cx="10497919" cy="615553"/>
          </a:xfrm>
          <a:prstGeom prst="rect">
            <a:avLst/>
          </a:prstGeom>
          <a:noFill/>
        </p:spPr>
        <p:txBody>
          <a:bodyPr wrap="square" rtlCol="0">
            <a:spAutoFit/>
          </a:bodyPr>
          <a:lstStyle/>
          <a:p>
            <a:r>
              <a:rPr lang="en-US" b="1"/>
              <a:t>Copying, Sampling, Selecting Methods</a:t>
            </a:r>
          </a:p>
          <a:p>
            <a:r>
              <a:rPr lang="en-US" sz="1600"/>
              <a:t>Here’s some methods for copying a dataframe, and for taking a sample from it, or select certain of columns by datatype.</a:t>
            </a:r>
          </a:p>
        </p:txBody>
      </p:sp>
      <p:sp>
        <p:nvSpPr>
          <p:cNvPr id="10" name="TextBox 9">
            <a:extLst>
              <a:ext uri="{FF2B5EF4-FFF2-40B4-BE49-F238E27FC236}">
                <a16:creationId xmlns:a16="http://schemas.microsoft.com/office/drawing/2014/main" id="{9BA6DE18-E4AD-6B0A-3270-733F8D752A4E}"/>
              </a:ext>
            </a:extLst>
          </p:cNvPr>
          <p:cNvSpPr txBox="1"/>
          <p:nvPr/>
        </p:nvSpPr>
        <p:spPr>
          <a:xfrm>
            <a:off x="4760704" y="4981972"/>
            <a:ext cx="3154550" cy="738664"/>
          </a:xfrm>
          <a:prstGeom prst="rect">
            <a:avLst/>
          </a:prstGeom>
          <a:solidFill>
            <a:schemeClr val="accent4">
              <a:lumMod val="40000"/>
              <a:lumOff val="60000"/>
            </a:schemeClr>
          </a:solidFill>
        </p:spPr>
        <p:txBody>
          <a:bodyPr wrap="square" rtlCol="0">
            <a:spAutoFit/>
          </a:bodyPr>
          <a:lstStyle/>
          <a:p>
            <a:r>
              <a:rPr lang="en-US" sz="1400"/>
              <a:t>think we can use numpy.random.seed(s) with this, but can use internal argument </a:t>
            </a:r>
            <a:r>
              <a:rPr lang="en-US" sz="1400" b="1"/>
              <a:t>random_state = s</a:t>
            </a:r>
            <a:r>
              <a:rPr lang="en-US" sz="1400"/>
              <a:t>, alternatively.</a:t>
            </a:r>
          </a:p>
        </p:txBody>
      </p:sp>
      <p:sp>
        <p:nvSpPr>
          <p:cNvPr id="11" name="TextBox 10">
            <a:extLst>
              <a:ext uri="{FF2B5EF4-FFF2-40B4-BE49-F238E27FC236}">
                <a16:creationId xmlns:a16="http://schemas.microsoft.com/office/drawing/2014/main" id="{47917462-94A4-C99E-F9F3-0EC031E0AF7F}"/>
              </a:ext>
            </a:extLst>
          </p:cNvPr>
          <p:cNvSpPr txBox="1"/>
          <p:nvPr/>
        </p:nvSpPr>
        <p:spPr>
          <a:xfrm>
            <a:off x="317430" y="5922925"/>
            <a:ext cx="3592097" cy="307777"/>
          </a:xfrm>
          <a:prstGeom prst="rect">
            <a:avLst/>
          </a:prstGeom>
          <a:noFill/>
        </p:spPr>
        <p:txBody>
          <a:bodyPr wrap="square" rtlCol="0">
            <a:spAutoFit/>
          </a:bodyPr>
          <a:lstStyle/>
          <a:p>
            <a:r>
              <a:rPr lang="en-US" sz="1400"/>
              <a:t>dataframe.select_dtypes(include = “number”)</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A464EECB-3E69-4311-893A-774F4D3AC5E9}"/>
                  </a:ext>
                </a:extLst>
              </p14:cNvPr>
              <p14:cNvContentPartPr/>
              <p14:nvPr/>
            </p14:nvContentPartPr>
            <p14:xfrm>
              <a:off x="4048080" y="6076813"/>
              <a:ext cx="621720" cy="28080"/>
            </p14:xfrm>
          </p:contentPart>
        </mc:Choice>
        <mc:Fallback xmlns="">
          <p:pic>
            <p:nvPicPr>
              <p:cNvPr id="12" name="Ink 11">
                <a:extLst>
                  <a:ext uri="{FF2B5EF4-FFF2-40B4-BE49-F238E27FC236}">
                    <a16:creationId xmlns:a16="http://schemas.microsoft.com/office/drawing/2014/main" id="{A464EECB-3E69-4311-893A-774F4D3AC5E9}"/>
                  </a:ext>
                </a:extLst>
              </p:cNvPr>
              <p:cNvPicPr/>
              <p:nvPr/>
            </p:nvPicPr>
            <p:blipFill>
              <a:blip r:embed="rId6"/>
              <a:stretch>
                <a:fillRect/>
              </a:stretch>
            </p:blipFill>
            <p:spPr>
              <a:xfrm>
                <a:off x="4039080" y="6067813"/>
                <a:ext cx="639360" cy="45720"/>
              </a:xfrm>
              <a:prstGeom prst="rect">
                <a:avLst/>
              </a:prstGeom>
            </p:spPr>
          </p:pic>
        </mc:Fallback>
      </mc:AlternateContent>
      <p:sp>
        <p:nvSpPr>
          <p:cNvPr id="13" name="TextBox 12">
            <a:extLst>
              <a:ext uri="{FF2B5EF4-FFF2-40B4-BE49-F238E27FC236}">
                <a16:creationId xmlns:a16="http://schemas.microsoft.com/office/drawing/2014/main" id="{A162CC19-9021-A0BB-1515-478AC3F1CC47}"/>
              </a:ext>
            </a:extLst>
          </p:cNvPr>
          <p:cNvSpPr txBox="1"/>
          <p:nvPr/>
        </p:nvSpPr>
        <p:spPr>
          <a:xfrm>
            <a:off x="4925562" y="5922925"/>
            <a:ext cx="6877661" cy="523220"/>
          </a:xfrm>
          <a:prstGeom prst="rect">
            <a:avLst/>
          </a:prstGeom>
          <a:noFill/>
        </p:spPr>
        <p:txBody>
          <a:bodyPr wrap="square">
            <a:spAutoFit/>
          </a:bodyPr>
          <a:lstStyle/>
          <a:p>
            <a:r>
              <a:rPr lang="en-US" sz="1400"/>
              <a:t>will return dataframe consisting of all the numerical columns.  Can also set include equal to a list if want various types, like include = [“int”, “object”].</a:t>
            </a:r>
          </a:p>
        </p:txBody>
      </p:sp>
    </p:spTree>
    <p:extLst>
      <p:ext uri="{BB962C8B-B14F-4D97-AF65-F5344CB8AC3E}">
        <p14:creationId xmlns:p14="http://schemas.microsoft.com/office/powerpoint/2010/main" val="245014462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57548" y="200625"/>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321292" y="1185023"/>
            <a:ext cx="11332485" cy="5016758"/>
          </a:xfrm>
          <a:prstGeom prst="rect">
            <a:avLst/>
          </a:prstGeom>
          <a:solidFill>
            <a:srgbClr val="CCECFF"/>
          </a:solidFill>
        </p:spPr>
        <p:txBody>
          <a:bodyPr wrap="square" rtlCol="0">
            <a:spAutoFit/>
          </a:bodyPr>
          <a:lstStyle/>
          <a:p>
            <a:r>
              <a:rPr lang="en-US" sz="1600" b="1"/>
              <a:t>Will present some methods for cleaning.  I think a general procedure would be as follows.  </a:t>
            </a:r>
          </a:p>
          <a:p>
            <a:endParaRPr lang="en-US" sz="1600"/>
          </a:p>
          <a:p>
            <a:pPr marL="342900" indent="-342900">
              <a:buAutoNum type="arabicPeriod"/>
            </a:pPr>
            <a:r>
              <a:rPr lang="en-US" sz="1600"/>
              <a:t>use </a:t>
            </a:r>
            <a:r>
              <a:rPr lang="en-US" sz="1600" i="1"/>
              <a:t>dataframe.info() </a:t>
            </a:r>
            <a:r>
              <a:rPr lang="en-US" sz="1600"/>
              <a:t>to take a look at the columns, and drop ones that aren’t relevant. </a:t>
            </a:r>
          </a:p>
          <a:p>
            <a:pPr marL="342900" indent="-342900">
              <a:buAutoNum type="arabicPeriod"/>
            </a:pPr>
            <a:r>
              <a:rPr lang="en-US" sz="1600"/>
              <a:t>use </a:t>
            </a:r>
            <a:r>
              <a:rPr lang="en-US" sz="1600" i="1"/>
              <a:t>dataframe.info()</a:t>
            </a:r>
            <a:r>
              <a:rPr lang="en-US" sz="1600"/>
              <a:t> to see which columns likely should be numbers and which shouldn’t be, or take a look at entries in individual columns if necessary.</a:t>
            </a:r>
          </a:p>
          <a:p>
            <a:pPr marL="342900" indent="-342900">
              <a:buAutoNum type="arabicPeriod"/>
            </a:pPr>
            <a:r>
              <a:rPr lang="en-US" sz="1600">
                <a:solidFill>
                  <a:srgbClr val="C00000"/>
                </a:solidFill>
              </a:rPr>
              <a:t>of the numerical ones, use </a:t>
            </a:r>
            <a:r>
              <a:rPr lang="en-US" sz="1600" i="1">
                <a:solidFill>
                  <a:srgbClr val="C00000"/>
                </a:solidFill>
              </a:rPr>
              <a:t>dataframe.info() </a:t>
            </a:r>
            <a:r>
              <a:rPr lang="en-US" sz="1600">
                <a:solidFill>
                  <a:srgbClr val="C00000"/>
                </a:solidFill>
              </a:rPr>
              <a:t>to see which have no NaN in them (it will say # non-nulls, and this should match up with the total number of entries).  Then these are good so far.  </a:t>
            </a:r>
          </a:p>
          <a:p>
            <a:pPr marL="342900" indent="-342900">
              <a:buAutoNum type="arabicPeriod"/>
            </a:pPr>
            <a:r>
              <a:rPr lang="en-US" sz="1600">
                <a:solidFill>
                  <a:srgbClr val="C00000"/>
                </a:solidFill>
              </a:rPr>
              <a:t>of the numerical ones with NaN, maybe drop, or replace with average, or some other technique.  </a:t>
            </a:r>
          </a:p>
          <a:p>
            <a:pPr marL="342900" indent="-342900">
              <a:buAutoNum type="arabicPeriod"/>
            </a:pPr>
            <a:r>
              <a:rPr lang="en-US" sz="1600">
                <a:solidFill>
                  <a:srgbClr val="C00000"/>
                </a:solidFill>
              </a:rPr>
              <a:t>of numerical ones with “object” data type, can do </a:t>
            </a:r>
            <a:r>
              <a:rPr lang="en-US" sz="1600" i="1">
                <a:solidFill>
                  <a:srgbClr val="C00000"/>
                </a:solidFill>
              </a:rPr>
              <a:t>objects_unique =</a:t>
            </a:r>
            <a:r>
              <a:rPr lang="en-US" sz="1600">
                <a:solidFill>
                  <a:srgbClr val="C00000"/>
                </a:solidFill>
              </a:rPr>
              <a:t> </a:t>
            </a:r>
            <a:r>
              <a:rPr lang="en-US" sz="1600" i="1">
                <a:solidFill>
                  <a:srgbClr val="C00000"/>
                </a:solidFill>
              </a:rPr>
              <a:t>df[“column”][df[“column”].apply(isfloat) == False].unique()</a:t>
            </a:r>
            <a:r>
              <a:rPr lang="en-US" sz="1600">
                <a:solidFill>
                  <a:srgbClr val="C00000"/>
                </a:solidFill>
              </a:rPr>
              <a:t>, where </a:t>
            </a:r>
            <a:r>
              <a:rPr lang="en-US" sz="1600" i="1">
                <a:solidFill>
                  <a:srgbClr val="C00000"/>
                </a:solidFill>
              </a:rPr>
              <a:t>isfloat(x)</a:t>
            </a:r>
            <a:r>
              <a:rPr lang="en-US" sz="1600">
                <a:solidFill>
                  <a:srgbClr val="C00000"/>
                </a:solidFill>
              </a:rPr>
              <a:t> is a function which outputs True if x is float but false otherwise, to get the unique “object” data types.  Then can replace these types somehow via </a:t>
            </a:r>
            <a:r>
              <a:rPr lang="en-US" sz="1600" i="1">
                <a:solidFill>
                  <a:srgbClr val="C00000"/>
                </a:solidFill>
              </a:rPr>
              <a:t>df[“column”].map(function)</a:t>
            </a:r>
            <a:r>
              <a:rPr lang="en-US" sz="1600">
                <a:solidFill>
                  <a:srgbClr val="C00000"/>
                </a:solidFill>
              </a:rPr>
              <a:t>, or </a:t>
            </a:r>
            <a:r>
              <a:rPr lang="en-US" sz="1600" i="1">
                <a:solidFill>
                  <a:srgbClr val="C00000"/>
                </a:solidFill>
              </a:rPr>
              <a:t>df[“column”].apply(function)</a:t>
            </a:r>
            <a:r>
              <a:rPr lang="en-US" sz="1600">
                <a:solidFill>
                  <a:srgbClr val="C00000"/>
                </a:solidFill>
              </a:rPr>
              <a:t>.  Or can drop them entirely, etc.</a:t>
            </a:r>
          </a:p>
          <a:p>
            <a:pPr marL="342900" indent="-342900">
              <a:buAutoNum type="arabicPeriod"/>
            </a:pPr>
            <a:r>
              <a:rPr lang="en-US" sz="1600">
                <a:solidFill>
                  <a:srgbClr val="C00000"/>
                </a:solidFill>
              </a:rPr>
              <a:t>might still need to employ </a:t>
            </a:r>
            <a:r>
              <a:rPr lang="en-US" sz="1600" i="1">
                <a:solidFill>
                  <a:srgbClr val="C00000"/>
                </a:solidFill>
              </a:rPr>
              <a:t>df[“column”].astype(float or whatever)</a:t>
            </a:r>
            <a:r>
              <a:rPr lang="en-US" sz="1600">
                <a:solidFill>
                  <a:srgbClr val="C00000"/>
                </a:solidFill>
              </a:rPr>
              <a:t>, to force entries remaining to be floats.</a:t>
            </a:r>
          </a:p>
          <a:p>
            <a:pPr marL="342900" indent="-342900">
              <a:buAutoNum type="arabicPeriod"/>
            </a:pPr>
            <a:r>
              <a:rPr lang="en-US" sz="1600">
                <a:solidFill>
                  <a:srgbClr val="C00000"/>
                </a:solidFill>
              </a:rPr>
              <a:t>and then might want to use some conditional like df[0 &lt; df[“column”] &lt; 100]], say, to make sure values are legit.</a:t>
            </a:r>
          </a:p>
          <a:p>
            <a:pPr marL="342900" indent="-342900">
              <a:buAutoNum type="arabicPeriod"/>
            </a:pPr>
            <a:r>
              <a:rPr lang="en-US" sz="1600">
                <a:solidFill>
                  <a:srgbClr val="00B050"/>
                </a:solidFill>
              </a:rPr>
              <a:t>of the “object” type columns, using dataframe.info() see which have no null values in them (it will say # non-nulls, and this should match up with the total number of entries.  Then these are good so far.</a:t>
            </a:r>
          </a:p>
          <a:p>
            <a:pPr marL="342900" indent="-342900">
              <a:buAutoNum type="arabicPeriod"/>
            </a:pPr>
            <a:r>
              <a:rPr lang="en-US" sz="1600">
                <a:solidFill>
                  <a:srgbClr val="00B050"/>
                </a:solidFill>
              </a:rPr>
              <a:t>of “object” type columns, with null values, maybe drop, or use some other technique.</a:t>
            </a:r>
          </a:p>
          <a:p>
            <a:pPr marL="342900" indent="-342900">
              <a:buFontTx/>
              <a:buAutoNum type="arabicPeriod"/>
            </a:pPr>
            <a:r>
              <a:rPr lang="en-US" sz="1600">
                <a:solidFill>
                  <a:srgbClr val="00B050"/>
                </a:solidFill>
              </a:rPr>
              <a:t>of “object” type columns, maybe make sure all the entries are valid and uniform.  So could do </a:t>
            </a:r>
            <a:r>
              <a:rPr lang="en-US" sz="1600" i="1">
                <a:solidFill>
                  <a:srgbClr val="00B050"/>
                </a:solidFill>
              </a:rPr>
              <a:t>objects_unique =</a:t>
            </a:r>
            <a:r>
              <a:rPr lang="en-US" sz="1600">
                <a:solidFill>
                  <a:srgbClr val="00B050"/>
                </a:solidFill>
              </a:rPr>
              <a:t> </a:t>
            </a:r>
            <a:r>
              <a:rPr lang="en-US" sz="1600" i="1">
                <a:solidFill>
                  <a:srgbClr val="00B050"/>
                </a:solidFill>
              </a:rPr>
              <a:t>df[“column”].unique()</a:t>
            </a:r>
            <a:r>
              <a:rPr lang="en-US" sz="1600">
                <a:solidFill>
                  <a:srgbClr val="00B050"/>
                </a:solidFill>
              </a:rPr>
              <a:t>, to get the unique “object” data types.  Then if necessary, can replace the errant types somehow via </a:t>
            </a:r>
            <a:r>
              <a:rPr lang="en-US" sz="1600" i="1">
                <a:solidFill>
                  <a:srgbClr val="00B050"/>
                </a:solidFill>
              </a:rPr>
              <a:t>df[“column”].map(function)</a:t>
            </a:r>
            <a:r>
              <a:rPr lang="en-US" sz="1600">
                <a:solidFill>
                  <a:srgbClr val="00B050"/>
                </a:solidFill>
              </a:rPr>
              <a:t>, or </a:t>
            </a:r>
            <a:r>
              <a:rPr lang="en-US" sz="1600" i="1">
                <a:solidFill>
                  <a:srgbClr val="00B050"/>
                </a:solidFill>
              </a:rPr>
              <a:t>df[“column”].apply(function)</a:t>
            </a:r>
            <a:r>
              <a:rPr lang="en-US" sz="1600">
                <a:solidFill>
                  <a:srgbClr val="00B050"/>
                </a:solidFill>
              </a:rPr>
              <a:t>.  Or can drop them entirely, etc.</a:t>
            </a:r>
          </a:p>
          <a:p>
            <a:pPr marL="342900" indent="-342900">
              <a:buFontTx/>
              <a:buAutoNum type="arabicPeriod"/>
            </a:pPr>
            <a:r>
              <a:rPr lang="en-US" sz="1600"/>
              <a:t>check for duplicates I guess, using </a:t>
            </a:r>
            <a:r>
              <a:rPr lang="en-US" sz="1600" i="1"/>
              <a:t>dataframe.duplicated()</a:t>
            </a:r>
            <a:r>
              <a:rPr lang="en-US" sz="1600"/>
              <a:t>, and eliminate.</a:t>
            </a:r>
          </a:p>
        </p:txBody>
      </p:sp>
    </p:spTree>
    <p:extLst>
      <p:ext uri="{BB962C8B-B14F-4D97-AF65-F5344CB8AC3E}">
        <p14:creationId xmlns:p14="http://schemas.microsoft.com/office/powerpoint/2010/main" val="210633391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677392A4-E7A1-48CD-B305-C464455ADE54}"/>
              </a:ext>
            </a:extLst>
          </p:cNvPr>
          <p:cNvSpPr txBox="1"/>
          <p:nvPr/>
        </p:nvSpPr>
        <p:spPr>
          <a:xfrm>
            <a:off x="327258" y="1073143"/>
            <a:ext cx="11537484" cy="1077218"/>
          </a:xfrm>
          <a:prstGeom prst="rect">
            <a:avLst/>
          </a:prstGeom>
          <a:solidFill>
            <a:schemeClr val="accent1">
              <a:lumMod val="20000"/>
              <a:lumOff val="80000"/>
            </a:schemeClr>
          </a:solidFill>
        </p:spPr>
        <p:txBody>
          <a:bodyPr wrap="square" rtlCol="0">
            <a:spAutoFit/>
          </a:bodyPr>
          <a:lstStyle/>
          <a:p>
            <a:r>
              <a:rPr lang="en-US" sz="1600"/>
              <a:t>When cleaning a column of text, use </a:t>
            </a:r>
            <a:r>
              <a:rPr lang="en-US" sz="1600">
                <a:solidFill>
                  <a:srgbClr val="0066FF"/>
                </a:solidFill>
              </a:rPr>
              <a:t>df[“column”].unique()</a:t>
            </a:r>
            <a:r>
              <a:rPr lang="en-US" sz="1600"/>
              <a:t> to get an array of all the unique entries, and see if any need to be modified.</a:t>
            </a:r>
          </a:p>
          <a:p>
            <a:r>
              <a:rPr lang="en-US" sz="1600"/>
              <a:t>This method may not work as well if have a column of mostly numbers, as there can be </a:t>
            </a:r>
            <a:r>
              <a:rPr lang="en-US" sz="1600" i="1"/>
              <a:t>lots</a:t>
            </a:r>
            <a:r>
              <a:rPr lang="en-US" sz="1600"/>
              <a:t> of different/unique numbers, and so Python may not display them all.  In that case, try to convert all the entries to numbers via </a:t>
            </a:r>
            <a:r>
              <a:rPr lang="en-US" sz="1600">
                <a:solidFill>
                  <a:srgbClr val="0066FF"/>
                </a:solidFill>
              </a:rPr>
              <a:t>df[“column”] = pandas.to_numeric(df[“column])</a:t>
            </a:r>
            <a:r>
              <a:rPr lang="en-US" sz="1600"/>
              <a:t>.  If this is successful, then we have all numbers.  If have error, then the error will tell you what it couldn’t convert.  </a:t>
            </a:r>
          </a:p>
        </p:txBody>
      </p:sp>
      <p:sp>
        <p:nvSpPr>
          <p:cNvPr id="2" name="Rectangle 1">
            <a:extLst>
              <a:ext uri="{FF2B5EF4-FFF2-40B4-BE49-F238E27FC236}">
                <a16:creationId xmlns:a16="http://schemas.microsoft.com/office/drawing/2014/main" id="{576CEBF1-7FB2-65EE-0040-5641F78142DB}"/>
              </a:ext>
            </a:extLst>
          </p:cNvPr>
          <p:cNvSpPr/>
          <p:nvPr/>
        </p:nvSpPr>
        <p:spPr>
          <a:xfrm>
            <a:off x="4457548" y="200625"/>
            <a:ext cx="2843664" cy="461665"/>
          </a:xfrm>
          <a:prstGeom prst="rect">
            <a:avLst/>
          </a:prstGeom>
        </p:spPr>
        <p:txBody>
          <a:bodyPr wrap="none">
            <a:spAutoFit/>
          </a:bodyPr>
          <a:lstStyle/>
          <a:p>
            <a:r>
              <a:rPr lang="en-US" sz="2400" b="1" u="sng">
                <a:solidFill>
                  <a:srgbClr val="0066FF"/>
                </a:solidFill>
              </a:rPr>
              <a:t>Dataframe: Methods</a:t>
            </a:r>
          </a:p>
        </p:txBody>
      </p:sp>
    </p:spTree>
    <p:extLst>
      <p:ext uri="{BB962C8B-B14F-4D97-AF65-F5344CB8AC3E}">
        <p14:creationId xmlns:p14="http://schemas.microsoft.com/office/powerpoint/2010/main" val="1216551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2DC5D-CCBA-BFDC-311B-0EDBD379EB5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7BC1149-2A21-74B4-886E-900942632AB4}"/>
              </a:ext>
            </a:extLst>
          </p:cNvPr>
          <p:cNvSpPr/>
          <p:nvPr/>
        </p:nvSpPr>
        <p:spPr>
          <a:xfrm>
            <a:off x="4330563" y="197452"/>
            <a:ext cx="2311851" cy="461665"/>
          </a:xfrm>
          <a:prstGeom prst="rect">
            <a:avLst/>
          </a:prstGeom>
        </p:spPr>
        <p:txBody>
          <a:bodyPr wrap="none">
            <a:spAutoFit/>
          </a:bodyPr>
          <a:lstStyle/>
          <a:p>
            <a:r>
              <a:rPr lang="en-US" sz="2400" b="1" u="sng">
                <a:solidFill>
                  <a:schemeClr val="bg2">
                    <a:lumMod val="50000"/>
                  </a:schemeClr>
                </a:solidFill>
              </a:rPr>
              <a:t>Series: Examples</a:t>
            </a:r>
          </a:p>
        </p:txBody>
      </p:sp>
      <p:sp>
        <p:nvSpPr>
          <p:cNvPr id="4" name="TextBox 3">
            <a:extLst>
              <a:ext uri="{FF2B5EF4-FFF2-40B4-BE49-F238E27FC236}">
                <a16:creationId xmlns:a16="http://schemas.microsoft.com/office/drawing/2014/main" id="{504DFCB2-5156-E3A3-5AF5-B5B9D8E1C839}"/>
              </a:ext>
            </a:extLst>
          </p:cNvPr>
          <p:cNvSpPr txBox="1"/>
          <p:nvPr/>
        </p:nvSpPr>
        <p:spPr>
          <a:xfrm>
            <a:off x="348102" y="1155469"/>
            <a:ext cx="11109890" cy="584775"/>
          </a:xfrm>
          <a:prstGeom prst="rect">
            <a:avLst/>
          </a:prstGeom>
          <a:noFill/>
        </p:spPr>
        <p:txBody>
          <a:bodyPr wrap="square" rtlCol="0">
            <a:spAutoFit/>
          </a:bodyPr>
          <a:lstStyle/>
          <a:p>
            <a:r>
              <a:rPr lang="en-US" sz="1600"/>
              <a:t>Here’s filling in a series from scratch.  Well, I’m just copying, but could be more elaborate.  So start with a given series, cities.  Then create an empty series, cities_new.  And finally fill in values of cities into cities_new.</a:t>
            </a:r>
          </a:p>
        </p:txBody>
      </p:sp>
      <p:pic>
        <p:nvPicPr>
          <p:cNvPr id="10" name="Picture 9">
            <a:extLst>
              <a:ext uri="{FF2B5EF4-FFF2-40B4-BE49-F238E27FC236}">
                <a16:creationId xmlns:a16="http://schemas.microsoft.com/office/drawing/2014/main" id="{874CA5A1-977F-33F7-27CB-F53809F65B6F}"/>
              </a:ext>
            </a:extLst>
          </p:cNvPr>
          <p:cNvPicPr>
            <a:picLocks noChangeAspect="1"/>
          </p:cNvPicPr>
          <p:nvPr/>
        </p:nvPicPr>
        <p:blipFill>
          <a:blip r:embed="rId3"/>
          <a:stretch>
            <a:fillRect/>
          </a:stretch>
        </p:blipFill>
        <p:spPr>
          <a:xfrm>
            <a:off x="439904" y="2327934"/>
            <a:ext cx="10579550" cy="744155"/>
          </a:xfrm>
          <a:prstGeom prst="rect">
            <a:avLst/>
          </a:prstGeom>
        </p:spPr>
      </p:pic>
      <p:pic>
        <p:nvPicPr>
          <p:cNvPr id="12" name="Picture 11">
            <a:extLst>
              <a:ext uri="{FF2B5EF4-FFF2-40B4-BE49-F238E27FC236}">
                <a16:creationId xmlns:a16="http://schemas.microsoft.com/office/drawing/2014/main" id="{C4C366DC-F656-65D8-D3AD-4B6F5299BE81}"/>
              </a:ext>
            </a:extLst>
          </p:cNvPr>
          <p:cNvPicPr>
            <a:picLocks noChangeAspect="1"/>
          </p:cNvPicPr>
          <p:nvPr/>
        </p:nvPicPr>
        <p:blipFill>
          <a:blip r:embed="rId4"/>
          <a:stretch>
            <a:fillRect/>
          </a:stretch>
        </p:blipFill>
        <p:spPr>
          <a:xfrm>
            <a:off x="3091458" y="3673703"/>
            <a:ext cx="1379340" cy="2042337"/>
          </a:xfrm>
          <a:prstGeom prst="rect">
            <a:avLst/>
          </a:prstGeom>
        </p:spPr>
      </p:pic>
      <p:pic>
        <p:nvPicPr>
          <p:cNvPr id="15" name="Picture 14">
            <a:extLst>
              <a:ext uri="{FF2B5EF4-FFF2-40B4-BE49-F238E27FC236}">
                <a16:creationId xmlns:a16="http://schemas.microsoft.com/office/drawing/2014/main" id="{C5D81BBF-0530-85BE-4E70-732A89D52D02}"/>
              </a:ext>
            </a:extLst>
          </p:cNvPr>
          <p:cNvPicPr>
            <a:picLocks noChangeAspect="1"/>
          </p:cNvPicPr>
          <p:nvPr/>
        </p:nvPicPr>
        <p:blipFill>
          <a:blip r:embed="rId5"/>
          <a:stretch>
            <a:fillRect/>
          </a:stretch>
        </p:blipFill>
        <p:spPr>
          <a:xfrm>
            <a:off x="439903" y="3757679"/>
            <a:ext cx="1272650" cy="2042337"/>
          </a:xfrm>
          <a:prstGeom prst="rect">
            <a:avLst/>
          </a:prstGeom>
        </p:spPr>
      </p:pic>
    </p:spTree>
    <p:extLst>
      <p:ext uri="{BB962C8B-B14F-4D97-AF65-F5344CB8AC3E}">
        <p14:creationId xmlns:p14="http://schemas.microsoft.com/office/powerpoint/2010/main" val="178842558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225" y="110909"/>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186313" y="1266063"/>
            <a:ext cx="6870438" cy="584775"/>
          </a:xfrm>
          <a:prstGeom prst="rect">
            <a:avLst/>
          </a:prstGeom>
          <a:noFill/>
        </p:spPr>
        <p:txBody>
          <a:bodyPr wrap="square" rtlCol="0">
            <a:spAutoFit/>
          </a:bodyPr>
          <a:lstStyle/>
          <a:p>
            <a:r>
              <a:rPr lang="en-US" sz="1600" b="1"/>
              <a:t>Generic/Summary Information Methods</a:t>
            </a:r>
            <a:endParaRPr lang="en-US" sz="1600"/>
          </a:p>
          <a:p>
            <a:r>
              <a:rPr lang="en-US" sz="1600"/>
              <a:t>These methods give us a general idea about the contents of the dataframe.</a:t>
            </a:r>
          </a:p>
        </p:txBody>
      </p:sp>
      <p:sp>
        <p:nvSpPr>
          <p:cNvPr id="19" name="TextBox 18">
            <a:extLst>
              <a:ext uri="{FF2B5EF4-FFF2-40B4-BE49-F238E27FC236}">
                <a16:creationId xmlns:a16="http://schemas.microsoft.com/office/drawing/2014/main" id="{6C3C2DE9-2D1E-4CEB-9AAF-66AB8F11C612}"/>
              </a:ext>
            </a:extLst>
          </p:cNvPr>
          <p:cNvSpPr txBox="1"/>
          <p:nvPr/>
        </p:nvSpPr>
        <p:spPr>
          <a:xfrm>
            <a:off x="277614" y="2126511"/>
            <a:ext cx="1755467" cy="307777"/>
          </a:xfrm>
          <a:prstGeom prst="rect">
            <a:avLst/>
          </a:prstGeom>
          <a:noFill/>
        </p:spPr>
        <p:txBody>
          <a:bodyPr wrap="square" rtlCol="0">
            <a:spAutoFit/>
          </a:bodyPr>
          <a:lstStyle/>
          <a:p>
            <a:r>
              <a:rPr lang="en-US" sz="1400"/>
              <a:t>dataframe.to_string()</a:t>
            </a:r>
          </a:p>
        </p:txBody>
      </p:sp>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1644A950-757E-4B8E-83EB-31CFBA83934D}"/>
                  </a:ext>
                </a:extLst>
              </p14:cNvPr>
              <p14:cNvContentPartPr/>
              <p14:nvPr/>
            </p14:nvContentPartPr>
            <p14:xfrm>
              <a:off x="2138722" y="2327930"/>
              <a:ext cx="553680" cy="20520"/>
            </p14:xfrm>
          </p:contentPart>
        </mc:Choice>
        <mc:Fallback xmlns="">
          <p:pic>
            <p:nvPicPr>
              <p:cNvPr id="21" name="Ink 20">
                <a:extLst>
                  <a:ext uri="{FF2B5EF4-FFF2-40B4-BE49-F238E27FC236}">
                    <a16:creationId xmlns:a16="http://schemas.microsoft.com/office/drawing/2014/main" id="{1644A950-757E-4B8E-83EB-31CFBA83934D}"/>
                  </a:ext>
                </a:extLst>
              </p:cNvPr>
              <p:cNvPicPr/>
              <p:nvPr/>
            </p:nvPicPr>
            <p:blipFill>
              <a:blip r:embed="rId4"/>
              <a:stretch>
                <a:fillRect/>
              </a:stretch>
            </p:blipFill>
            <p:spPr>
              <a:xfrm>
                <a:off x="2129722" y="2318930"/>
                <a:ext cx="571320" cy="38160"/>
              </a:xfrm>
              <a:prstGeom prst="rect">
                <a:avLst/>
              </a:prstGeom>
            </p:spPr>
          </p:pic>
        </mc:Fallback>
      </mc:AlternateContent>
      <p:sp>
        <p:nvSpPr>
          <p:cNvPr id="24" name="TextBox 23">
            <a:extLst>
              <a:ext uri="{FF2B5EF4-FFF2-40B4-BE49-F238E27FC236}">
                <a16:creationId xmlns:a16="http://schemas.microsoft.com/office/drawing/2014/main" id="{AC46E9CF-3C2A-43E8-91DF-4C78C2979A10}"/>
              </a:ext>
            </a:extLst>
          </p:cNvPr>
          <p:cNvSpPr txBox="1"/>
          <p:nvPr/>
        </p:nvSpPr>
        <p:spPr>
          <a:xfrm>
            <a:off x="2941261" y="2093874"/>
            <a:ext cx="8339240" cy="523220"/>
          </a:xfrm>
          <a:prstGeom prst="rect">
            <a:avLst/>
          </a:prstGeom>
          <a:noFill/>
        </p:spPr>
        <p:txBody>
          <a:bodyPr wrap="square" rtlCol="0">
            <a:spAutoFit/>
          </a:bodyPr>
          <a:lstStyle/>
          <a:p>
            <a:r>
              <a:rPr lang="en-US" sz="1400"/>
              <a:t>I think this will return the same dataframe as an object that when printed will display at most the first 5 and last 5 rows, if the number of rows is greater than 10?</a:t>
            </a:r>
          </a:p>
        </p:txBody>
      </p:sp>
      <p:sp>
        <p:nvSpPr>
          <p:cNvPr id="25" name="TextBox 24">
            <a:extLst>
              <a:ext uri="{FF2B5EF4-FFF2-40B4-BE49-F238E27FC236}">
                <a16:creationId xmlns:a16="http://schemas.microsoft.com/office/drawing/2014/main" id="{A657F519-7907-4F47-8858-4493CA782D7A}"/>
              </a:ext>
            </a:extLst>
          </p:cNvPr>
          <p:cNvSpPr txBox="1"/>
          <p:nvPr/>
        </p:nvSpPr>
        <p:spPr>
          <a:xfrm>
            <a:off x="277614" y="2800743"/>
            <a:ext cx="1681824" cy="307777"/>
          </a:xfrm>
          <a:prstGeom prst="rect">
            <a:avLst/>
          </a:prstGeom>
          <a:noFill/>
        </p:spPr>
        <p:txBody>
          <a:bodyPr wrap="square" rtlCol="0">
            <a:spAutoFit/>
          </a:bodyPr>
          <a:lstStyle/>
          <a:p>
            <a:r>
              <a:rPr lang="en-US" sz="1400"/>
              <a:t>dataframe.head(n)</a:t>
            </a:r>
          </a:p>
        </p:txBody>
      </p:sp>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276F9092-3410-4294-8AEB-ED76076F5FC9}"/>
                  </a:ext>
                </a:extLst>
              </p14:cNvPr>
              <p14:cNvContentPartPr/>
              <p14:nvPr/>
            </p14:nvContentPartPr>
            <p14:xfrm>
              <a:off x="1959438" y="2984127"/>
              <a:ext cx="553680" cy="20520"/>
            </p14:xfrm>
          </p:contentPart>
        </mc:Choice>
        <mc:Fallback xmlns="">
          <p:pic>
            <p:nvPicPr>
              <p:cNvPr id="26" name="Ink 25">
                <a:extLst>
                  <a:ext uri="{FF2B5EF4-FFF2-40B4-BE49-F238E27FC236}">
                    <a16:creationId xmlns:a16="http://schemas.microsoft.com/office/drawing/2014/main" id="{276F9092-3410-4294-8AEB-ED76076F5FC9}"/>
                  </a:ext>
                </a:extLst>
              </p:cNvPr>
              <p:cNvPicPr/>
              <p:nvPr/>
            </p:nvPicPr>
            <p:blipFill>
              <a:blip r:embed="rId6"/>
              <a:stretch>
                <a:fillRect/>
              </a:stretch>
            </p:blipFill>
            <p:spPr>
              <a:xfrm>
                <a:off x="1950438" y="2975127"/>
                <a:ext cx="571320" cy="38160"/>
              </a:xfrm>
              <a:prstGeom prst="rect">
                <a:avLst/>
              </a:prstGeom>
            </p:spPr>
          </p:pic>
        </mc:Fallback>
      </mc:AlternateContent>
      <p:sp>
        <p:nvSpPr>
          <p:cNvPr id="33" name="TextBox 32">
            <a:extLst>
              <a:ext uri="{FF2B5EF4-FFF2-40B4-BE49-F238E27FC236}">
                <a16:creationId xmlns:a16="http://schemas.microsoft.com/office/drawing/2014/main" id="{42B8B8B7-545B-4C03-B89F-3F63F512F266}"/>
              </a:ext>
            </a:extLst>
          </p:cNvPr>
          <p:cNvSpPr txBox="1"/>
          <p:nvPr/>
        </p:nvSpPr>
        <p:spPr>
          <a:xfrm>
            <a:off x="2724253" y="2809247"/>
            <a:ext cx="8780480" cy="738664"/>
          </a:xfrm>
          <a:prstGeom prst="rect">
            <a:avLst/>
          </a:prstGeom>
          <a:noFill/>
        </p:spPr>
        <p:txBody>
          <a:bodyPr wrap="square" rtlCol="0">
            <a:spAutoFit/>
          </a:bodyPr>
          <a:lstStyle/>
          <a:p>
            <a:r>
              <a:rPr lang="en-US" sz="1400"/>
              <a:t>This will return a data frame which when printed gives you the first n rows (and the column headings for free).  If leave () empty, then it prints out first (5?).   Well, might have to print(it).  </a:t>
            </a:r>
            <a:r>
              <a:rPr lang="en-US" sz="1400">
                <a:solidFill>
                  <a:srgbClr val="FF0000"/>
                </a:solidFill>
              </a:rPr>
              <a:t>Also note you can apply this method to any slice of the df too, etc.</a:t>
            </a:r>
          </a:p>
        </p:txBody>
      </p:sp>
      <p:sp>
        <p:nvSpPr>
          <p:cNvPr id="34" name="TextBox 33">
            <a:extLst>
              <a:ext uri="{FF2B5EF4-FFF2-40B4-BE49-F238E27FC236}">
                <a16:creationId xmlns:a16="http://schemas.microsoft.com/office/drawing/2014/main" id="{EF399F21-309B-4DC3-8589-5574CE013C74}"/>
              </a:ext>
            </a:extLst>
          </p:cNvPr>
          <p:cNvSpPr txBox="1"/>
          <p:nvPr/>
        </p:nvSpPr>
        <p:spPr>
          <a:xfrm>
            <a:off x="277614" y="3709666"/>
            <a:ext cx="1423367" cy="307777"/>
          </a:xfrm>
          <a:prstGeom prst="rect">
            <a:avLst/>
          </a:prstGeom>
          <a:noFill/>
        </p:spPr>
        <p:txBody>
          <a:bodyPr wrap="square" rtlCol="0">
            <a:spAutoFit/>
          </a:bodyPr>
          <a:lstStyle/>
          <a:p>
            <a:r>
              <a:rPr lang="en-US" sz="1400"/>
              <a:t>dataframe.tail(n)</a:t>
            </a:r>
          </a:p>
        </p:txBody>
      </p:sp>
      <mc:AlternateContent xmlns:mc="http://schemas.openxmlformats.org/markup-compatibility/2006" xmlns:p14="http://schemas.microsoft.com/office/powerpoint/2010/main">
        <mc:Choice Requires="p14">
          <p:contentPart p14:bwMode="auto" r:id="rId7">
            <p14:nvContentPartPr>
              <p14:cNvPr id="35" name="Ink 34">
                <a:extLst>
                  <a:ext uri="{FF2B5EF4-FFF2-40B4-BE49-F238E27FC236}">
                    <a16:creationId xmlns:a16="http://schemas.microsoft.com/office/drawing/2014/main" id="{33B88172-E246-4A0E-B466-FE7E2AFA3881}"/>
                  </a:ext>
                </a:extLst>
              </p14:cNvPr>
              <p14:cNvContentPartPr/>
              <p14:nvPr/>
            </p14:nvContentPartPr>
            <p14:xfrm>
              <a:off x="1851286" y="3862087"/>
              <a:ext cx="553680" cy="20520"/>
            </p14:xfrm>
          </p:contentPart>
        </mc:Choice>
        <mc:Fallback xmlns="">
          <p:pic>
            <p:nvPicPr>
              <p:cNvPr id="35" name="Ink 34">
                <a:extLst>
                  <a:ext uri="{FF2B5EF4-FFF2-40B4-BE49-F238E27FC236}">
                    <a16:creationId xmlns:a16="http://schemas.microsoft.com/office/drawing/2014/main" id="{33B88172-E246-4A0E-B466-FE7E2AFA3881}"/>
                  </a:ext>
                </a:extLst>
              </p:cNvPr>
              <p:cNvPicPr/>
              <p:nvPr/>
            </p:nvPicPr>
            <p:blipFill>
              <a:blip r:embed="rId6"/>
              <a:stretch>
                <a:fillRect/>
              </a:stretch>
            </p:blipFill>
            <p:spPr>
              <a:xfrm>
                <a:off x="1842286" y="3853087"/>
                <a:ext cx="571320" cy="38160"/>
              </a:xfrm>
              <a:prstGeom prst="rect">
                <a:avLst/>
              </a:prstGeom>
            </p:spPr>
          </p:pic>
        </mc:Fallback>
      </mc:AlternateContent>
      <p:sp>
        <p:nvSpPr>
          <p:cNvPr id="36" name="TextBox 35">
            <a:extLst>
              <a:ext uri="{FF2B5EF4-FFF2-40B4-BE49-F238E27FC236}">
                <a16:creationId xmlns:a16="http://schemas.microsoft.com/office/drawing/2014/main" id="{991D39AE-676B-43C4-8A3D-9A9348B1C0BB}"/>
              </a:ext>
            </a:extLst>
          </p:cNvPr>
          <p:cNvSpPr txBox="1"/>
          <p:nvPr/>
        </p:nvSpPr>
        <p:spPr>
          <a:xfrm>
            <a:off x="2553988" y="3740064"/>
            <a:ext cx="8370216" cy="307777"/>
          </a:xfrm>
          <a:prstGeom prst="rect">
            <a:avLst/>
          </a:prstGeom>
          <a:noFill/>
        </p:spPr>
        <p:txBody>
          <a:bodyPr wrap="square" rtlCol="0">
            <a:spAutoFit/>
          </a:bodyPr>
          <a:lstStyle/>
          <a:p>
            <a:r>
              <a:rPr lang="en-US" sz="1400"/>
              <a:t>This will return a data frame which when printed gives you the last n rows (and the column headings for free). </a:t>
            </a:r>
          </a:p>
        </p:txBody>
      </p:sp>
      <p:sp>
        <p:nvSpPr>
          <p:cNvPr id="37" name="TextBox 36">
            <a:extLst>
              <a:ext uri="{FF2B5EF4-FFF2-40B4-BE49-F238E27FC236}">
                <a16:creationId xmlns:a16="http://schemas.microsoft.com/office/drawing/2014/main" id="{8D30C3C3-4F1C-4C9A-9AE0-BE170A0E6C6C}"/>
              </a:ext>
            </a:extLst>
          </p:cNvPr>
          <p:cNvSpPr txBox="1"/>
          <p:nvPr/>
        </p:nvSpPr>
        <p:spPr>
          <a:xfrm>
            <a:off x="259532" y="4282973"/>
            <a:ext cx="1392289" cy="307777"/>
          </a:xfrm>
          <a:prstGeom prst="rect">
            <a:avLst/>
          </a:prstGeom>
          <a:noFill/>
        </p:spPr>
        <p:txBody>
          <a:bodyPr wrap="square" rtlCol="0">
            <a:spAutoFit/>
          </a:bodyPr>
          <a:lstStyle/>
          <a:p>
            <a:r>
              <a:rPr lang="en-US" sz="1400"/>
              <a:t>dataframe.info()</a:t>
            </a:r>
          </a:p>
        </p:txBody>
      </p:sp>
      <mc:AlternateContent xmlns:mc="http://schemas.openxmlformats.org/markup-compatibility/2006" xmlns:p14="http://schemas.microsoft.com/office/powerpoint/2010/main">
        <mc:Choice Requires="p14">
          <p:contentPart p14:bwMode="auto" r:id="rId8">
            <p14:nvContentPartPr>
              <p14:cNvPr id="38" name="Ink 37">
                <a:extLst>
                  <a:ext uri="{FF2B5EF4-FFF2-40B4-BE49-F238E27FC236}">
                    <a16:creationId xmlns:a16="http://schemas.microsoft.com/office/drawing/2014/main" id="{E9D02B69-5E0D-4874-8ECF-24C63C9CBDCD}"/>
                  </a:ext>
                </a:extLst>
              </p14:cNvPr>
              <p14:cNvContentPartPr/>
              <p14:nvPr/>
            </p14:nvContentPartPr>
            <p14:xfrm>
              <a:off x="1754546" y="4435394"/>
              <a:ext cx="553680" cy="20520"/>
            </p14:xfrm>
          </p:contentPart>
        </mc:Choice>
        <mc:Fallback xmlns="">
          <p:pic>
            <p:nvPicPr>
              <p:cNvPr id="38" name="Ink 37">
                <a:extLst>
                  <a:ext uri="{FF2B5EF4-FFF2-40B4-BE49-F238E27FC236}">
                    <a16:creationId xmlns:a16="http://schemas.microsoft.com/office/drawing/2014/main" id="{E9D02B69-5E0D-4874-8ECF-24C63C9CBDCD}"/>
                  </a:ext>
                </a:extLst>
              </p:cNvPr>
              <p:cNvPicPr/>
              <p:nvPr/>
            </p:nvPicPr>
            <p:blipFill>
              <a:blip r:embed="rId6"/>
              <a:stretch>
                <a:fillRect/>
              </a:stretch>
            </p:blipFill>
            <p:spPr>
              <a:xfrm>
                <a:off x="1745546" y="4426394"/>
                <a:ext cx="571320" cy="38160"/>
              </a:xfrm>
              <a:prstGeom prst="rect">
                <a:avLst/>
              </a:prstGeom>
            </p:spPr>
          </p:pic>
        </mc:Fallback>
      </mc:AlternateContent>
      <p:sp>
        <p:nvSpPr>
          <p:cNvPr id="39" name="TextBox 38">
            <a:extLst>
              <a:ext uri="{FF2B5EF4-FFF2-40B4-BE49-F238E27FC236}">
                <a16:creationId xmlns:a16="http://schemas.microsoft.com/office/drawing/2014/main" id="{72A4B705-9887-46D4-AFA5-CE38F6BE5CE0}"/>
              </a:ext>
            </a:extLst>
          </p:cNvPr>
          <p:cNvSpPr txBox="1"/>
          <p:nvPr/>
        </p:nvSpPr>
        <p:spPr>
          <a:xfrm>
            <a:off x="2553988" y="4266870"/>
            <a:ext cx="9113786" cy="954107"/>
          </a:xfrm>
          <a:prstGeom prst="rect">
            <a:avLst/>
          </a:prstGeom>
          <a:noFill/>
        </p:spPr>
        <p:txBody>
          <a:bodyPr wrap="square" rtlCol="0">
            <a:spAutoFit/>
          </a:bodyPr>
          <a:lstStyle/>
          <a:p>
            <a:r>
              <a:rPr lang="en-US" sz="1400"/>
              <a:t>This will print out info about the data frame.  Displays the number of columns, and the names of the columns.  And also displays the number rows (sans the top header row) (calls it entries).  Gives the datatype of each column.  If it contains a mixture of datatypes, or if it has any strings, then datatype is </a:t>
            </a:r>
            <a:r>
              <a:rPr lang="en-US" sz="1400" i="1"/>
              <a:t>object, which means everything in the columni s stored as string.</a:t>
            </a:r>
            <a:r>
              <a:rPr lang="en-US" sz="1400"/>
              <a:t>  Null values don’t count as a separate datatype.  Will also output number of non-null entries.</a:t>
            </a:r>
          </a:p>
        </p:txBody>
      </p:sp>
      <p:sp>
        <p:nvSpPr>
          <p:cNvPr id="16" name="TextBox 15">
            <a:extLst>
              <a:ext uri="{FF2B5EF4-FFF2-40B4-BE49-F238E27FC236}">
                <a16:creationId xmlns:a16="http://schemas.microsoft.com/office/drawing/2014/main" id="{A505A9C4-7767-8C28-0427-A6B6543F5680}"/>
              </a:ext>
            </a:extLst>
          </p:cNvPr>
          <p:cNvSpPr txBox="1"/>
          <p:nvPr/>
        </p:nvSpPr>
        <p:spPr>
          <a:xfrm>
            <a:off x="8043349" y="588739"/>
            <a:ext cx="3624425" cy="584775"/>
          </a:xfrm>
          <a:prstGeom prst="rect">
            <a:avLst/>
          </a:prstGeom>
          <a:solidFill>
            <a:schemeClr val="accent4">
              <a:lumMod val="40000"/>
              <a:lumOff val="60000"/>
            </a:schemeClr>
          </a:solidFill>
        </p:spPr>
        <p:txBody>
          <a:bodyPr wrap="square" rtlCol="0">
            <a:spAutoFit/>
          </a:bodyPr>
          <a:lstStyle/>
          <a:p>
            <a:r>
              <a:rPr lang="en-US" sz="1600"/>
              <a:t>can apply all these methods to df’s or to columns, i.e., df[“column”].method().</a:t>
            </a:r>
          </a:p>
        </p:txBody>
      </p:sp>
      <p:sp>
        <p:nvSpPr>
          <p:cNvPr id="2" name="TextBox 1">
            <a:extLst>
              <a:ext uri="{FF2B5EF4-FFF2-40B4-BE49-F238E27FC236}">
                <a16:creationId xmlns:a16="http://schemas.microsoft.com/office/drawing/2014/main" id="{46693F92-9372-32CE-083B-34AC1A5C0FDC}"/>
              </a:ext>
            </a:extLst>
          </p:cNvPr>
          <p:cNvSpPr txBox="1"/>
          <p:nvPr/>
        </p:nvSpPr>
        <p:spPr>
          <a:xfrm>
            <a:off x="2656986" y="5332618"/>
            <a:ext cx="6401300" cy="307777"/>
          </a:xfrm>
          <a:prstGeom prst="rect">
            <a:avLst/>
          </a:prstGeom>
          <a:noFill/>
        </p:spPr>
        <p:txBody>
          <a:bodyPr wrap="square">
            <a:spAutoFit/>
          </a:bodyPr>
          <a:lstStyle/>
          <a:p>
            <a:r>
              <a:rPr lang="en-US" sz="1400"/>
              <a:t>returns series mapping column names to number of non-NaN’s in the column.</a:t>
            </a:r>
          </a:p>
        </p:txBody>
      </p:sp>
      <p:sp>
        <p:nvSpPr>
          <p:cNvPr id="5" name="TextBox 4">
            <a:extLst>
              <a:ext uri="{FF2B5EF4-FFF2-40B4-BE49-F238E27FC236}">
                <a16:creationId xmlns:a16="http://schemas.microsoft.com/office/drawing/2014/main" id="{5CE89389-2428-77BC-EE38-E169FD5F3C1E}"/>
              </a:ext>
            </a:extLst>
          </p:cNvPr>
          <p:cNvSpPr txBox="1"/>
          <p:nvPr/>
        </p:nvSpPr>
        <p:spPr>
          <a:xfrm>
            <a:off x="259532" y="5318579"/>
            <a:ext cx="1616131" cy="307777"/>
          </a:xfrm>
          <a:prstGeom prst="rect">
            <a:avLst/>
          </a:prstGeom>
          <a:noFill/>
        </p:spPr>
        <p:txBody>
          <a:bodyPr wrap="square" rtlCol="0">
            <a:spAutoFit/>
          </a:bodyPr>
          <a:lstStyle/>
          <a:p>
            <a:r>
              <a:rPr lang="en-US" sz="1400"/>
              <a:t>dataframe.count()</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0D295DBA-3629-C832-4B2E-AD424383761C}"/>
                  </a:ext>
                </a:extLst>
              </p14:cNvPr>
              <p14:cNvContentPartPr/>
              <p14:nvPr/>
            </p14:nvContentPartPr>
            <p14:xfrm>
              <a:off x="1865437" y="5472467"/>
              <a:ext cx="621720" cy="28080"/>
            </p14:xfrm>
          </p:contentPart>
        </mc:Choice>
        <mc:Fallback xmlns="">
          <p:pic>
            <p:nvPicPr>
              <p:cNvPr id="6" name="Ink 5">
                <a:extLst>
                  <a:ext uri="{FF2B5EF4-FFF2-40B4-BE49-F238E27FC236}">
                    <a16:creationId xmlns:a16="http://schemas.microsoft.com/office/drawing/2014/main" id="{0D295DBA-3629-C832-4B2E-AD424383761C}"/>
                  </a:ext>
                </a:extLst>
              </p:cNvPr>
              <p:cNvPicPr/>
              <p:nvPr/>
            </p:nvPicPr>
            <p:blipFill>
              <a:blip r:embed="rId10"/>
              <a:stretch>
                <a:fillRect/>
              </a:stretch>
            </p:blipFill>
            <p:spPr>
              <a:xfrm>
                <a:off x="1856437" y="5463467"/>
                <a:ext cx="639360" cy="45720"/>
              </a:xfrm>
              <a:prstGeom prst="rect">
                <a:avLst/>
              </a:prstGeom>
            </p:spPr>
          </p:pic>
        </mc:Fallback>
      </mc:AlternateContent>
      <p:sp>
        <p:nvSpPr>
          <p:cNvPr id="7" name="TextBox 6">
            <a:extLst>
              <a:ext uri="{FF2B5EF4-FFF2-40B4-BE49-F238E27FC236}">
                <a16:creationId xmlns:a16="http://schemas.microsoft.com/office/drawing/2014/main" id="{D25B4774-692A-FCDE-D433-A2B7ECA99557}"/>
              </a:ext>
            </a:extLst>
          </p:cNvPr>
          <p:cNvSpPr txBox="1"/>
          <p:nvPr/>
        </p:nvSpPr>
        <p:spPr>
          <a:xfrm>
            <a:off x="8255361" y="5976873"/>
            <a:ext cx="3200400" cy="584775"/>
          </a:xfrm>
          <a:prstGeom prst="rect">
            <a:avLst/>
          </a:prstGeom>
          <a:solidFill>
            <a:schemeClr val="accent5">
              <a:lumMod val="20000"/>
              <a:lumOff val="80000"/>
            </a:schemeClr>
          </a:solidFill>
        </p:spPr>
        <p:txBody>
          <a:bodyPr wrap="square" rtlCol="0">
            <a:spAutoFit/>
          </a:bodyPr>
          <a:lstStyle/>
          <a:p>
            <a:r>
              <a:rPr lang="en-US" sz="1600"/>
              <a:t>unique datatypes are:</a:t>
            </a:r>
          </a:p>
          <a:p>
            <a:r>
              <a:rPr lang="en-US" sz="1600"/>
              <a:t>int64, float64, object, datatime64.</a:t>
            </a:r>
          </a:p>
        </p:txBody>
      </p:sp>
    </p:spTree>
    <p:extLst>
      <p:ext uri="{BB962C8B-B14F-4D97-AF65-F5344CB8AC3E}">
        <p14:creationId xmlns:p14="http://schemas.microsoft.com/office/powerpoint/2010/main" val="24765394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12" name="Picture 11">
            <a:extLst>
              <a:ext uri="{FF2B5EF4-FFF2-40B4-BE49-F238E27FC236}">
                <a16:creationId xmlns:a16="http://schemas.microsoft.com/office/drawing/2014/main" id="{51EF6BA7-FAB1-4299-8C8D-D4017E60F1EB}"/>
              </a:ext>
            </a:extLst>
          </p:cNvPr>
          <p:cNvPicPr>
            <a:picLocks noChangeAspect="1"/>
          </p:cNvPicPr>
          <p:nvPr/>
        </p:nvPicPr>
        <p:blipFill>
          <a:blip r:embed="rId3"/>
          <a:stretch>
            <a:fillRect/>
          </a:stretch>
        </p:blipFill>
        <p:spPr>
          <a:xfrm>
            <a:off x="432663" y="1381776"/>
            <a:ext cx="4582164" cy="1609950"/>
          </a:xfrm>
          <a:prstGeom prst="rect">
            <a:avLst/>
          </a:prstGeom>
        </p:spPr>
      </p:pic>
      <p:pic>
        <p:nvPicPr>
          <p:cNvPr id="14" name="Picture 13">
            <a:extLst>
              <a:ext uri="{FF2B5EF4-FFF2-40B4-BE49-F238E27FC236}">
                <a16:creationId xmlns:a16="http://schemas.microsoft.com/office/drawing/2014/main" id="{DB545A30-AA9D-4B27-B0A1-F4846EF152E2}"/>
              </a:ext>
            </a:extLst>
          </p:cNvPr>
          <p:cNvPicPr>
            <a:picLocks noChangeAspect="1"/>
          </p:cNvPicPr>
          <p:nvPr/>
        </p:nvPicPr>
        <p:blipFill>
          <a:blip r:embed="rId4"/>
          <a:stretch>
            <a:fillRect/>
          </a:stretch>
        </p:blipFill>
        <p:spPr>
          <a:xfrm>
            <a:off x="1616183" y="4133018"/>
            <a:ext cx="2919021" cy="2370650"/>
          </a:xfrm>
          <a:prstGeom prst="rect">
            <a:avLst/>
          </a:prstGeom>
        </p:spPr>
      </p:pic>
      <p:grpSp>
        <p:nvGrpSpPr>
          <p:cNvPr id="17" name="Group 16">
            <a:extLst>
              <a:ext uri="{FF2B5EF4-FFF2-40B4-BE49-F238E27FC236}">
                <a16:creationId xmlns:a16="http://schemas.microsoft.com/office/drawing/2014/main" id="{6D9029D6-B5A0-41E6-B7C3-D3E7F523E3AC}"/>
              </a:ext>
            </a:extLst>
          </p:cNvPr>
          <p:cNvGrpSpPr/>
          <p:nvPr/>
        </p:nvGrpSpPr>
        <p:grpSpPr>
          <a:xfrm>
            <a:off x="1333264" y="4893238"/>
            <a:ext cx="1288080" cy="1291320"/>
            <a:chOff x="5813081" y="4755845"/>
            <a:chExt cx="1288080" cy="1291320"/>
          </a:xfrm>
        </p:grpSpPr>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31453776-E889-4007-BE37-382454B30535}"/>
                    </a:ext>
                  </a:extLst>
                </p14:cNvPr>
                <p14:cNvContentPartPr/>
                <p14:nvPr/>
              </p14:nvContentPartPr>
              <p14:xfrm>
                <a:off x="6049241" y="4755845"/>
                <a:ext cx="1051920" cy="1275480"/>
              </p14:xfrm>
            </p:contentPart>
          </mc:Choice>
          <mc:Fallback xmlns="">
            <p:pic>
              <p:nvPicPr>
                <p:cNvPr id="15" name="Ink 14">
                  <a:extLst>
                    <a:ext uri="{FF2B5EF4-FFF2-40B4-BE49-F238E27FC236}">
                      <a16:creationId xmlns:a16="http://schemas.microsoft.com/office/drawing/2014/main" id="{31453776-E889-4007-BE37-382454B30535}"/>
                    </a:ext>
                  </a:extLst>
                </p:cNvPr>
                <p:cNvPicPr/>
                <p:nvPr/>
              </p:nvPicPr>
              <p:blipFill>
                <a:blip r:embed="rId7"/>
                <a:stretch>
                  <a:fillRect/>
                </a:stretch>
              </p:blipFill>
              <p:spPr>
                <a:xfrm>
                  <a:off x="6040601" y="4746845"/>
                  <a:ext cx="1069560" cy="12931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FF65BF0F-7F36-4104-9A67-F7196A6CBE18}"/>
                    </a:ext>
                  </a:extLst>
                </p14:cNvPr>
                <p14:cNvContentPartPr/>
                <p14:nvPr/>
              </p14:nvContentPartPr>
              <p14:xfrm>
                <a:off x="5813081" y="5700125"/>
                <a:ext cx="325080" cy="347040"/>
              </p14:xfrm>
            </p:contentPart>
          </mc:Choice>
          <mc:Fallback xmlns="">
            <p:pic>
              <p:nvPicPr>
                <p:cNvPr id="16" name="Ink 15">
                  <a:extLst>
                    <a:ext uri="{FF2B5EF4-FFF2-40B4-BE49-F238E27FC236}">
                      <a16:creationId xmlns:a16="http://schemas.microsoft.com/office/drawing/2014/main" id="{FF65BF0F-7F36-4104-9A67-F7196A6CBE18}"/>
                    </a:ext>
                  </a:extLst>
                </p:cNvPr>
                <p:cNvPicPr/>
                <p:nvPr/>
              </p:nvPicPr>
              <p:blipFill>
                <a:blip r:embed="rId9"/>
                <a:stretch>
                  <a:fillRect/>
                </a:stretch>
              </p:blipFill>
              <p:spPr>
                <a:xfrm>
                  <a:off x="5804441" y="5691485"/>
                  <a:ext cx="342720" cy="364680"/>
                </a:xfrm>
                <a:prstGeom prst="rect">
                  <a:avLst/>
                </a:prstGeom>
              </p:spPr>
            </p:pic>
          </mc:Fallback>
        </mc:AlternateContent>
      </p:grpSp>
      <p:sp>
        <p:nvSpPr>
          <p:cNvPr id="18" name="TextBox 17">
            <a:extLst>
              <a:ext uri="{FF2B5EF4-FFF2-40B4-BE49-F238E27FC236}">
                <a16:creationId xmlns:a16="http://schemas.microsoft.com/office/drawing/2014/main" id="{12CA6272-8AF1-450B-9B5F-FAA6ABBE1E37}"/>
              </a:ext>
            </a:extLst>
          </p:cNvPr>
          <p:cNvSpPr txBox="1"/>
          <p:nvPr/>
        </p:nvSpPr>
        <p:spPr>
          <a:xfrm>
            <a:off x="364810" y="6223468"/>
            <a:ext cx="1107199" cy="338554"/>
          </a:xfrm>
          <a:prstGeom prst="rect">
            <a:avLst/>
          </a:prstGeom>
          <a:noFill/>
        </p:spPr>
        <p:txBody>
          <a:bodyPr wrap="square" rtlCol="0">
            <a:spAutoFit/>
          </a:bodyPr>
          <a:lstStyle/>
          <a:p>
            <a:r>
              <a:rPr lang="en-US" sz="1600"/>
              <a:t>columns</a:t>
            </a:r>
          </a:p>
        </p:txBody>
      </p:sp>
      <p:grpSp>
        <p:nvGrpSpPr>
          <p:cNvPr id="22" name="Group 21">
            <a:extLst>
              <a:ext uri="{FF2B5EF4-FFF2-40B4-BE49-F238E27FC236}">
                <a16:creationId xmlns:a16="http://schemas.microsoft.com/office/drawing/2014/main" id="{A14B100D-098B-4435-8340-08CB8A750FFA}"/>
              </a:ext>
            </a:extLst>
          </p:cNvPr>
          <p:cNvGrpSpPr/>
          <p:nvPr/>
        </p:nvGrpSpPr>
        <p:grpSpPr>
          <a:xfrm>
            <a:off x="2669224" y="4913038"/>
            <a:ext cx="2287800" cy="1343520"/>
            <a:chOff x="7149041" y="4775645"/>
            <a:chExt cx="2287800" cy="1343520"/>
          </a:xfrm>
        </p:grpSpPr>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5931D8D8-7227-403B-8918-3642F22BB4F0}"/>
                    </a:ext>
                  </a:extLst>
                </p14:cNvPr>
                <p14:cNvContentPartPr/>
                <p14:nvPr/>
              </p14:nvContentPartPr>
              <p14:xfrm>
                <a:off x="7149041" y="4775645"/>
                <a:ext cx="955800" cy="1159560"/>
              </p14:xfrm>
            </p:contentPart>
          </mc:Choice>
          <mc:Fallback xmlns="">
            <p:pic>
              <p:nvPicPr>
                <p:cNvPr id="19" name="Ink 18">
                  <a:extLst>
                    <a:ext uri="{FF2B5EF4-FFF2-40B4-BE49-F238E27FC236}">
                      <a16:creationId xmlns:a16="http://schemas.microsoft.com/office/drawing/2014/main" id="{5931D8D8-7227-403B-8918-3642F22BB4F0}"/>
                    </a:ext>
                  </a:extLst>
                </p:cNvPr>
                <p:cNvPicPr/>
                <p:nvPr/>
              </p:nvPicPr>
              <p:blipFill>
                <a:blip r:embed="rId11"/>
                <a:stretch>
                  <a:fillRect/>
                </a:stretch>
              </p:blipFill>
              <p:spPr>
                <a:xfrm>
                  <a:off x="7140041" y="4766645"/>
                  <a:ext cx="973440" cy="11772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Ink 20">
                  <a:extLst>
                    <a:ext uri="{FF2B5EF4-FFF2-40B4-BE49-F238E27FC236}">
                      <a16:creationId xmlns:a16="http://schemas.microsoft.com/office/drawing/2014/main" id="{F9390ABE-70AE-480F-851F-27B30AEF1ADE}"/>
                    </a:ext>
                  </a:extLst>
                </p14:cNvPr>
                <p14:cNvContentPartPr/>
                <p14:nvPr/>
              </p14:nvContentPartPr>
              <p14:xfrm>
                <a:off x="8044361" y="5729285"/>
                <a:ext cx="1392480" cy="389880"/>
              </p14:xfrm>
            </p:contentPart>
          </mc:Choice>
          <mc:Fallback xmlns="">
            <p:pic>
              <p:nvPicPr>
                <p:cNvPr id="21" name="Ink 20">
                  <a:extLst>
                    <a:ext uri="{FF2B5EF4-FFF2-40B4-BE49-F238E27FC236}">
                      <a16:creationId xmlns:a16="http://schemas.microsoft.com/office/drawing/2014/main" id="{F9390ABE-70AE-480F-851F-27B30AEF1ADE}"/>
                    </a:ext>
                  </a:extLst>
                </p:cNvPr>
                <p:cNvPicPr/>
                <p:nvPr/>
              </p:nvPicPr>
              <p:blipFill>
                <a:blip r:embed="rId13"/>
                <a:stretch>
                  <a:fillRect/>
                </a:stretch>
              </p:blipFill>
              <p:spPr>
                <a:xfrm>
                  <a:off x="8035361" y="5720285"/>
                  <a:ext cx="1410120" cy="407520"/>
                </a:xfrm>
                <a:prstGeom prst="rect">
                  <a:avLst/>
                </a:prstGeom>
              </p:spPr>
            </p:pic>
          </mc:Fallback>
        </mc:AlternateContent>
      </p:grpSp>
      <p:sp>
        <p:nvSpPr>
          <p:cNvPr id="23" name="TextBox 22">
            <a:extLst>
              <a:ext uri="{FF2B5EF4-FFF2-40B4-BE49-F238E27FC236}">
                <a16:creationId xmlns:a16="http://schemas.microsoft.com/office/drawing/2014/main" id="{6EC950A0-0A94-44E9-8DC2-A576FE27307E}"/>
              </a:ext>
            </a:extLst>
          </p:cNvPr>
          <p:cNvSpPr txBox="1"/>
          <p:nvPr/>
        </p:nvSpPr>
        <p:spPr>
          <a:xfrm flipH="1">
            <a:off x="5134977" y="6061618"/>
            <a:ext cx="2321045" cy="584775"/>
          </a:xfrm>
          <a:prstGeom prst="rect">
            <a:avLst/>
          </a:prstGeom>
          <a:noFill/>
        </p:spPr>
        <p:txBody>
          <a:bodyPr wrap="square" rtlCol="0">
            <a:spAutoFit/>
          </a:bodyPr>
          <a:lstStyle/>
          <a:p>
            <a:r>
              <a:rPr lang="en-US" sz="1600"/>
              <a:t>rows for each column (excluding header)</a:t>
            </a:r>
          </a:p>
        </p:txBody>
      </p:sp>
      <p:sp>
        <p:nvSpPr>
          <p:cNvPr id="26" name="TextBox 25">
            <a:extLst>
              <a:ext uri="{FF2B5EF4-FFF2-40B4-BE49-F238E27FC236}">
                <a16:creationId xmlns:a16="http://schemas.microsoft.com/office/drawing/2014/main" id="{50BDC6F7-0180-4F70-B2CB-A06C437813A0}"/>
              </a:ext>
            </a:extLst>
          </p:cNvPr>
          <p:cNvSpPr txBox="1"/>
          <p:nvPr/>
        </p:nvSpPr>
        <p:spPr>
          <a:xfrm>
            <a:off x="364810" y="963016"/>
            <a:ext cx="2358935" cy="307777"/>
          </a:xfrm>
          <a:prstGeom prst="rect">
            <a:avLst/>
          </a:prstGeom>
          <a:noFill/>
        </p:spPr>
        <p:txBody>
          <a:bodyPr wrap="square" rtlCol="0">
            <a:spAutoFit/>
          </a:bodyPr>
          <a:lstStyle/>
          <a:p>
            <a:r>
              <a:rPr lang="en-US" sz="1400"/>
              <a:t>So I created this dataframe.</a:t>
            </a:r>
          </a:p>
        </p:txBody>
      </p:sp>
      <p:sp>
        <p:nvSpPr>
          <p:cNvPr id="27" name="TextBox 26">
            <a:extLst>
              <a:ext uri="{FF2B5EF4-FFF2-40B4-BE49-F238E27FC236}">
                <a16:creationId xmlns:a16="http://schemas.microsoft.com/office/drawing/2014/main" id="{4067194B-946D-4870-8AD9-EC42AF57F7D0}"/>
              </a:ext>
            </a:extLst>
          </p:cNvPr>
          <p:cNvSpPr txBox="1"/>
          <p:nvPr/>
        </p:nvSpPr>
        <p:spPr>
          <a:xfrm>
            <a:off x="370971" y="3268478"/>
            <a:ext cx="3254053" cy="523220"/>
          </a:xfrm>
          <a:prstGeom prst="rect">
            <a:avLst/>
          </a:prstGeom>
          <a:noFill/>
        </p:spPr>
        <p:txBody>
          <a:bodyPr wrap="square" rtlCol="0">
            <a:spAutoFit/>
          </a:bodyPr>
          <a:lstStyle/>
          <a:p>
            <a:r>
              <a:rPr lang="en-US" sz="1400"/>
              <a:t>and this is the info displayed about it when do dataframe.info()</a:t>
            </a:r>
          </a:p>
        </p:txBody>
      </p:sp>
      <mc:AlternateContent xmlns:mc="http://schemas.openxmlformats.org/markup-compatibility/2006" xmlns:p14="http://schemas.microsoft.com/office/powerpoint/2010/main">
        <mc:Choice Requires="p14">
          <p:contentPart p14:bwMode="auto" r:id="rId14">
            <p14:nvContentPartPr>
              <p14:cNvPr id="2" name="Ink 1">
                <a:extLst>
                  <a:ext uri="{FF2B5EF4-FFF2-40B4-BE49-F238E27FC236}">
                    <a16:creationId xmlns:a16="http://schemas.microsoft.com/office/drawing/2014/main" id="{305C9C2C-22D7-DFFF-6BAE-C9A023754044}"/>
                  </a:ext>
                </a:extLst>
              </p14:cNvPr>
              <p14:cNvContentPartPr/>
              <p14:nvPr/>
            </p14:nvContentPartPr>
            <p14:xfrm>
              <a:off x="1943895" y="4207611"/>
              <a:ext cx="916920" cy="376677"/>
            </p14:xfrm>
          </p:contentPart>
        </mc:Choice>
        <mc:Fallback xmlns="">
          <p:pic>
            <p:nvPicPr>
              <p:cNvPr id="2" name="Ink 1">
                <a:extLst>
                  <a:ext uri="{FF2B5EF4-FFF2-40B4-BE49-F238E27FC236}">
                    <a16:creationId xmlns:a16="http://schemas.microsoft.com/office/drawing/2014/main" id="{305C9C2C-22D7-DFFF-6BAE-C9A023754044}"/>
                  </a:ext>
                </a:extLst>
              </p:cNvPr>
              <p:cNvPicPr/>
              <p:nvPr/>
            </p:nvPicPr>
            <p:blipFill>
              <a:blip r:embed="rId15"/>
              <a:stretch>
                <a:fillRect/>
              </a:stretch>
            </p:blipFill>
            <p:spPr>
              <a:xfrm>
                <a:off x="1934895" y="4198617"/>
                <a:ext cx="934560" cy="39430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 name="Ink 3">
                <a:extLst>
                  <a:ext uri="{FF2B5EF4-FFF2-40B4-BE49-F238E27FC236}">
                    <a16:creationId xmlns:a16="http://schemas.microsoft.com/office/drawing/2014/main" id="{7176E419-FD8B-17F3-4217-DEB858F21FCF}"/>
                  </a:ext>
                </a:extLst>
              </p14:cNvPr>
              <p14:cNvContentPartPr/>
              <p14:nvPr/>
            </p14:nvContentPartPr>
            <p14:xfrm>
              <a:off x="2860815" y="3918891"/>
              <a:ext cx="2031840" cy="407520"/>
            </p14:xfrm>
          </p:contentPart>
        </mc:Choice>
        <mc:Fallback xmlns="">
          <p:pic>
            <p:nvPicPr>
              <p:cNvPr id="4" name="Ink 3">
                <a:extLst>
                  <a:ext uri="{FF2B5EF4-FFF2-40B4-BE49-F238E27FC236}">
                    <a16:creationId xmlns:a16="http://schemas.microsoft.com/office/drawing/2014/main" id="{7176E419-FD8B-17F3-4217-DEB858F21FCF}"/>
                  </a:ext>
                </a:extLst>
              </p:cNvPr>
              <p:cNvPicPr/>
              <p:nvPr/>
            </p:nvPicPr>
            <p:blipFill>
              <a:blip r:embed="rId17"/>
              <a:stretch>
                <a:fillRect/>
              </a:stretch>
            </p:blipFill>
            <p:spPr>
              <a:xfrm>
                <a:off x="2851815" y="3909891"/>
                <a:ext cx="2049480" cy="425160"/>
              </a:xfrm>
              <a:prstGeom prst="rect">
                <a:avLst/>
              </a:prstGeom>
            </p:spPr>
          </p:pic>
        </mc:Fallback>
      </mc:AlternateContent>
      <p:sp>
        <p:nvSpPr>
          <p:cNvPr id="5" name="TextBox 4">
            <a:extLst>
              <a:ext uri="{FF2B5EF4-FFF2-40B4-BE49-F238E27FC236}">
                <a16:creationId xmlns:a16="http://schemas.microsoft.com/office/drawing/2014/main" id="{1C9867D3-C228-D71F-104D-0226EC0A4140}"/>
              </a:ext>
            </a:extLst>
          </p:cNvPr>
          <p:cNvSpPr txBox="1"/>
          <p:nvPr/>
        </p:nvSpPr>
        <p:spPr>
          <a:xfrm>
            <a:off x="5134976" y="3685209"/>
            <a:ext cx="3579477" cy="307777"/>
          </a:xfrm>
          <a:prstGeom prst="rect">
            <a:avLst/>
          </a:prstGeom>
          <a:noFill/>
        </p:spPr>
        <p:txBody>
          <a:bodyPr wrap="square" rtlCol="0">
            <a:spAutoFit/>
          </a:bodyPr>
          <a:lstStyle/>
          <a:p>
            <a:r>
              <a:rPr lang="en-US" sz="1400"/>
              <a:t>total number of rows, excluding column labels.</a:t>
            </a:r>
            <a:endParaRPr lang="en-US"/>
          </a:p>
        </p:txBody>
      </p:sp>
      <p:sp>
        <p:nvSpPr>
          <p:cNvPr id="6" name="TextBox 5">
            <a:extLst>
              <a:ext uri="{FF2B5EF4-FFF2-40B4-BE49-F238E27FC236}">
                <a16:creationId xmlns:a16="http://schemas.microsoft.com/office/drawing/2014/main" id="{C9B4137B-6F94-7F49-A626-1016B05352BD}"/>
              </a:ext>
            </a:extLst>
          </p:cNvPr>
          <p:cNvSpPr txBox="1"/>
          <p:nvPr/>
        </p:nvSpPr>
        <p:spPr>
          <a:xfrm>
            <a:off x="5134977" y="4207611"/>
            <a:ext cx="3579476" cy="307777"/>
          </a:xfrm>
          <a:prstGeom prst="rect">
            <a:avLst/>
          </a:prstGeom>
          <a:noFill/>
        </p:spPr>
        <p:txBody>
          <a:bodyPr wrap="square" rtlCol="0">
            <a:spAutoFit/>
          </a:bodyPr>
          <a:lstStyle/>
          <a:p>
            <a:r>
              <a:rPr lang="en-US" sz="1400"/>
              <a:t>total number of columns, excluding row labels.</a:t>
            </a:r>
            <a:endParaRPr lang="en-US"/>
          </a:p>
        </p:txBody>
      </p:sp>
      <p:grpSp>
        <p:nvGrpSpPr>
          <p:cNvPr id="9" name="Group 8">
            <a:extLst>
              <a:ext uri="{FF2B5EF4-FFF2-40B4-BE49-F238E27FC236}">
                <a16:creationId xmlns:a16="http://schemas.microsoft.com/office/drawing/2014/main" id="{6DE584FD-87A6-25BB-141D-F9E3669BC8A7}"/>
              </a:ext>
            </a:extLst>
          </p:cNvPr>
          <p:cNvGrpSpPr/>
          <p:nvPr/>
        </p:nvGrpSpPr>
        <p:grpSpPr>
          <a:xfrm>
            <a:off x="3045135" y="4345131"/>
            <a:ext cx="2018520" cy="493560"/>
            <a:chOff x="3045135" y="4118988"/>
            <a:chExt cx="2018520" cy="493560"/>
          </a:xfrm>
        </p:grpSpPr>
        <mc:AlternateContent xmlns:mc="http://schemas.openxmlformats.org/markup-compatibility/2006" xmlns:p14="http://schemas.microsoft.com/office/powerpoint/2010/main">
          <mc:Choice Requires="p14">
            <p:contentPart p14:bwMode="auto" r:id="rId18">
              <p14:nvContentPartPr>
                <p14:cNvPr id="7" name="Ink 6">
                  <a:extLst>
                    <a:ext uri="{FF2B5EF4-FFF2-40B4-BE49-F238E27FC236}">
                      <a16:creationId xmlns:a16="http://schemas.microsoft.com/office/drawing/2014/main" id="{A7C018FE-32F1-188D-20B9-9F1601CCC6F4}"/>
                    </a:ext>
                  </a:extLst>
                </p14:cNvPr>
                <p14:cNvContentPartPr/>
                <p14:nvPr/>
              </p14:nvContentPartPr>
              <p14:xfrm>
                <a:off x="3045135" y="4118988"/>
                <a:ext cx="985680" cy="493560"/>
              </p14:xfrm>
            </p:contentPart>
          </mc:Choice>
          <mc:Fallback xmlns="">
            <p:pic>
              <p:nvPicPr>
                <p:cNvPr id="7" name="Ink 6">
                  <a:extLst>
                    <a:ext uri="{FF2B5EF4-FFF2-40B4-BE49-F238E27FC236}">
                      <a16:creationId xmlns:a16="http://schemas.microsoft.com/office/drawing/2014/main" id="{A7C018FE-32F1-188D-20B9-9F1601CCC6F4}"/>
                    </a:ext>
                  </a:extLst>
                </p:cNvPr>
                <p:cNvPicPr/>
                <p:nvPr/>
              </p:nvPicPr>
              <p:blipFill>
                <a:blip r:embed="rId19"/>
                <a:stretch>
                  <a:fillRect/>
                </a:stretch>
              </p:blipFill>
              <p:spPr>
                <a:xfrm>
                  <a:off x="3036495" y="4109988"/>
                  <a:ext cx="1003320" cy="511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Ink 7">
                  <a:extLst>
                    <a:ext uri="{FF2B5EF4-FFF2-40B4-BE49-F238E27FC236}">
                      <a16:creationId xmlns:a16="http://schemas.microsoft.com/office/drawing/2014/main" id="{F6A6A910-9093-201A-F045-1FB16EDE2B69}"/>
                    </a:ext>
                  </a:extLst>
                </p14:cNvPr>
                <p14:cNvContentPartPr/>
                <p14:nvPr/>
              </p14:nvContentPartPr>
              <p14:xfrm>
                <a:off x="4021095" y="4176948"/>
                <a:ext cx="1042560" cy="208800"/>
              </p14:xfrm>
            </p:contentPart>
          </mc:Choice>
          <mc:Fallback xmlns="">
            <p:pic>
              <p:nvPicPr>
                <p:cNvPr id="8" name="Ink 7">
                  <a:extLst>
                    <a:ext uri="{FF2B5EF4-FFF2-40B4-BE49-F238E27FC236}">
                      <a16:creationId xmlns:a16="http://schemas.microsoft.com/office/drawing/2014/main" id="{F6A6A910-9093-201A-F045-1FB16EDE2B69}"/>
                    </a:ext>
                  </a:extLst>
                </p:cNvPr>
                <p:cNvPicPr/>
                <p:nvPr/>
              </p:nvPicPr>
              <p:blipFill>
                <a:blip r:embed="rId21"/>
                <a:stretch>
                  <a:fillRect/>
                </a:stretch>
              </p:blipFill>
              <p:spPr>
                <a:xfrm>
                  <a:off x="4012455" y="4167948"/>
                  <a:ext cx="1060200" cy="226440"/>
                </a:xfrm>
                <a:prstGeom prst="rect">
                  <a:avLst/>
                </a:prstGeom>
              </p:spPr>
            </p:pic>
          </mc:Fallback>
        </mc:AlternateContent>
      </p:grpSp>
    </p:spTree>
    <p:extLst>
      <p:ext uri="{BB962C8B-B14F-4D97-AF65-F5344CB8AC3E}">
        <p14:creationId xmlns:p14="http://schemas.microsoft.com/office/powerpoint/2010/main" val="43277136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0" name="TextBox 19">
            <a:extLst>
              <a:ext uri="{FF2B5EF4-FFF2-40B4-BE49-F238E27FC236}">
                <a16:creationId xmlns:a16="http://schemas.microsoft.com/office/drawing/2014/main" id="{4877E7E9-CB98-18FA-1811-F224D97881B1}"/>
              </a:ext>
            </a:extLst>
          </p:cNvPr>
          <p:cNvSpPr txBox="1"/>
          <p:nvPr/>
        </p:nvSpPr>
        <p:spPr>
          <a:xfrm>
            <a:off x="354804" y="975806"/>
            <a:ext cx="3302798" cy="338554"/>
          </a:xfrm>
          <a:prstGeom prst="rect">
            <a:avLst/>
          </a:prstGeom>
          <a:noFill/>
        </p:spPr>
        <p:txBody>
          <a:bodyPr wrap="square" rtlCol="0">
            <a:spAutoFit/>
          </a:bodyPr>
          <a:lstStyle/>
          <a:p>
            <a:r>
              <a:rPr lang="en-US" sz="1600"/>
              <a:t>here’s a nbg dataframe, and its info.</a:t>
            </a:r>
          </a:p>
        </p:txBody>
      </p:sp>
      <p:pic>
        <p:nvPicPr>
          <p:cNvPr id="4" name="Picture 3">
            <a:extLst>
              <a:ext uri="{FF2B5EF4-FFF2-40B4-BE49-F238E27FC236}">
                <a16:creationId xmlns:a16="http://schemas.microsoft.com/office/drawing/2014/main" id="{465C2D59-9E82-7F8D-1F9A-DDDC5E0CCEF3}"/>
              </a:ext>
            </a:extLst>
          </p:cNvPr>
          <p:cNvPicPr>
            <a:picLocks noChangeAspect="1"/>
          </p:cNvPicPr>
          <p:nvPr/>
        </p:nvPicPr>
        <p:blipFill>
          <a:blip r:embed="rId3"/>
          <a:stretch>
            <a:fillRect/>
          </a:stretch>
        </p:blipFill>
        <p:spPr>
          <a:xfrm>
            <a:off x="475374" y="4064173"/>
            <a:ext cx="2758679" cy="2621507"/>
          </a:xfrm>
          <a:prstGeom prst="rect">
            <a:avLst/>
          </a:prstGeom>
        </p:spPr>
      </p:pic>
      <p:pic>
        <p:nvPicPr>
          <p:cNvPr id="5" name="Picture 4">
            <a:extLst>
              <a:ext uri="{FF2B5EF4-FFF2-40B4-BE49-F238E27FC236}">
                <a16:creationId xmlns:a16="http://schemas.microsoft.com/office/drawing/2014/main" id="{4F31EAF3-309E-B66E-85E7-EA5721445D4F}"/>
              </a:ext>
            </a:extLst>
          </p:cNvPr>
          <p:cNvPicPr>
            <a:picLocks noChangeAspect="1"/>
          </p:cNvPicPr>
          <p:nvPr/>
        </p:nvPicPr>
        <p:blipFill>
          <a:blip r:embed="rId4"/>
          <a:stretch>
            <a:fillRect/>
          </a:stretch>
        </p:blipFill>
        <p:spPr>
          <a:xfrm>
            <a:off x="403964" y="1502737"/>
            <a:ext cx="4177868" cy="1976845"/>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8D18D74B-726B-59B5-033F-CA58D6166C8E}"/>
                  </a:ext>
                </a:extLst>
              </p14:cNvPr>
              <p14:cNvContentPartPr/>
              <p14:nvPr/>
            </p14:nvContentPartPr>
            <p14:xfrm>
              <a:off x="2035699" y="3677791"/>
              <a:ext cx="167760" cy="284040"/>
            </p14:xfrm>
          </p:contentPart>
        </mc:Choice>
        <mc:Fallback xmlns="">
          <p:pic>
            <p:nvPicPr>
              <p:cNvPr id="6" name="Ink 5">
                <a:extLst>
                  <a:ext uri="{FF2B5EF4-FFF2-40B4-BE49-F238E27FC236}">
                    <a16:creationId xmlns:a16="http://schemas.microsoft.com/office/drawing/2014/main" id="{8D18D74B-726B-59B5-033F-CA58D6166C8E}"/>
                  </a:ext>
                </a:extLst>
              </p:cNvPr>
              <p:cNvPicPr/>
              <p:nvPr/>
            </p:nvPicPr>
            <p:blipFill>
              <a:blip r:embed="rId6"/>
              <a:stretch>
                <a:fillRect/>
              </a:stretch>
            </p:blipFill>
            <p:spPr>
              <a:xfrm>
                <a:off x="2029579" y="3671671"/>
                <a:ext cx="180000" cy="296280"/>
              </a:xfrm>
              <a:prstGeom prst="rect">
                <a:avLst/>
              </a:prstGeom>
            </p:spPr>
          </p:pic>
        </mc:Fallback>
      </mc:AlternateContent>
      <p:sp>
        <p:nvSpPr>
          <p:cNvPr id="7" name="TextBox 6">
            <a:extLst>
              <a:ext uri="{FF2B5EF4-FFF2-40B4-BE49-F238E27FC236}">
                <a16:creationId xmlns:a16="http://schemas.microsoft.com/office/drawing/2014/main" id="{299C59A5-E544-1D6F-9059-10CB9AC2EAAF}"/>
              </a:ext>
            </a:extLst>
          </p:cNvPr>
          <p:cNvSpPr txBox="1"/>
          <p:nvPr/>
        </p:nvSpPr>
        <p:spPr>
          <a:xfrm>
            <a:off x="3834581" y="4428089"/>
            <a:ext cx="7561005" cy="2031325"/>
          </a:xfrm>
          <a:prstGeom prst="rect">
            <a:avLst/>
          </a:prstGeom>
          <a:noFill/>
          <a:ln>
            <a:solidFill>
              <a:srgbClr val="0066FF"/>
            </a:solidFill>
          </a:ln>
        </p:spPr>
        <p:txBody>
          <a:bodyPr wrap="square" rtlCol="0">
            <a:spAutoFit/>
          </a:bodyPr>
          <a:lstStyle/>
          <a:p>
            <a:r>
              <a:rPr lang="en-US" sz="1400"/>
              <a:t>RangeIndex says there are 11 rows.    Data columns says there are 9 columns.</a:t>
            </a:r>
          </a:p>
          <a:p>
            <a:r>
              <a:rPr lang="en-US" sz="1400"/>
              <a:t>Gender has 2 NaN’s, but otherwise, seems to be of correct dtype (object).</a:t>
            </a:r>
          </a:p>
          <a:p>
            <a:r>
              <a:rPr lang="en-US" sz="1400"/>
              <a:t>Major has 2 NaN’s, but otherwise seems to be of correct dtype (object).</a:t>
            </a:r>
          </a:p>
          <a:p>
            <a:r>
              <a:rPr lang="en-US" sz="1400"/>
              <a:t>Test1 has 0 NaN’s, but is of incorrect dtype (object), when should be number of some sort.</a:t>
            </a:r>
          </a:p>
          <a:p>
            <a:r>
              <a:rPr lang="en-US" sz="1400"/>
              <a:t>Test2 seems okay.</a:t>
            </a:r>
          </a:p>
          <a:p>
            <a:r>
              <a:rPr lang="en-US" sz="1400"/>
              <a:t>Test3 seems okay.</a:t>
            </a:r>
          </a:p>
          <a:p>
            <a:r>
              <a:rPr lang="en-US" sz="1400"/>
              <a:t>Test4 has 2 NaN’s, but is of a correct dtype (float).</a:t>
            </a:r>
          </a:p>
          <a:p>
            <a:r>
              <a:rPr lang="en-US" sz="1400"/>
              <a:t>Average seems okay.</a:t>
            </a:r>
          </a:p>
          <a:p>
            <a:r>
              <a:rPr lang="en-US" sz="1400"/>
              <a:t>Grade has 1 NaN, but is of correct dtype (object).</a:t>
            </a:r>
          </a:p>
        </p:txBody>
      </p:sp>
    </p:spTree>
    <p:extLst>
      <p:ext uri="{BB962C8B-B14F-4D97-AF65-F5344CB8AC3E}">
        <p14:creationId xmlns:p14="http://schemas.microsoft.com/office/powerpoint/2010/main" val="419133798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57548" y="239954"/>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319899" y="1049907"/>
            <a:ext cx="11332485" cy="830997"/>
          </a:xfrm>
          <a:prstGeom prst="rect">
            <a:avLst/>
          </a:prstGeom>
          <a:noFill/>
        </p:spPr>
        <p:txBody>
          <a:bodyPr wrap="square" rtlCol="0">
            <a:spAutoFit/>
          </a:bodyPr>
          <a:lstStyle/>
          <a:p>
            <a:r>
              <a:rPr lang="en-US" sz="1600" b="1"/>
              <a:t>Finding NaN, Null values</a:t>
            </a:r>
          </a:p>
          <a:p>
            <a:r>
              <a:rPr lang="en-US" sz="1600"/>
              <a:t>Mainly checking if columns have null values, and also trying to convert columns to different datatypes.  And of course they work on single/sets of columns too.  Just say, e.g., dataframe[“column”].method()</a:t>
            </a:r>
          </a:p>
        </p:txBody>
      </p:sp>
      <p:sp>
        <p:nvSpPr>
          <p:cNvPr id="2" name="TextBox 1">
            <a:extLst>
              <a:ext uri="{FF2B5EF4-FFF2-40B4-BE49-F238E27FC236}">
                <a16:creationId xmlns:a16="http://schemas.microsoft.com/office/drawing/2014/main" id="{D387FEEB-125C-B6E5-8EE1-60B9E2650870}"/>
              </a:ext>
            </a:extLst>
          </p:cNvPr>
          <p:cNvSpPr txBox="1"/>
          <p:nvPr/>
        </p:nvSpPr>
        <p:spPr>
          <a:xfrm>
            <a:off x="339390" y="2327996"/>
            <a:ext cx="1628048" cy="307777"/>
          </a:xfrm>
          <a:prstGeom prst="rect">
            <a:avLst/>
          </a:prstGeom>
          <a:noFill/>
        </p:spPr>
        <p:txBody>
          <a:bodyPr wrap="square" rtlCol="0">
            <a:spAutoFit/>
          </a:bodyPr>
          <a:lstStyle/>
          <a:p>
            <a:r>
              <a:rPr lang="en-US" sz="1400"/>
              <a:t>dataframe.isnull()</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0018474-AC6E-083B-2C0C-51DD563016B0}"/>
                  </a:ext>
                </a:extLst>
              </p14:cNvPr>
              <p14:cNvContentPartPr/>
              <p14:nvPr/>
            </p14:nvContentPartPr>
            <p14:xfrm>
              <a:off x="1897735" y="2481309"/>
              <a:ext cx="658500" cy="28080"/>
            </p14:xfrm>
          </p:contentPart>
        </mc:Choice>
        <mc:Fallback xmlns="">
          <p:pic>
            <p:nvPicPr>
              <p:cNvPr id="5" name="Ink 4">
                <a:extLst>
                  <a:ext uri="{FF2B5EF4-FFF2-40B4-BE49-F238E27FC236}">
                    <a16:creationId xmlns:a16="http://schemas.microsoft.com/office/drawing/2014/main" id="{40018474-AC6E-083B-2C0C-51DD563016B0}"/>
                  </a:ext>
                </a:extLst>
              </p:cNvPr>
              <p:cNvPicPr/>
              <p:nvPr/>
            </p:nvPicPr>
            <p:blipFill>
              <a:blip r:embed="rId4"/>
              <a:stretch>
                <a:fillRect/>
              </a:stretch>
            </p:blipFill>
            <p:spPr>
              <a:xfrm>
                <a:off x="1888734" y="2472309"/>
                <a:ext cx="676142" cy="45720"/>
              </a:xfrm>
              <a:prstGeom prst="rect">
                <a:avLst/>
              </a:prstGeom>
            </p:spPr>
          </p:pic>
        </mc:Fallback>
      </mc:AlternateContent>
      <p:sp>
        <p:nvSpPr>
          <p:cNvPr id="6" name="TextBox 5">
            <a:extLst>
              <a:ext uri="{FF2B5EF4-FFF2-40B4-BE49-F238E27FC236}">
                <a16:creationId xmlns:a16="http://schemas.microsoft.com/office/drawing/2014/main" id="{EC7124EA-69E8-088F-38FF-00258C2B07D6}"/>
              </a:ext>
            </a:extLst>
          </p:cNvPr>
          <p:cNvSpPr txBox="1"/>
          <p:nvPr/>
        </p:nvSpPr>
        <p:spPr>
          <a:xfrm>
            <a:off x="2779348" y="2297751"/>
            <a:ext cx="8303549" cy="738664"/>
          </a:xfrm>
          <a:prstGeom prst="rect">
            <a:avLst/>
          </a:prstGeom>
          <a:noFill/>
        </p:spPr>
        <p:txBody>
          <a:bodyPr wrap="square">
            <a:spAutoFit/>
          </a:bodyPr>
          <a:lstStyle/>
          <a:p>
            <a:r>
              <a:rPr lang="en-US" sz="1400"/>
              <a:t>outputs the dataframe, with each entry replaced by True/False according to whether the value is null or not.  By null, I think this means NaN, a specify pandas datatype.  But note it’s not checking if the entry is literally not a number, just if it’s of datatype NaN.  So for instance, it won’t count a string as NaN.  Also works for NaT.  </a:t>
            </a:r>
          </a:p>
        </p:txBody>
      </p:sp>
      <p:sp>
        <p:nvSpPr>
          <p:cNvPr id="14" name="TextBox 13">
            <a:extLst>
              <a:ext uri="{FF2B5EF4-FFF2-40B4-BE49-F238E27FC236}">
                <a16:creationId xmlns:a16="http://schemas.microsoft.com/office/drawing/2014/main" id="{DB741F75-8FDE-C377-8692-383AB81EAAAC}"/>
              </a:ext>
            </a:extLst>
          </p:cNvPr>
          <p:cNvSpPr txBox="1"/>
          <p:nvPr/>
        </p:nvSpPr>
        <p:spPr>
          <a:xfrm>
            <a:off x="339390" y="4090045"/>
            <a:ext cx="1405644" cy="307777"/>
          </a:xfrm>
          <a:prstGeom prst="rect">
            <a:avLst/>
          </a:prstGeom>
          <a:noFill/>
        </p:spPr>
        <p:txBody>
          <a:bodyPr wrap="square" rtlCol="0">
            <a:spAutoFit/>
          </a:bodyPr>
          <a:lstStyle/>
          <a:p>
            <a:r>
              <a:rPr lang="en-US" sz="1400"/>
              <a:t>dataframe.isna()</a:t>
            </a:r>
          </a:p>
        </p:txBody>
      </p:sp>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1BE1E3E4-C6B2-E08E-4E96-8C5D95DF6513}"/>
                  </a:ext>
                </a:extLst>
              </p14:cNvPr>
              <p14:cNvContentPartPr/>
              <p14:nvPr/>
            </p14:nvContentPartPr>
            <p14:xfrm>
              <a:off x="1938574" y="4265180"/>
              <a:ext cx="658500" cy="28080"/>
            </p14:xfrm>
          </p:contentPart>
        </mc:Choice>
        <mc:Fallback xmlns="">
          <p:pic>
            <p:nvPicPr>
              <p:cNvPr id="24" name="Ink 23">
                <a:extLst>
                  <a:ext uri="{FF2B5EF4-FFF2-40B4-BE49-F238E27FC236}">
                    <a16:creationId xmlns:a16="http://schemas.microsoft.com/office/drawing/2014/main" id="{1BE1E3E4-C6B2-E08E-4E96-8C5D95DF6513}"/>
                  </a:ext>
                </a:extLst>
              </p:cNvPr>
              <p:cNvPicPr/>
              <p:nvPr/>
            </p:nvPicPr>
            <p:blipFill>
              <a:blip r:embed="rId4"/>
              <a:stretch>
                <a:fillRect/>
              </a:stretch>
            </p:blipFill>
            <p:spPr>
              <a:xfrm>
                <a:off x="1929573" y="4256180"/>
                <a:ext cx="676142" cy="45720"/>
              </a:xfrm>
              <a:prstGeom prst="rect">
                <a:avLst/>
              </a:prstGeom>
            </p:spPr>
          </p:pic>
        </mc:Fallback>
      </mc:AlternateContent>
      <p:sp>
        <p:nvSpPr>
          <p:cNvPr id="25" name="TextBox 24">
            <a:extLst>
              <a:ext uri="{FF2B5EF4-FFF2-40B4-BE49-F238E27FC236}">
                <a16:creationId xmlns:a16="http://schemas.microsoft.com/office/drawing/2014/main" id="{3C8D032B-0268-F567-BC39-DFBF2F4AB7DC}"/>
              </a:ext>
            </a:extLst>
          </p:cNvPr>
          <p:cNvSpPr txBox="1"/>
          <p:nvPr/>
        </p:nvSpPr>
        <p:spPr>
          <a:xfrm>
            <a:off x="2790614" y="4120742"/>
            <a:ext cx="2546834" cy="307777"/>
          </a:xfrm>
          <a:prstGeom prst="rect">
            <a:avLst/>
          </a:prstGeom>
          <a:noFill/>
        </p:spPr>
        <p:txBody>
          <a:bodyPr wrap="square">
            <a:spAutoFit/>
          </a:bodyPr>
          <a:lstStyle/>
          <a:p>
            <a:r>
              <a:rPr lang="en-US" sz="1400"/>
              <a:t>same as df.isnull() apparently,</a:t>
            </a:r>
          </a:p>
        </p:txBody>
      </p:sp>
      <p:sp>
        <p:nvSpPr>
          <p:cNvPr id="32" name="TextBox 31">
            <a:extLst>
              <a:ext uri="{FF2B5EF4-FFF2-40B4-BE49-F238E27FC236}">
                <a16:creationId xmlns:a16="http://schemas.microsoft.com/office/drawing/2014/main" id="{32F4AEE8-5D60-9DC8-C6E0-C4A983D7F525}"/>
              </a:ext>
            </a:extLst>
          </p:cNvPr>
          <p:cNvSpPr txBox="1"/>
          <p:nvPr/>
        </p:nvSpPr>
        <p:spPr>
          <a:xfrm>
            <a:off x="339391" y="4722229"/>
            <a:ext cx="1910272" cy="307777"/>
          </a:xfrm>
          <a:prstGeom prst="rect">
            <a:avLst/>
          </a:prstGeom>
          <a:noFill/>
        </p:spPr>
        <p:txBody>
          <a:bodyPr wrap="square" rtlCol="0">
            <a:spAutoFit/>
          </a:bodyPr>
          <a:lstStyle/>
          <a:p>
            <a:r>
              <a:rPr lang="en-US" sz="1400"/>
              <a:t>dataframe.isna().sum()</a:t>
            </a:r>
          </a:p>
        </p:txBody>
      </p:sp>
      <mc:AlternateContent xmlns:mc="http://schemas.openxmlformats.org/markup-compatibility/2006" xmlns:p14="http://schemas.microsoft.com/office/powerpoint/2010/main">
        <mc:Choice Requires="p14">
          <p:contentPart p14:bwMode="auto" r:id="rId6">
            <p14:nvContentPartPr>
              <p14:cNvPr id="33" name="Ink 32">
                <a:extLst>
                  <a:ext uri="{FF2B5EF4-FFF2-40B4-BE49-F238E27FC236}">
                    <a16:creationId xmlns:a16="http://schemas.microsoft.com/office/drawing/2014/main" id="{0858A42F-F3EB-2502-1015-5E56BFB1BDD4}"/>
                  </a:ext>
                </a:extLst>
              </p14:cNvPr>
              <p14:cNvContentPartPr/>
              <p14:nvPr/>
            </p14:nvContentPartPr>
            <p14:xfrm>
              <a:off x="2370300" y="4890212"/>
              <a:ext cx="658500" cy="28080"/>
            </p14:xfrm>
          </p:contentPart>
        </mc:Choice>
        <mc:Fallback xmlns="">
          <p:pic>
            <p:nvPicPr>
              <p:cNvPr id="33" name="Ink 32">
                <a:extLst>
                  <a:ext uri="{FF2B5EF4-FFF2-40B4-BE49-F238E27FC236}">
                    <a16:creationId xmlns:a16="http://schemas.microsoft.com/office/drawing/2014/main" id="{0858A42F-F3EB-2502-1015-5E56BFB1BDD4}"/>
                  </a:ext>
                </a:extLst>
              </p:cNvPr>
              <p:cNvPicPr/>
              <p:nvPr/>
            </p:nvPicPr>
            <p:blipFill>
              <a:blip r:embed="rId4"/>
              <a:stretch>
                <a:fillRect/>
              </a:stretch>
            </p:blipFill>
            <p:spPr>
              <a:xfrm>
                <a:off x="2361299" y="4881212"/>
                <a:ext cx="676142" cy="45720"/>
              </a:xfrm>
              <a:prstGeom prst="rect">
                <a:avLst/>
              </a:prstGeom>
            </p:spPr>
          </p:pic>
        </mc:Fallback>
      </mc:AlternateContent>
      <p:sp>
        <p:nvSpPr>
          <p:cNvPr id="34" name="TextBox 33">
            <a:extLst>
              <a:ext uri="{FF2B5EF4-FFF2-40B4-BE49-F238E27FC236}">
                <a16:creationId xmlns:a16="http://schemas.microsoft.com/office/drawing/2014/main" id="{BB11F792-590C-28BA-43A3-DD38201D793D}"/>
              </a:ext>
            </a:extLst>
          </p:cNvPr>
          <p:cNvSpPr txBox="1"/>
          <p:nvPr/>
        </p:nvSpPr>
        <p:spPr>
          <a:xfrm>
            <a:off x="3149437" y="4667876"/>
            <a:ext cx="8303549" cy="954107"/>
          </a:xfrm>
          <a:prstGeom prst="rect">
            <a:avLst/>
          </a:prstGeom>
          <a:noFill/>
        </p:spPr>
        <p:txBody>
          <a:bodyPr wrap="square">
            <a:spAutoFit/>
          </a:bodyPr>
          <a:lstStyle/>
          <a:p>
            <a:r>
              <a:rPr lang="en-US" sz="1400"/>
              <a:t>takes advantage of the fact that Booleans are 1/0, and so adds the number of na’s in each column and outputs the result, paired next to column name.  So this returns a series mapping column names to number of na’s.  The .sum() method has an optional argument </a:t>
            </a:r>
            <a:r>
              <a:rPr lang="en-US" sz="1400" b="1"/>
              <a:t>axis = 0/1</a:t>
            </a:r>
            <a:r>
              <a:rPr lang="en-US" sz="1400"/>
              <a:t>.  If do axis = 1, then it will output a series mapping row indices to number of NaN’s in that row.</a:t>
            </a:r>
          </a:p>
        </p:txBody>
      </p:sp>
      <p:sp>
        <p:nvSpPr>
          <p:cNvPr id="7" name="TextBox 6">
            <a:extLst>
              <a:ext uri="{FF2B5EF4-FFF2-40B4-BE49-F238E27FC236}">
                <a16:creationId xmlns:a16="http://schemas.microsoft.com/office/drawing/2014/main" id="{2E0A6927-025A-F75E-CF7A-6009DC59E947}"/>
              </a:ext>
            </a:extLst>
          </p:cNvPr>
          <p:cNvSpPr txBox="1"/>
          <p:nvPr/>
        </p:nvSpPr>
        <p:spPr>
          <a:xfrm>
            <a:off x="339390" y="5836797"/>
            <a:ext cx="1928434" cy="307777"/>
          </a:xfrm>
          <a:prstGeom prst="rect">
            <a:avLst/>
          </a:prstGeom>
          <a:noFill/>
        </p:spPr>
        <p:txBody>
          <a:bodyPr wrap="square" rtlCol="0">
            <a:spAutoFit/>
          </a:bodyPr>
          <a:lstStyle/>
          <a:p>
            <a:r>
              <a:rPr lang="en-US" sz="1400"/>
              <a:t>dataframe.isna().any()</a:t>
            </a:r>
          </a:p>
        </p:txBody>
      </p:sp>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B2357AB6-47D8-67AE-A485-521B4923EB99}"/>
                  </a:ext>
                </a:extLst>
              </p14:cNvPr>
              <p14:cNvContentPartPr/>
              <p14:nvPr/>
            </p14:nvContentPartPr>
            <p14:xfrm>
              <a:off x="2267824" y="6009229"/>
              <a:ext cx="658500" cy="28080"/>
            </p14:xfrm>
          </p:contentPart>
        </mc:Choice>
        <mc:Fallback xmlns="">
          <p:pic>
            <p:nvPicPr>
              <p:cNvPr id="8" name="Ink 7">
                <a:extLst>
                  <a:ext uri="{FF2B5EF4-FFF2-40B4-BE49-F238E27FC236}">
                    <a16:creationId xmlns:a16="http://schemas.microsoft.com/office/drawing/2014/main" id="{B2357AB6-47D8-67AE-A485-521B4923EB99}"/>
                  </a:ext>
                </a:extLst>
              </p:cNvPr>
              <p:cNvPicPr/>
              <p:nvPr/>
            </p:nvPicPr>
            <p:blipFill>
              <a:blip r:embed="rId4"/>
              <a:stretch>
                <a:fillRect/>
              </a:stretch>
            </p:blipFill>
            <p:spPr>
              <a:xfrm>
                <a:off x="2258823" y="6000229"/>
                <a:ext cx="676142" cy="45720"/>
              </a:xfrm>
              <a:prstGeom prst="rect">
                <a:avLst/>
              </a:prstGeom>
            </p:spPr>
          </p:pic>
        </mc:Fallback>
      </mc:AlternateContent>
      <p:sp>
        <p:nvSpPr>
          <p:cNvPr id="9" name="TextBox 8">
            <a:extLst>
              <a:ext uri="{FF2B5EF4-FFF2-40B4-BE49-F238E27FC236}">
                <a16:creationId xmlns:a16="http://schemas.microsoft.com/office/drawing/2014/main" id="{2F7108B1-FF7A-5637-050F-E4850945BAE8}"/>
              </a:ext>
            </a:extLst>
          </p:cNvPr>
          <p:cNvSpPr txBox="1"/>
          <p:nvPr/>
        </p:nvSpPr>
        <p:spPr>
          <a:xfrm>
            <a:off x="3149437" y="5825671"/>
            <a:ext cx="8502947" cy="738664"/>
          </a:xfrm>
          <a:prstGeom prst="rect">
            <a:avLst/>
          </a:prstGeom>
          <a:noFill/>
        </p:spPr>
        <p:txBody>
          <a:bodyPr wrap="square">
            <a:spAutoFit/>
          </a:bodyPr>
          <a:lstStyle/>
          <a:p>
            <a:r>
              <a:rPr lang="en-US" sz="1400"/>
              <a:t>outputs a series of column names and whether they have any NaN’s in them or not.  Optional argument </a:t>
            </a:r>
            <a:r>
              <a:rPr lang="en-US" sz="1400" b="1"/>
              <a:t>axis=0/1</a:t>
            </a:r>
            <a:r>
              <a:rPr lang="en-US" sz="1400"/>
              <a:t>.  If do axis = 1, then it will output a seres mapping row indices to whether there are any NaN’s in the rows or not.  Could find number of rows with NaN’s via </a:t>
            </a:r>
            <a:r>
              <a:rPr lang="en-US" sz="1400" i="1">
                <a:solidFill>
                  <a:srgbClr val="0066FF"/>
                </a:solidFill>
              </a:rPr>
              <a:t>df.isna().any(axis=1).sum()</a:t>
            </a:r>
            <a:r>
              <a:rPr lang="en-US" sz="1400"/>
              <a:t>.   </a:t>
            </a:r>
          </a:p>
        </p:txBody>
      </p:sp>
      <p:sp>
        <p:nvSpPr>
          <p:cNvPr id="13" name="TextBox 12">
            <a:extLst>
              <a:ext uri="{FF2B5EF4-FFF2-40B4-BE49-F238E27FC236}">
                <a16:creationId xmlns:a16="http://schemas.microsoft.com/office/drawing/2014/main" id="{DDBF1F16-A362-8D5A-AF12-B98BE9D7C229}"/>
              </a:ext>
            </a:extLst>
          </p:cNvPr>
          <p:cNvSpPr txBox="1"/>
          <p:nvPr/>
        </p:nvSpPr>
        <p:spPr>
          <a:xfrm>
            <a:off x="319898" y="3310479"/>
            <a:ext cx="1779489" cy="307777"/>
          </a:xfrm>
          <a:prstGeom prst="rect">
            <a:avLst/>
          </a:prstGeom>
          <a:noFill/>
        </p:spPr>
        <p:txBody>
          <a:bodyPr wrap="square" rtlCol="0">
            <a:spAutoFit/>
          </a:bodyPr>
          <a:lstStyle/>
          <a:p>
            <a:r>
              <a:rPr lang="en-US" sz="1400"/>
              <a:t>dataframe.notnull()</a:t>
            </a:r>
          </a:p>
        </p:txBody>
      </p:sp>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3CE13C6C-74AD-A074-DD5D-9A85CABAF7ED}"/>
                  </a:ext>
                </a:extLst>
              </p14:cNvPr>
              <p14:cNvContentPartPr/>
              <p14:nvPr/>
            </p14:nvContentPartPr>
            <p14:xfrm>
              <a:off x="2370300" y="3453856"/>
              <a:ext cx="658500" cy="28080"/>
            </p14:xfrm>
          </p:contentPart>
        </mc:Choice>
        <mc:Fallback xmlns="">
          <p:pic>
            <p:nvPicPr>
              <p:cNvPr id="15" name="Ink 14">
                <a:extLst>
                  <a:ext uri="{FF2B5EF4-FFF2-40B4-BE49-F238E27FC236}">
                    <a16:creationId xmlns:a16="http://schemas.microsoft.com/office/drawing/2014/main" id="{3CE13C6C-74AD-A074-DD5D-9A85CABAF7ED}"/>
                  </a:ext>
                </a:extLst>
              </p:cNvPr>
              <p:cNvPicPr/>
              <p:nvPr/>
            </p:nvPicPr>
            <p:blipFill>
              <a:blip r:embed="rId4"/>
              <a:stretch>
                <a:fillRect/>
              </a:stretch>
            </p:blipFill>
            <p:spPr>
              <a:xfrm>
                <a:off x="2361299" y="3444856"/>
                <a:ext cx="676142" cy="45720"/>
              </a:xfrm>
              <a:prstGeom prst="rect">
                <a:avLst/>
              </a:prstGeom>
            </p:spPr>
          </p:pic>
        </mc:Fallback>
      </mc:AlternateContent>
      <p:sp>
        <p:nvSpPr>
          <p:cNvPr id="16" name="TextBox 15">
            <a:extLst>
              <a:ext uri="{FF2B5EF4-FFF2-40B4-BE49-F238E27FC236}">
                <a16:creationId xmlns:a16="http://schemas.microsoft.com/office/drawing/2014/main" id="{C7EE8215-6D40-76C3-34CA-517750CDC150}"/>
              </a:ext>
            </a:extLst>
          </p:cNvPr>
          <p:cNvSpPr txBox="1"/>
          <p:nvPr/>
        </p:nvSpPr>
        <p:spPr>
          <a:xfrm>
            <a:off x="3149437" y="3299373"/>
            <a:ext cx="8892527" cy="307777"/>
          </a:xfrm>
          <a:prstGeom prst="rect">
            <a:avLst/>
          </a:prstGeom>
          <a:noFill/>
        </p:spPr>
        <p:txBody>
          <a:bodyPr wrap="square">
            <a:spAutoFit/>
          </a:bodyPr>
          <a:lstStyle/>
          <a:p>
            <a:r>
              <a:rPr lang="en-US" sz="1400"/>
              <a:t>outputs the dataframe, with each entry replaced by True/False according to whether the value is not null or not.  </a:t>
            </a:r>
          </a:p>
        </p:txBody>
      </p:sp>
    </p:spTree>
    <p:extLst>
      <p:ext uri="{BB962C8B-B14F-4D97-AF65-F5344CB8AC3E}">
        <p14:creationId xmlns:p14="http://schemas.microsoft.com/office/powerpoint/2010/main" val="151926430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57548" y="239954"/>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319899" y="1148230"/>
            <a:ext cx="11332485" cy="830997"/>
          </a:xfrm>
          <a:prstGeom prst="rect">
            <a:avLst/>
          </a:prstGeom>
          <a:noFill/>
        </p:spPr>
        <p:txBody>
          <a:bodyPr wrap="square" rtlCol="0">
            <a:spAutoFit/>
          </a:bodyPr>
          <a:lstStyle/>
          <a:p>
            <a:r>
              <a:rPr lang="en-US" sz="1600" b="1"/>
              <a:t>Finding NaN, Null values</a:t>
            </a:r>
          </a:p>
          <a:p>
            <a:r>
              <a:rPr lang="en-US" sz="1600"/>
              <a:t>Mainly checking if columns have null values, and also trying to convert columns to different datatypes.  And of course they work on single/sets of columns too.  Just say, e.g., dataframe[“column”].method()</a:t>
            </a:r>
          </a:p>
        </p:txBody>
      </p:sp>
      <p:sp>
        <p:nvSpPr>
          <p:cNvPr id="11" name="TextBox 10">
            <a:extLst>
              <a:ext uri="{FF2B5EF4-FFF2-40B4-BE49-F238E27FC236}">
                <a16:creationId xmlns:a16="http://schemas.microsoft.com/office/drawing/2014/main" id="{E0218550-AE01-2404-5C0A-0AC37CE548AA}"/>
              </a:ext>
            </a:extLst>
          </p:cNvPr>
          <p:cNvSpPr txBox="1"/>
          <p:nvPr/>
        </p:nvSpPr>
        <p:spPr>
          <a:xfrm>
            <a:off x="345651" y="3006310"/>
            <a:ext cx="3327238" cy="307777"/>
          </a:xfrm>
          <a:prstGeom prst="rect">
            <a:avLst/>
          </a:prstGeom>
          <a:noFill/>
        </p:spPr>
        <p:txBody>
          <a:bodyPr wrap="square" rtlCol="0">
            <a:spAutoFit/>
          </a:bodyPr>
          <a:lstStyle/>
          <a:p>
            <a:r>
              <a:rPr lang="en-US" sz="1400"/>
              <a:t>dataframe.columns[dataframe.isna().any()]</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34F14B21-6828-0C90-A078-84C2DF6684A3}"/>
                  </a:ext>
                </a:extLst>
              </p14:cNvPr>
              <p14:cNvContentPartPr/>
              <p14:nvPr/>
            </p14:nvContentPartPr>
            <p14:xfrm>
              <a:off x="3842088" y="3198295"/>
              <a:ext cx="658500" cy="28080"/>
            </p14:xfrm>
          </p:contentPart>
        </mc:Choice>
        <mc:Fallback xmlns="">
          <p:pic>
            <p:nvPicPr>
              <p:cNvPr id="12" name="Ink 11">
                <a:extLst>
                  <a:ext uri="{FF2B5EF4-FFF2-40B4-BE49-F238E27FC236}">
                    <a16:creationId xmlns:a16="http://schemas.microsoft.com/office/drawing/2014/main" id="{34F14B21-6828-0C90-A078-84C2DF6684A3}"/>
                  </a:ext>
                </a:extLst>
              </p:cNvPr>
              <p:cNvPicPr/>
              <p:nvPr/>
            </p:nvPicPr>
            <p:blipFill>
              <a:blip r:embed="rId4"/>
              <a:stretch>
                <a:fillRect/>
              </a:stretch>
            </p:blipFill>
            <p:spPr>
              <a:xfrm>
                <a:off x="3833087" y="3189295"/>
                <a:ext cx="676142" cy="45720"/>
              </a:xfrm>
              <a:prstGeom prst="rect">
                <a:avLst/>
              </a:prstGeom>
            </p:spPr>
          </p:pic>
        </mc:Fallback>
      </mc:AlternateContent>
      <p:sp>
        <p:nvSpPr>
          <p:cNvPr id="13" name="TextBox 12">
            <a:extLst>
              <a:ext uri="{FF2B5EF4-FFF2-40B4-BE49-F238E27FC236}">
                <a16:creationId xmlns:a16="http://schemas.microsoft.com/office/drawing/2014/main" id="{D19B148D-CC49-6F05-1A15-A6C4011C09F5}"/>
              </a:ext>
            </a:extLst>
          </p:cNvPr>
          <p:cNvSpPr txBox="1"/>
          <p:nvPr/>
        </p:nvSpPr>
        <p:spPr>
          <a:xfrm>
            <a:off x="4700642" y="3037064"/>
            <a:ext cx="6871926" cy="738664"/>
          </a:xfrm>
          <a:prstGeom prst="rect">
            <a:avLst/>
          </a:prstGeom>
          <a:noFill/>
        </p:spPr>
        <p:txBody>
          <a:bodyPr wrap="square">
            <a:spAutoFit/>
          </a:bodyPr>
          <a:lstStyle/>
          <a:p>
            <a:r>
              <a:rPr lang="en-US" sz="1400"/>
              <a:t>will output a list of columns with NaN entries.  I’m guessing it sums the NaN’s in the columns, and if it’s &gt; 0, it marks with 1.  </a:t>
            </a:r>
            <a:r>
              <a:rPr lang="en-US" sz="1400">
                <a:solidFill>
                  <a:srgbClr val="0066FF"/>
                </a:solidFill>
              </a:rPr>
              <a:t>df.loc[:,df.columns[df.isna().any()] </a:t>
            </a:r>
            <a:r>
              <a:rPr lang="en-US" sz="1400"/>
              <a:t>would give us the entire df columns with NaN’s.</a:t>
            </a:r>
          </a:p>
        </p:txBody>
      </p:sp>
      <p:sp>
        <p:nvSpPr>
          <p:cNvPr id="17" name="TextBox 16">
            <a:extLst>
              <a:ext uri="{FF2B5EF4-FFF2-40B4-BE49-F238E27FC236}">
                <a16:creationId xmlns:a16="http://schemas.microsoft.com/office/drawing/2014/main" id="{1A576243-6523-DB78-3CCB-C6E7D72B7F1D}"/>
              </a:ext>
            </a:extLst>
          </p:cNvPr>
          <p:cNvSpPr txBox="1"/>
          <p:nvPr/>
        </p:nvSpPr>
        <p:spPr>
          <a:xfrm>
            <a:off x="319899" y="2425838"/>
            <a:ext cx="3702654" cy="307777"/>
          </a:xfrm>
          <a:prstGeom prst="rect">
            <a:avLst/>
          </a:prstGeom>
          <a:noFill/>
        </p:spPr>
        <p:txBody>
          <a:bodyPr wrap="square" rtlCol="0">
            <a:spAutoFit/>
          </a:bodyPr>
          <a:lstStyle/>
          <a:p>
            <a:r>
              <a:rPr lang="en-US" sz="1400"/>
              <a:t>dataframe.columns[dataframe.isna().sum() &lt; n]</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D1725982-F309-CCCE-BCE0-D5B1F500BCF8}"/>
                  </a:ext>
                </a:extLst>
              </p14:cNvPr>
              <p14:cNvContentPartPr/>
              <p14:nvPr/>
            </p14:nvContentPartPr>
            <p14:xfrm>
              <a:off x="4222606" y="2587069"/>
              <a:ext cx="658500" cy="28080"/>
            </p14:xfrm>
          </p:contentPart>
        </mc:Choice>
        <mc:Fallback xmlns="">
          <p:pic>
            <p:nvPicPr>
              <p:cNvPr id="18" name="Ink 17">
                <a:extLst>
                  <a:ext uri="{FF2B5EF4-FFF2-40B4-BE49-F238E27FC236}">
                    <a16:creationId xmlns:a16="http://schemas.microsoft.com/office/drawing/2014/main" id="{D1725982-F309-CCCE-BCE0-D5B1F500BCF8}"/>
                  </a:ext>
                </a:extLst>
              </p:cNvPr>
              <p:cNvPicPr/>
              <p:nvPr/>
            </p:nvPicPr>
            <p:blipFill>
              <a:blip r:embed="rId4"/>
              <a:stretch>
                <a:fillRect/>
              </a:stretch>
            </p:blipFill>
            <p:spPr>
              <a:xfrm>
                <a:off x="4213605" y="2578069"/>
                <a:ext cx="676142" cy="45720"/>
              </a:xfrm>
              <a:prstGeom prst="rect">
                <a:avLst/>
              </a:prstGeom>
            </p:spPr>
          </p:pic>
        </mc:Fallback>
      </mc:AlternateContent>
      <p:sp>
        <p:nvSpPr>
          <p:cNvPr id="19" name="TextBox 18">
            <a:extLst>
              <a:ext uri="{FF2B5EF4-FFF2-40B4-BE49-F238E27FC236}">
                <a16:creationId xmlns:a16="http://schemas.microsoft.com/office/drawing/2014/main" id="{51D44480-94EC-717B-E5ED-0FCE02844A40}"/>
              </a:ext>
            </a:extLst>
          </p:cNvPr>
          <p:cNvSpPr txBox="1"/>
          <p:nvPr/>
        </p:nvSpPr>
        <p:spPr>
          <a:xfrm>
            <a:off x="5081160" y="2425838"/>
            <a:ext cx="5143581" cy="307777"/>
          </a:xfrm>
          <a:prstGeom prst="rect">
            <a:avLst/>
          </a:prstGeom>
          <a:noFill/>
        </p:spPr>
        <p:txBody>
          <a:bodyPr wrap="square">
            <a:spAutoFit/>
          </a:bodyPr>
          <a:lstStyle/>
          <a:p>
            <a:r>
              <a:rPr lang="en-US" sz="1400"/>
              <a:t>will output a list of columns which have fewer than n NaN entries.  </a:t>
            </a:r>
          </a:p>
        </p:txBody>
      </p:sp>
      <p:sp>
        <p:nvSpPr>
          <p:cNvPr id="10" name="TextBox 9">
            <a:extLst>
              <a:ext uri="{FF2B5EF4-FFF2-40B4-BE49-F238E27FC236}">
                <a16:creationId xmlns:a16="http://schemas.microsoft.com/office/drawing/2014/main" id="{27ED821B-3C5A-5F95-6E86-5ED7D352B283}"/>
              </a:ext>
            </a:extLst>
          </p:cNvPr>
          <p:cNvSpPr txBox="1"/>
          <p:nvPr/>
        </p:nvSpPr>
        <p:spPr>
          <a:xfrm>
            <a:off x="345651" y="4660496"/>
            <a:ext cx="3676902" cy="307777"/>
          </a:xfrm>
          <a:prstGeom prst="rect">
            <a:avLst/>
          </a:prstGeom>
          <a:noFill/>
        </p:spPr>
        <p:txBody>
          <a:bodyPr wrap="square" rtlCol="0">
            <a:spAutoFit/>
          </a:bodyPr>
          <a:lstStyle/>
          <a:p>
            <a:r>
              <a:rPr lang="en-US" sz="1400"/>
              <a:t>dataframe.index[dataframe.isna().any(axis=1)]</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5D14A1D2-428A-2A1B-3F8D-A8CA14F5F5A0}"/>
                  </a:ext>
                </a:extLst>
              </p14:cNvPr>
              <p14:cNvContentPartPr/>
              <p14:nvPr/>
            </p14:nvContentPartPr>
            <p14:xfrm>
              <a:off x="4212773" y="4841024"/>
              <a:ext cx="658500" cy="28080"/>
            </p14:xfrm>
          </p:contentPart>
        </mc:Choice>
        <mc:Fallback xmlns="">
          <p:pic>
            <p:nvPicPr>
              <p:cNvPr id="15" name="Ink 14">
                <a:extLst>
                  <a:ext uri="{FF2B5EF4-FFF2-40B4-BE49-F238E27FC236}">
                    <a16:creationId xmlns:a16="http://schemas.microsoft.com/office/drawing/2014/main" id="{5D14A1D2-428A-2A1B-3F8D-A8CA14F5F5A0}"/>
                  </a:ext>
                </a:extLst>
              </p:cNvPr>
              <p:cNvPicPr/>
              <p:nvPr/>
            </p:nvPicPr>
            <p:blipFill>
              <a:blip r:embed="rId4"/>
              <a:stretch>
                <a:fillRect/>
              </a:stretch>
            </p:blipFill>
            <p:spPr>
              <a:xfrm>
                <a:off x="4203772" y="4832024"/>
                <a:ext cx="676142" cy="45720"/>
              </a:xfrm>
              <a:prstGeom prst="rect">
                <a:avLst/>
              </a:prstGeom>
            </p:spPr>
          </p:pic>
        </mc:Fallback>
      </mc:AlternateContent>
      <p:sp>
        <p:nvSpPr>
          <p:cNvPr id="16" name="TextBox 15">
            <a:extLst>
              <a:ext uri="{FF2B5EF4-FFF2-40B4-BE49-F238E27FC236}">
                <a16:creationId xmlns:a16="http://schemas.microsoft.com/office/drawing/2014/main" id="{00F7BF76-8F27-D6E1-0EC5-E407B9545519}"/>
              </a:ext>
            </a:extLst>
          </p:cNvPr>
          <p:cNvSpPr txBox="1"/>
          <p:nvPr/>
        </p:nvSpPr>
        <p:spPr>
          <a:xfrm>
            <a:off x="5081160" y="4678475"/>
            <a:ext cx="6153364" cy="738664"/>
          </a:xfrm>
          <a:prstGeom prst="rect">
            <a:avLst/>
          </a:prstGeom>
          <a:noFill/>
        </p:spPr>
        <p:txBody>
          <a:bodyPr wrap="square">
            <a:spAutoFit/>
          </a:bodyPr>
          <a:lstStyle/>
          <a:p>
            <a:r>
              <a:rPr lang="en-US" sz="1400"/>
              <a:t>will output a list of rows with NaN entries.  I’m guessing it sums the NaN’s in the rows, and if it’s &gt; 0, it marks with 1. </a:t>
            </a:r>
            <a:r>
              <a:rPr lang="en-US" sz="1400">
                <a:solidFill>
                  <a:srgbClr val="0066FF"/>
                </a:solidFill>
              </a:rPr>
              <a:t>df.loc[df.columns[df.isna().any(axis=1)]</a:t>
            </a:r>
            <a:r>
              <a:rPr lang="en-US" sz="1400"/>
              <a:t> would give us the entire df rows with NaN’s.</a:t>
            </a:r>
          </a:p>
        </p:txBody>
      </p:sp>
      <p:sp>
        <p:nvSpPr>
          <p:cNvPr id="20" name="TextBox 19">
            <a:extLst>
              <a:ext uri="{FF2B5EF4-FFF2-40B4-BE49-F238E27FC236}">
                <a16:creationId xmlns:a16="http://schemas.microsoft.com/office/drawing/2014/main" id="{145482B8-DC57-95EC-D8C8-60213A54982F}"/>
              </a:ext>
            </a:extLst>
          </p:cNvPr>
          <p:cNvSpPr txBox="1"/>
          <p:nvPr/>
        </p:nvSpPr>
        <p:spPr>
          <a:xfrm>
            <a:off x="319899" y="4001366"/>
            <a:ext cx="3996462" cy="307777"/>
          </a:xfrm>
          <a:prstGeom prst="rect">
            <a:avLst/>
          </a:prstGeom>
          <a:noFill/>
        </p:spPr>
        <p:txBody>
          <a:bodyPr wrap="square" rtlCol="0">
            <a:spAutoFit/>
          </a:bodyPr>
          <a:lstStyle/>
          <a:p>
            <a:r>
              <a:rPr lang="en-US" sz="1400"/>
              <a:t>dataframe.index[dataframe.isna().sum(axis=1) &lt; n]</a:t>
            </a:r>
          </a:p>
        </p:txBody>
      </p:sp>
      <mc:AlternateContent xmlns:mc="http://schemas.openxmlformats.org/markup-compatibility/2006" xmlns:p14="http://schemas.microsoft.com/office/powerpoint/2010/main">
        <mc:Choice Requires="p14">
          <p:contentPart p14:bwMode="auto" r:id="rId7">
            <p14:nvContentPartPr>
              <p14:cNvPr id="21" name="Ink 20">
                <a:extLst>
                  <a:ext uri="{FF2B5EF4-FFF2-40B4-BE49-F238E27FC236}">
                    <a16:creationId xmlns:a16="http://schemas.microsoft.com/office/drawing/2014/main" id="{E8E53101-B263-790F-9E61-2B4FEFE43800}"/>
                  </a:ext>
                </a:extLst>
              </p14:cNvPr>
              <p14:cNvContentPartPr/>
              <p14:nvPr/>
            </p14:nvContentPartPr>
            <p14:xfrm>
              <a:off x="4500588" y="4162597"/>
              <a:ext cx="658500" cy="28080"/>
            </p14:xfrm>
          </p:contentPart>
        </mc:Choice>
        <mc:Fallback xmlns="">
          <p:pic>
            <p:nvPicPr>
              <p:cNvPr id="21" name="Ink 20">
                <a:extLst>
                  <a:ext uri="{FF2B5EF4-FFF2-40B4-BE49-F238E27FC236}">
                    <a16:creationId xmlns:a16="http://schemas.microsoft.com/office/drawing/2014/main" id="{E8E53101-B263-790F-9E61-2B4FEFE43800}"/>
                  </a:ext>
                </a:extLst>
              </p:cNvPr>
              <p:cNvPicPr/>
              <p:nvPr/>
            </p:nvPicPr>
            <p:blipFill>
              <a:blip r:embed="rId4"/>
              <a:stretch>
                <a:fillRect/>
              </a:stretch>
            </p:blipFill>
            <p:spPr>
              <a:xfrm>
                <a:off x="4491587" y="4153597"/>
                <a:ext cx="676142" cy="45720"/>
              </a:xfrm>
              <a:prstGeom prst="rect">
                <a:avLst/>
              </a:prstGeom>
            </p:spPr>
          </p:pic>
        </mc:Fallback>
      </mc:AlternateContent>
      <p:sp>
        <p:nvSpPr>
          <p:cNvPr id="22" name="TextBox 21">
            <a:extLst>
              <a:ext uri="{FF2B5EF4-FFF2-40B4-BE49-F238E27FC236}">
                <a16:creationId xmlns:a16="http://schemas.microsoft.com/office/drawing/2014/main" id="{FF6B88DB-C5D7-70E3-C668-2BF376798090}"/>
              </a:ext>
            </a:extLst>
          </p:cNvPr>
          <p:cNvSpPr txBox="1"/>
          <p:nvPr/>
        </p:nvSpPr>
        <p:spPr>
          <a:xfrm>
            <a:off x="5359142" y="4001366"/>
            <a:ext cx="5143581" cy="307777"/>
          </a:xfrm>
          <a:prstGeom prst="rect">
            <a:avLst/>
          </a:prstGeom>
          <a:noFill/>
        </p:spPr>
        <p:txBody>
          <a:bodyPr wrap="square">
            <a:spAutoFit/>
          </a:bodyPr>
          <a:lstStyle/>
          <a:p>
            <a:r>
              <a:rPr lang="en-US" sz="1400"/>
              <a:t>will output a list of rows which have fewer than n NaN entries.</a:t>
            </a:r>
          </a:p>
        </p:txBody>
      </p:sp>
      <p:sp>
        <p:nvSpPr>
          <p:cNvPr id="2" name="TextBox 1">
            <a:extLst>
              <a:ext uri="{FF2B5EF4-FFF2-40B4-BE49-F238E27FC236}">
                <a16:creationId xmlns:a16="http://schemas.microsoft.com/office/drawing/2014/main" id="{7F470F27-809C-CADA-176E-D21B2E7E70BC}"/>
              </a:ext>
            </a:extLst>
          </p:cNvPr>
          <p:cNvSpPr txBox="1"/>
          <p:nvPr/>
        </p:nvSpPr>
        <p:spPr>
          <a:xfrm>
            <a:off x="345651" y="5797597"/>
            <a:ext cx="1405644" cy="307777"/>
          </a:xfrm>
          <a:prstGeom prst="rect">
            <a:avLst/>
          </a:prstGeom>
          <a:noFill/>
        </p:spPr>
        <p:txBody>
          <a:bodyPr wrap="square" rtlCol="0">
            <a:spAutoFit/>
          </a:bodyPr>
          <a:lstStyle/>
          <a:p>
            <a:r>
              <a:rPr lang="en-US" sz="1400"/>
              <a:t>dataframe.any()</a:t>
            </a:r>
          </a:p>
        </p:txBody>
      </p:sp>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6D65D5C7-D292-5259-A5AA-48733C6EE06F}"/>
                  </a:ext>
                </a:extLst>
              </p14:cNvPr>
              <p14:cNvContentPartPr/>
              <p14:nvPr/>
            </p14:nvContentPartPr>
            <p14:xfrm>
              <a:off x="1870962" y="5970029"/>
              <a:ext cx="658500" cy="28080"/>
            </p14:xfrm>
          </p:contentPart>
        </mc:Choice>
        <mc:Fallback xmlns="">
          <p:pic>
            <p:nvPicPr>
              <p:cNvPr id="5" name="Ink 4">
                <a:extLst>
                  <a:ext uri="{FF2B5EF4-FFF2-40B4-BE49-F238E27FC236}">
                    <a16:creationId xmlns:a16="http://schemas.microsoft.com/office/drawing/2014/main" id="{6D65D5C7-D292-5259-A5AA-48733C6EE06F}"/>
                  </a:ext>
                </a:extLst>
              </p:cNvPr>
              <p:cNvPicPr/>
              <p:nvPr/>
            </p:nvPicPr>
            <p:blipFill>
              <a:blip r:embed="rId4"/>
              <a:stretch>
                <a:fillRect/>
              </a:stretch>
            </p:blipFill>
            <p:spPr>
              <a:xfrm>
                <a:off x="1861961" y="5961029"/>
                <a:ext cx="676142" cy="45720"/>
              </a:xfrm>
              <a:prstGeom prst="rect">
                <a:avLst/>
              </a:prstGeom>
            </p:spPr>
          </p:pic>
        </mc:Fallback>
      </mc:AlternateContent>
      <p:sp>
        <p:nvSpPr>
          <p:cNvPr id="6" name="TextBox 5">
            <a:extLst>
              <a:ext uri="{FF2B5EF4-FFF2-40B4-BE49-F238E27FC236}">
                <a16:creationId xmlns:a16="http://schemas.microsoft.com/office/drawing/2014/main" id="{D8068812-42E8-BED0-8C52-C8931995A8E5}"/>
              </a:ext>
            </a:extLst>
          </p:cNvPr>
          <p:cNvSpPr txBox="1"/>
          <p:nvPr/>
        </p:nvSpPr>
        <p:spPr>
          <a:xfrm>
            <a:off x="2752575" y="5786471"/>
            <a:ext cx="9022899" cy="738664"/>
          </a:xfrm>
          <a:prstGeom prst="rect">
            <a:avLst/>
          </a:prstGeom>
          <a:noFill/>
        </p:spPr>
        <p:txBody>
          <a:bodyPr wrap="square">
            <a:spAutoFit/>
          </a:bodyPr>
          <a:lstStyle/>
          <a:p>
            <a:r>
              <a:rPr lang="en-US" sz="1400"/>
              <a:t>Guess I’ll put this here.  So .any() will check each column for a True value.  And return True if there is at least one True, and return False otherwise.  Numbers return True, unless they’re zero.  Strings return True unless they’re empty.  So .any() returns a series of column names and Booleans.  If set argument </a:t>
            </a:r>
            <a:r>
              <a:rPr lang="en-US" sz="1400" b="1"/>
              <a:t>axis = 0</a:t>
            </a:r>
            <a:r>
              <a:rPr lang="en-US" sz="1400"/>
              <a:t>, then it will do this instead for the rows.  </a:t>
            </a:r>
          </a:p>
        </p:txBody>
      </p:sp>
    </p:spTree>
    <p:extLst>
      <p:ext uri="{BB962C8B-B14F-4D97-AF65-F5344CB8AC3E}">
        <p14:creationId xmlns:p14="http://schemas.microsoft.com/office/powerpoint/2010/main" val="50902962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225" y="110909"/>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192242" y="1180086"/>
            <a:ext cx="6401300" cy="584775"/>
          </a:xfrm>
          <a:prstGeom prst="rect">
            <a:avLst/>
          </a:prstGeom>
          <a:noFill/>
        </p:spPr>
        <p:txBody>
          <a:bodyPr wrap="square" rtlCol="0">
            <a:spAutoFit/>
          </a:bodyPr>
          <a:lstStyle/>
          <a:p>
            <a:r>
              <a:rPr lang="en-US" sz="1600" b="1"/>
              <a:t>Finding Unique/Duplicate Values</a:t>
            </a:r>
            <a:endParaRPr lang="en-US" sz="1600"/>
          </a:p>
          <a:p>
            <a:r>
              <a:rPr lang="en-US" sz="1600"/>
              <a:t>These methods give us a general idea about the contents of the dataframe.</a:t>
            </a:r>
          </a:p>
        </p:txBody>
      </p:sp>
      <p:sp>
        <p:nvSpPr>
          <p:cNvPr id="16" name="TextBox 15">
            <a:extLst>
              <a:ext uri="{FF2B5EF4-FFF2-40B4-BE49-F238E27FC236}">
                <a16:creationId xmlns:a16="http://schemas.microsoft.com/office/drawing/2014/main" id="{A505A9C4-7767-8C28-0427-A6B6543F5680}"/>
              </a:ext>
            </a:extLst>
          </p:cNvPr>
          <p:cNvSpPr txBox="1"/>
          <p:nvPr/>
        </p:nvSpPr>
        <p:spPr>
          <a:xfrm>
            <a:off x="8283431" y="296935"/>
            <a:ext cx="3624425" cy="584775"/>
          </a:xfrm>
          <a:prstGeom prst="rect">
            <a:avLst/>
          </a:prstGeom>
          <a:solidFill>
            <a:schemeClr val="accent4">
              <a:lumMod val="40000"/>
              <a:lumOff val="60000"/>
            </a:schemeClr>
          </a:solidFill>
        </p:spPr>
        <p:txBody>
          <a:bodyPr wrap="square" rtlCol="0">
            <a:spAutoFit/>
          </a:bodyPr>
          <a:lstStyle/>
          <a:p>
            <a:r>
              <a:rPr lang="en-US" sz="1600"/>
              <a:t>can apply all these methods to df’s or to columns, i.e., df[“column”].method().</a:t>
            </a:r>
          </a:p>
        </p:txBody>
      </p:sp>
      <p:sp>
        <p:nvSpPr>
          <p:cNvPr id="2" name="TextBox 1">
            <a:extLst>
              <a:ext uri="{FF2B5EF4-FFF2-40B4-BE49-F238E27FC236}">
                <a16:creationId xmlns:a16="http://schemas.microsoft.com/office/drawing/2014/main" id="{9C14A737-2EFC-1FFC-CB91-BC7C0A49102E}"/>
              </a:ext>
            </a:extLst>
          </p:cNvPr>
          <p:cNvSpPr txBox="1"/>
          <p:nvPr/>
        </p:nvSpPr>
        <p:spPr>
          <a:xfrm>
            <a:off x="199262" y="1889582"/>
            <a:ext cx="2097617" cy="307777"/>
          </a:xfrm>
          <a:prstGeom prst="rect">
            <a:avLst/>
          </a:prstGeom>
          <a:noFill/>
        </p:spPr>
        <p:txBody>
          <a:bodyPr wrap="square" rtlCol="0">
            <a:spAutoFit/>
          </a:bodyPr>
          <a:lstStyle/>
          <a:p>
            <a:r>
              <a:rPr lang="en-US" sz="1400"/>
              <a:t>dataframe[“col”].unique()</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724685BB-4423-CD15-C735-4384450CCC4D}"/>
                  </a:ext>
                </a:extLst>
              </p14:cNvPr>
              <p14:cNvContentPartPr/>
              <p14:nvPr/>
            </p14:nvContentPartPr>
            <p14:xfrm>
              <a:off x="2377692" y="2042057"/>
              <a:ext cx="553680" cy="20520"/>
            </p14:xfrm>
          </p:contentPart>
        </mc:Choice>
        <mc:Fallback xmlns="">
          <p:pic>
            <p:nvPicPr>
              <p:cNvPr id="5" name="Ink 4">
                <a:extLst>
                  <a:ext uri="{FF2B5EF4-FFF2-40B4-BE49-F238E27FC236}">
                    <a16:creationId xmlns:a16="http://schemas.microsoft.com/office/drawing/2014/main" id="{724685BB-4423-CD15-C735-4384450CCC4D}"/>
                  </a:ext>
                </a:extLst>
              </p:cNvPr>
              <p:cNvPicPr/>
              <p:nvPr/>
            </p:nvPicPr>
            <p:blipFill>
              <a:blip r:embed="rId4"/>
              <a:stretch>
                <a:fillRect/>
              </a:stretch>
            </p:blipFill>
            <p:spPr>
              <a:xfrm>
                <a:off x="2368692" y="2033057"/>
                <a:ext cx="571320" cy="38160"/>
              </a:xfrm>
              <a:prstGeom prst="rect">
                <a:avLst/>
              </a:prstGeom>
            </p:spPr>
          </p:pic>
        </mc:Fallback>
      </mc:AlternateContent>
      <p:sp>
        <p:nvSpPr>
          <p:cNvPr id="6" name="TextBox 5">
            <a:extLst>
              <a:ext uri="{FF2B5EF4-FFF2-40B4-BE49-F238E27FC236}">
                <a16:creationId xmlns:a16="http://schemas.microsoft.com/office/drawing/2014/main" id="{16A3359E-932B-5116-C9A2-C195C7EC8713}"/>
              </a:ext>
            </a:extLst>
          </p:cNvPr>
          <p:cNvSpPr txBox="1"/>
          <p:nvPr/>
        </p:nvSpPr>
        <p:spPr>
          <a:xfrm>
            <a:off x="3107852" y="1880414"/>
            <a:ext cx="5885981" cy="307777"/>
          </a:xfrm>
          <a:prstGeom prst="rect">
            <a:avLst/>
          </a:prstGeom>
          <a:noFill/>
        </p:spPr>
        <p:txBody>
          <a:bodyPr wrap="square" rtlCol="0">
            <a:spAutoFit/>
          </a:bodyPr>
          <a:lstStyle/>
          <a:p>
            <a:r>
              <a:rPr lang="en-US" sz="1400"/>
              <a:t>prints out array of the unique values of a column of a dataframe.</a:t>
            </a:r>
          </a:p>
        </p:txBody>
      </p:sp>
      <p:sp>
        <p:nvSpPr>
          <p:cNvPr id="17" name="TextBox 16">
            <a:extLst>
              <a:ext uri="{FF2B5EF4-FFF2-40B4-BE49-F238E27FC236}">
                <a16:creationId xmlns:a16="http://schemas.microsoft.com/office/drawing/2014/main" id="{4465AAEE-3914-FAA2-8A08-2439C03F996E}"/>
              </a:ext>
            </a:extLst>
          </p:cNvPr>
          <p:cNvSpPr txBox="1"/>
          <p:nvPr/>
        </p:nvSpPr>
        <p:spPr>
          <a:xfrm>
            <a:off x="192242" y="2565968"/>
            <a:ext cx="2566065" cy="307777"/>
          </a:xfrm>
          <a:prstGeom prst="rect">
            <a:avLst/>
          </a:prstGeom>
          <a:noFill/>
        </p:spPr>
        <p:txBody>
          <a:bodyPr wrap="square" rtlCol="0">
            <a:spAutoFit/>
          </a:bodyPr>
          <a:lstStyle/>
          <a:p>
            <a:r>
              <a:rPr lang="en-US" sz="1400"/>
              <a:t>dataframe[“col”].value_counts()</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AB92DA98-A557-CF73-891B-C608468CD641}"/>
                  </a:ext>
                </a:extLst>
              </p14:cNvPr>
              <p14:cNvContentPartPr/>
              <p14:nvPr/>
            </p14:nvContentPartPr>
            <p14:xfrm>
              <a:off x="2823992" y="2747743"/>
              <a:ext cx="553680" cy="20520"/>
            </p14:xfrm>
          </p:contentPart>
        </mc:Choice>
        <mc:Fallback xmlns="">
          <p:pic>
            <p:nvPicPr>
              <p:cNvPr id="18" name="Ink 17">
                <a:extLst>
                  <a:ext uri="{FF2B5EF4-FFF2-40B4-BE49-F238E27FC236}">
                    <a16:creationId xmlns:a16="http://schemas.microsoft.com/office/drawing/2014/main" id="{AB92DA98-A557-CF73-891B-C608468CD641}"/>
                  </a:ext>
                </a:extLst>
              </p:cNvPr>
              <p:cNvPicPr/>
              <p:nvPr/>
            </p:nvPicPr>
            <p:blipFill>
              <a:blip r:embed="rId4"/>
              <a:stretch>
                <a:fillRect/>
              </a:stretch>
            </p:blipFill>
            <p:spPr>
              <a:xfrm>
                <a:off x="2814992" y="2738743"/>
                <a:ext cx="571320" cy="38160"/>
              </a:xfrm>
              <a:prstGeom prst="rect">
                <a:avLst/>
              </a:prstGeom>
            </p:spPr>
          </p:pic>
        </mc:Fallback>
      </mc:AlternateContent>
      <p:sp>
        <p:nvSpPr>
          <p:cNvPr id="19" name="TextBox 18">
            <a:extLst>
              <a:ext uri="{FF2B5EF4-FFF2-40B4-BE49-F238E27FC236}">
                <a16:creationId xmlns:a16="http://schemas.microsoft.com/office/drawing/2014/main" id="{BFBC4C00-018F-A87D-CDAF-9BF4C927C6A5}"/>
              </a:ext>
            </a:extLst>
          </p:cNvPr>
          <p:cNvSpPr txBox="1"/>
          <p:nvPr/>
        </p:nvSpPr>
        <p:spPr>
          <a:xfrm>
            <a:off x="3631080" y="2524854"/>
            <a:ext cx="8197126" cy="738664"/>
          </a:xfrm>
          <a:prstGeom prst="rect">
            <a:avLst/>
          </a:prstGeom>
          <a:noFill/>
        </p:spPr>
        <p:txBody>
          <a:bodyPr wrap="square" rtlCol="0">
            <a:spAutoFit/>
          </a:bodyPr>
          <a:lstStyle/>
          <a:p>
            <a:r>
              <a:rPr lang="en-US" sz="1400"/>
              <a:t>will return a series mapping the unique values of the column to the number of times they are repeated.  There is an optional </a:t>
            </a:r>
            <a:r>
              <a:rPr lang="en-US" sz="1400" b="1"/>
              <a:t>sort = True/False </a:t>
            </a:r>
            <a:r>
              <a:rPr lang="en-US" sz="1400"/>
              <a:t>argument if want counts in ascending order.   Also a </a:t>
            </a:r>
            <a:r>
              <a:rPr lang="en-US" sz="1400" b="1"/>
              <a:t>normalize = True/False </a:t>
            </a:r>
            <a:r>
              <a:rPr lang="en-US" sz="1400"/>
              <a:t>argument to turn counts into fractions of total.  If you want to include NaN’s, then can write </a:t>
            </a:r>
            <a:r>
              <a:rPr lang="en-US" sz="1400" b="1"/>
              <a:t>dropna = False</a:t>
            </a:r>
            <a:r>
              <a:rPr lang="en-US" sz="1400"/>
              <a:t>.</a:t>
            </a:r>
          </a:p>
        </p:txBody>
      </p:sp>
      <p:sp>
        <p:nvSpPr>
          <p:cNvPr id="20" name="TextBox 19">
            <a:extLst>
              <a:ext uri="{FF2B5EF4-FFF2-40B4-BE49-F238E27FC236}">
                <a16:creationId xmlns:a16="http://schemas.microsoft.com/office/drawing/2014/main" id="{835A570B-516F-BBC0-AA7E-8B04E5F481CD}"/>
              </a:ext>
            </a:extLst>
          </p:cNvPr>
          <p:cNvSpPr txBox="1"/>
          <p:nvPr/>
        </p:nvSpPr>
        <p:spPr>
          <a:xfrm>
            <a:off x="199262" y="5198626"/>
            <a:ext cx="1928434" cy="307777"/>
          </a:xfrm>
          <a:prstGeom prst="rect">
            <a:avLst/>
          </a:prstGeom>
          <a:noFill/>
        </p:spPr>
        <p:txBody>
          <a:bodyPr wrap="square" rtlCol="0">
            <a:spAutoFit/>
          </a:bodyPr>
          <a:lstStyle/>
          <a:p>
            <a:r>
              <a:rPr lang="en-US" sz="1400"/>
              <a:t>dataframe.duplicated()</a:t>
            </a:r>
          </a:p>
        </p:txBody>
      </p:sp>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6DBC457F-6159-F725-5C46-5F7DF2540C62}"/>
                  </a:ext>
                </a:extLst>
              </p14:cNvPr>
              <p14:cNvContentPartPr/>
              <p14:nvPr/>
            </p14:nvContentPartPr>
            <p14:xfrm>
              <a:off x="2230172" y="5369244"/>
              <a:ext cx="658500" cy="28080"/>
            </p14:xfrm>
          </p:contentPart>
        </mc:Choice>
        <mc:Fallback xmlns="">
          <p:pic>
            <p:nvPicPr>
              <p:cNvPr id="21" name="Ink 20">
                <a:extLst>
                  <a:ext uri="{FF2B5EF4-FFF2-40B4-BE49-F238E27FC236}">
                    <a16:creationId xmlns:a16="http://schemas.microsoft.com/office/drawing/2014/main" id="{6DBC457F-6159-F725-5C46-5F7DF2540C62}"/>
                  </a:ext>
                </a:extLst>
              </p:cNvPr>
              <p:cNvPicPr/>
              <p:nvPr/>
            </p:nvPicPr>
            <p:blipFill>
              <a:blip r:embed="rId7"/>
              <a:stretch>
                <a:fillRect/>
              </a:stretch>
            </p:blipFill>
            <p:spPr>
              <a:xfrm>
                <a:off x="2221171" y="5360244"/>
                <a:ext cx="676142" cy="45720"/>
              </a:xfrm>
              <a:prstGeom prst="rect">
                <a:avLst/>
              </a:prstGeom>
            </p:spPr>
          </p:pic>
        </mc:Fallback>
      </mc:AlternateContent>
      <p:sp>
        <p:nvSpPr>
          <p:cNvPr id="22" name="TextBox 21">
            <a:extLst>
              <a:ext uri="{FF2B5EF4-FFF2-40B4-BE49-F238E27FC236}">
                <a16:creationId xmlns:a16="http://schemas.microsoft.com/office/drawing/2014/main" id="{9C449AA4-6ECC-F9DB-DA3F-EFFE5AD46B67}"/>
              </a:ext>
            </a:extLst>
          </p:cNvPr>
          <p:cNvSpPr txBox="1"/>
          <p:nvPr/>
        </p:nvSpPr>
        <p:spPr>
          <a:xfrm>
            <a:off x="3011890" y="5236264"/>
            <a:ext cx="8895966" cy="1169551"/>
          </a:xfrm>
          <a:prstGeom prst="rect">
            <a:avLst/>
          </a:prstGeom>
          <a:noFill/>
        </p:spPr>
        <p:txBody>
          <a:bodyPr wrap="square">
            <a:spAutoFit/>
          </a:bodyPr>
          <a:lstStyle/>
          <a:p>
            <a:r>
              <a:rPr lang="en-US" sz="1400"/>
              <a:t>outputs a series of the rows and whether they’re duplicates or not.  So note we can write dataframe[dataframe.duplicated()] to return the duplicate rows. Contains argument </a:t>
            </a:r>
            <a:r>
              <a:rPr lang="en-US" sz="1400" b="1"/>
              <a:t>subset = [“col1”, “col2”, etc.] </a:t>
            </a:r>
            <a:r>
              <a:rPr lang="en-US" sz="1400"/>
              <a:t>which is list of columns under which you’re looking for duplicates.  The default is all columns.  Also has argument </a:t>
            </a:r>
            <a:r>
              <a:rPr lang="en-US" sz="1400" b="1"/>
              <a:t>keep = ‘first’, ‘last’, or False</a:t>
            </a:r>
            <a:r>
              <a:rPr lang="en-US" sz="1400"/>
              <a:t>.  The default is ‘first’.  This treats the first of the duplicate rows as non-duplicate.  ‘last’ treats the last of the duplicate rows as non-duplicate.  And False treats all duplicate rows as duplicate.    </a:t>
            </a:r>
          </a:p>
        </p:txBody>
      </p:sp>
      <p:pic>
        <p:nvPicPr>
          <p:cNvPr id="8" name="Picture 7">
            <a:extLst>
              <a:ext uri="{FF2B5EF4-FFF2-40B4-BE49-F238E27FC236}">
                <a16:creationId xmlns:a16="http://schemas.microsoft.com/office/drawing/2014/main" id="{27A46D65-2BF9-4B90-1AE6-9F8E416F7A38}"/>
              </a:ext>
            </a:extLst>
          </p:cNvPr>
          <p:cNvPicPr>
            <a:picLocks noChangeAspect="1"/>
          </p:cNvPicPr>
          <p:nvPr/>
        </p:nvPicPr>
        <p:blipFill>
          <a:blip r:embed="rId8"/>
          <a:stretch>
            <a:fillRect/>
          </a:stretch>
        </p:blipFill>
        <p:spPr>
          <a:xfrm>
            <a:off x="3729402" y="3319148"/>
            <a:ext cx="3620809" cy="1541453"/>
          </a:xfrm>
          <a:prstGeom prst="rect">
            <a:avLst/>
          </a:prstGeom>
        </p:spPr>
      </p:pic>
    </p:spTree>
    <p:extLst>
      <p:ext uri="{BB962C8B-B14F-4D97-AF65-F5344CB8AC3E}">
        <p14:creationId xmlns:p14="http://schemas.microsoft.com/office/powerpoint/2010/main" val="58006278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5B6BEA-5117-D0FC-D9AC-C8D07825DE03}"/>
              </a:ext>
            </a:extLst>
          </p:cNvPr>
          <p:cNvSpPr txBox="1"/>
          <p:nvPr/>
        </p:nvSpPr>
        <p:spPr>
          <a:xfrm>
            <a:off x="3589157" y="2544736"/>
            <a:ext cx="6701967" cy="1815882"/>
          </a:xfrm>
          <a:prstGeom prst="rect">
            <a:avLst/>
          </a:prstGeom>
          <a:noFill/>
        </p:spPr>
        <p:txBody>
          <a:bodyPr wrap="square" rtlCol="0">
            <a:spAutoFit/>
          </a:bodyPr>
          <a:lstStyle/>
          <a:p>
            <a:r>
              <a:rPr lang="en-US" sz="1400"/>
              <a:t>This is good for forming tests on individual elements of a column.  f is a function, like f = lambda x: f(x).  The .apply(f) method will return a series mapping the row indices of Column1 to the values output by f(x).  Can apply this to categorical data.  If binary, then could say: f = lambda x: 0 if x == “A” else 1.  Can also use built-in functions. Note if we want to use inbuilt methods, then we’d have to write the method in the form of a function, by specifying using the class.method() formulation.  So to use the capitalize method, we’d say, str.capitalize, for instance.  And we can use this guy to  look for object datatypes in numerical columns, or numbers in string columns, etc.  </a:t>
            </a:r>
          </a:p>
        </p:txBody>
      </p:sp>
      <p:sp>
        <p:nvSpPr>
          <p:cNvPr id="3" name="TextBox 2">
            <a:extLst>
              <a:ext uri="{FF2B5EF4-FFF2-40B4-BE49-F238E27FC236}">
                <a16:creationId xmlns:a16="http://schemas.microsoft.com/office/drawing/2014/main" id="{766D4F02-F4AD-19A2-247A-50090D3EF6E7}"/>
              </a:ext>
            </a:extLst>
          </p:cNvPr>
          <p:cNvSpPr txBox="1"/>
          <p:nvPr/>
        </p:nvSpPr>
        <p:spPr>
          <a:xfrm>
            <a:off x="311426" y="2544736"/>
            <a:ext cx="2479399" cy="307777"/>
          </a:xfrm>
          <a:prstGeom prst="rect">
            <a:avLst/>
          </a:prstGeom>
          <a:noFill/>
        </p:spPr>
        <p:txBody>
          <a:bodyPr wrap="square" rtlCol="0">
            <a:spAutoFit/>
          </a:bodyPr>
          <a:lstStyle/>
          <a:p>
            <a:r>
              <a:rPr lang="en-US" sz="1400"/>
              <a:t>dataframe[Column1].apply(f)</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95BCADAC-DF08-2AF3-9FBB-CFEF896752A6}"/>
                  </a:ext>
                </a:extLst>
              </p14:cNvPr>
              <p14:cNvContentPartPr/>
              <p14:nvPr/>
            </p14:nvContentPartPr>
            <p14:xfrm flipV="1">
              <a:off x="2714625" y="2687864"/>
              <a:ext cx="658500" cy="67694"/>
            </p14:xfrm>
          </p:contentPart>
        </mc:Choice>
        <mc:Fallback xmlns="">
          <p:pic>
            <p:nvPicPr>
              <p:cNvPr id="4" name="Ink 3">
                <a:extLst>
                  <a:ext uri="{FF2B5EF4-FFF2-40B4-BE49-F238E27FC236}">
                    <a16:creationId xmlns:a16="http://schemas.microsoft.com/office/drawing/2014/main" id="{95BCADAC-DF08-2AF3-9FBB-CFEF896752A6}"/>
                  </a:ext>
                </a:extLst>
              </p:cNvPr>
              <p:cNvPicPr/>
              <p:nvPr/>
            </p:nvPicPr>
            <p:blipFill>
              <a:blip r:embed="rId3"/>
              <a:stretch>
                <a:fillRect/>
              </a:stretch>
            </p:blipFill>
            <p:spPr>
              <a:xfrm flipV="1">
                <a:off x="2705624" y="2678814"/>
                <a:ext cx="676142" cy="85432"/>
              </a:xfrm>
              <a:prstGeom prst="rect">
                <a:avLst/>
              </a:prstGeom>
            </p:spPr>
          </p:pic>
        </mc:Fallback>
      </mc:AlternateContent>
      <p:sp>
        <p:nvSpPr>
          <p:cNvPr id="6" name="Rectangle 5">
            <a:extLst>
              <a:ext uri="{FF2B5EF4-FFF2-40B4-BE49-F238E27FC236}">
                <a16:creationId xmlns:a16="http://schemas.microsoft.com/office/drawing/2014/main" id="{8CB4B0EE-6857-7724-5C1D-EDBBDA0E3E2D}"/>
              </a:ext>
            </a:extLst>
          </p:cNvPr>
          <p:cNvSpPr/>
          <p:nvPr/>
        </p:nvSpPr>
        <p:spPr>
          <a:xfrm>
            <a:off x="4408225" y="110909"/>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216AAB59-C7FB-141D-5DA8-D7D13DE381C1}"/>
              </a:ext>
            </a:extLst>
          </p:cNvPr>
          <p:cNvSpPr txBox="1"/>
          <p:nvPr/>
        </p:nvSpPr>
        <p:spPr>
          <a:xfrm>
            <a:off x="311426" y="1085473"/>
            <a:ext cx="10508974" cy="1077218"/>
          </a:xfrm>
          <a:prstGeom prst="rect">
            <a:avLst/>
          </a:prstGeom>
          <a:noFill/>
        </p:spPr>
        <p:txBody>
          <a:bodyPr wrap="square" rtlCol="0">
            <a:spAutoFit/>
          </a:bodyPr>
          <a:lstStyle/>
          <a:p>
            <a:r>
              <a:rPr lang="en-US" sz="1600" b="1"/>
              <a:t>Finding values which satisfy some criteria</a:t>
            </a:r>
            <a:endParaRPr lang="en-US" sz="1600"/>
          </a:p>
          <a:p>
            <a:r>
              <a:rPr lang="en-US" sz="1600"/>
              <a:t>We can write conditionals to look for elements in a column that satisfy certain conditions, like numerical values being within a range, or strings being within a certain (short) list.  But we can’t do this for some conditions, like checking the data type of an entry, etc.  One way to do this kind of check is via the ‘apply’ function.  </a:t>
            </a:r>
          </a:p>
        </p:txBody>
      </p:sp>
      <p:sp>
        <p:nvSpPr>
          <p:cNvPr id="5" name="TextBox 4">
            <a:extLst>
              <a:ext uri="{FF2B5EF4-FFF2-40B4-BE49-F238E27FC236}">
                <a16:creationId xmlns:a16="http://schemas.microsoft.com/office/drawing/2014/main" id="{9A83A82F-713F-F4A9-6470-5816E97B0335}"/>
              </a:ext>
            </a:extLst>
          </p:cNvPr>
          <p:cNvSpPr txBox="1"/>
          <p:nvPr/>
        </p:nvSpPr>
        <p:spPr>
          <a:xfrm>
            <a:off x="311426" y="5664925"/>
            <a:ext cx="2097617" cy="307777"/>
          </a:xfrm>
          <a:prstGeom prst="rect">
            <a:avLst/>
          </a:prstGeom>
          <a:noFill/>
        </p:spPr>
        <p:txBody>
          <a:bodyPr wrap="square" rtlCol="0">
            <a:spAutoFit/>
          </a:bodyPr>
          <a:lstStyle/>
          <a:p>
            <a:r>
              <a:rPr lang="en-US" sz="1400"/>
              <a:t>dataframe[“col”].isin(List)</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3139C189-E804-57D3-188B-5B5B61AF233C}"/>
                  </a:ext>
                </a:extLst>
              </p14:cNvPr>
              <p14:cNvContentPartPr/>
              <p14:nvPr/>
            </p14:nvContentPartPr>
            <p14:xfrm>
              <a:off x="2489856" y="5817400"/>
              <a:ext cx="553680" cy="20520"/>
            </p14:xfrm>
          </p:contentPart>
        </mc:Choice>
        <mc:Fallback xmlns="">
          <p:pic>
            <p:nvPicPr>
              <p:cNvPr id="8" name="Ink 7">
                <a:extLst>
                  <a:ext uri="{FF2B5EF4-FFF2-40B4-BE49-F238E27FC236}">
                    <a16:creationId xmlns:a16="http://schemas.microsoft.com/office/drawing/2014/main" id="{3139C189-E804-57D3-188B-5B5B61AF233C}"/>
                  </a:ext>
                </a:extLst>
              </p:cNvPr>
              <p:cNvPicPr/>
              <p:nvPr/>
            </p:nvPicPr>
            <p:blipFill>
              <a:blip r:embed="rId5"/>
              <a:stretch>
                <a:fillRect/>
              </a:stretch>
            </p:blipFill>
            <p:spPr>
              <a:xfrm>
                <a:off x="2480856" y="5808400"/>
                <a:ext cx="571320" cy="38160"/>
              </a:xfrm>
              <a:prstGeom prst="rect">
                <a:avLst/>
              </a:prstGeom>
            </p:spPr>
          </p:pic>
        </mc:Fallback>
      </mc:AlternateContent>
      <p:sp>
        <p:nvSpPr>
          <p:cNvPr id="9" name="TextBox 8">
            <a:extLst>
              <a:ext uri="{FF2B5EF4-FFF2-40B4-BE49-F238E27FC236}">
                <a16:creationId xmlns:a16="http://schemas.microsoft.com/office/drawing/2014/main" id="{6AD0347F-802D-95E5-EC18-95D689808EF2}"/>
              </a:ext>
            </a:extLst>
          </p:cNvPr>
          <p:cNvSpPr txBox="1"/>
          <p:nvPr/>
        </p:nvSpPr>
        <p:spPr>
          <a:xfrm>
            <a:off x="3220016" y="5655757"/>
            <a:ext cx="7755759" cy="738664"/>
          </a:xfrm>
          <a:prstGeom prst="rect">
            <a:avLst/>
          </a:prstGeom>
          <a:noFill/>
        </p:spPr>
        <p:txBody>
          <a:bodyPr wrap="square" rtlCol="0">
            <a:spAutoFit/>
          </a:bodyPr>
          <a:lstStyle/>
          <a:p>
            <a:r>
              <a:rPr lang="en-US" sz="1400"/>
              <a:t>returns a seres mapping rows indices to True/False depending on whether the values of the column are in the List or not.  Could do </a:t>
            </a:r>
            <a:r>
              <a:rPr lang="en-US" sz="1400">
                <a:solidFill>
                  <a:srgbClr val="0066FF"/>
                </a:solidFill>
              </a:rPr>
              <a:t>df[df[“col”].isin(List)]</a:t>
            </a:r>
            <a:r>
              <a:rPr lang="en-US" sz="1400"/>
              <a:t> to get rows satisfying that List criterion.  And also note we can get rows which don’t satisfy the List criterion via tilde: </a:t>
            </a:r>
            <a:r>
              <a:rPr lang="en-US" sz="1400">
                <a:solidFill>
                  <a:srgbClr val="0066FF"/>
                </a:solidFill>
              </a:rPr>
              <a:t>df[~df[“col”].isin(List)]</a:t>
            </a:r>
            <a:r>
              <a:rPr lang="en-US" sz="1400"/>
              <a:t>.</a:t>
            </a:r>
          </a:p>
        </p:txBody>
      </p:sp>
      <p:pic>
        <p:nvPicPr>
          <p:cNvPr id="10" name="Picture 9">
            <a:extLst>
              <a:ext uri="{FF2B5EF4-FFF2-40B4-BE49-F238E27FC236}">
                <a16:creationId xmlns:a16="http://schemas.microsoft.com/office/drawing/2014/main" id="{0356B47E-EC25-D0B5-A289-AF55D6F9FFCA}"/>
              </a:ext>
            </a:extLst>
          </p:cNvPr>
          <p:cNvPicPr>
            <a:picLocks noChangeAspect="1"/>
          </p:cNvPicPr>
          <p:nvPr/>
        </p:nvPicPr>
        <p:blipFill>
          <a:blip r:embed="rId6"/>
          <a:stretch>
            <a:fillRect/>
          </a:stretch>
        </p:blipFill>
        <p:spPr>
          <a:xfrm>
            <a:off x="3712857" y="4514031"/>
            <a:ext cx="7078063" cy="457264"/>
          </a:xfrm>
          <a:prstGeom prst="rect">
            <a:avLst/>
          </a:prstGeom>
        </p:spPr>
      </p:pic>
    </p:spTree>
    <p:extLst>
      <p:ext uri="{BB962C8B-B14F-4D97-AF65-F5344CB8AC3E}">
        <p14:creationId xmlns:p14="http://schemas.microsoft.com/office/powerpoint/2010/main" val="197055439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28553" y="4114869"/>
            <a:ext cx="3929311" cy="584775"/>
          </a:xfrm>
          <a:prstGeom prst="rect">
            <a:avLst/>
          </a:prstGeom>
          <a:noFill/>
        </p:spPr>
        <p:txBody>
          <a:bodyPr wrap="square" rtlCol="0">
            <a:spAutoFit/>
          </a:bodyPr>
          <a:lstStyle/>
          <a:p>
            <a:r>
              <a:rPr lang="en-US" sz="1600"/>
              <a:t>checking for columns with NaN’s (although df.info() already gave us this info)</a:t>
            </a:r>
          </a:p>
        </p:txBody>
      </p:sp>
      <p:sp>
        <p:nvSpPr>
          <p:cNvPr id="13" name="TextBox 12">
            <a:extLst>
              <a:ext uri="{FF2B5EF4-FFF2-40B4-BE49-F238E27FC236}">
                <a16:creationId xmlns:a16="http://schemas.microsoft.com/office/drawing/2014/main" id="{C6B3B1E5-E7A3-96D0-0CE6-1C727173D944}"/>
              </a:ext>
            </a:extLst>
          </p:cNvPr>
          <p:cNvSpPr txBox="1"/>
          <p:nvPr/>
        </p:nvSpPr>
        <p:spPr>
          <a:xfrm>
            <a:off x="364340" y="818503"/>
            <a:ext cx="3302798" cy="338554"/>
          </a:xfrm>
          <a:prstGeom prst="rect">
            <a:avLst/>
          </a:prstGeom>
          <a:noFill/>
        </p:spPr>
        <p:txBody>
          <a:bodyPr wrap="square" rtlCol="0">
            <a:spAutoFit/>
          </a:bodyPr>
          <a:lstStyle/>
          <a:p>
            <a:r>
              <a:rPr lang="en-US" sz="1600"/>
              <a:t>here’s our nbg dataframe again,</a:t>
            </a:r>
          </a:p>
        </p:txBody>
      </p:sp>
      <p:pic>
        <p:nvPicPr>
          <p:cNvPr id="8" name="Picture 7">
            <a:extLst>
              <a:ext uri="{FF2B5EF4-FFF2-40B4-BE49-F238E27FC236}">
                <a16:creationId xmlns:a16="http://schemas.microsoft.com/office/drawing/2014/main" id="{E84B132F-E8AA-E5B0-950F-9CAD4A0E320F}"/>
              </a:ext>
            </a:extLst>
          </p:cNvPr>
          <p:cNvPicPr>
            <a:picLocks noChangeAspect="1"/>
          </p:cNvPicPr>
          <p:nvPr/>
        </p:nvPicPr>
        <p:blipFill>
          <a:blip r:embed="rId3"/>
          <a:stretch>
            <a:fillRect/>
          </a:stretch>
        </p:blipFill>
        <p:spPr>
          <a:xfrm>
            <a:off x="429716" y="1239581"/>
            <a:ext cx="4093123" cy="1936746"/>
          </a:xfrm>
          <a:prstGeom prst="rect">
            <a:avLst/>
          </a:prstGeom>
        </p:spPr>
      </p:pic>
      <p:pic>
        <p:nvPicPr>
          <p:cNvPr id="2" name="Picture 1">
            <a:extLst>
              <a:ext uri="{FF2B5EF4-FFF2-40B4-BE49-F238E27FC236}">
                <a16:creationId xmlns:a16="http://schemas.microsoft.com/office/drawing/2014/main" id="{91E84EB9-0FBE-6F1A-41AA-77663DB2F484}"/>
              </a:ext>
            </a:extLst>
          </p:cNvPr>
          <p:cNvPicPr>
            <a:picLocks noChangeAspect="1"/>
          </p:cNvPicPr>
          <p:nvPr/>
        </p:nvPicPr>
        <p:blipFill>
          <a:blip r:embed="rId4"/>
          <a:stretch>
            <a:fillRect/>
          </a:stretch>
        </p:blipFill>
        <p:spPr>
          <a:xfrm>
            <a:off x="429716" y="4766836"/>
            <a:ext cx="1881858" cy="1936746"/>
          </a:xfrm>
          <a:prstGeom prst="rect">
            <a:avLst/>
          </a:prstGeom>
        </p:spPr>
      </p:pic>
      <p:sp>
        <p:nvSpPr>
          <p:cNvPr id="20" name="TextBox 19">
            <a:extLst>
              <a:ext uri="{FF2B5EF4-FFF2-40B4-BE49-F238E27FC236}">
                <a16:creationId xmlns:a16="http://schemas.microsoft.com/office/drawing/2014/main" id="{A5A0E454-FBF3-9C2C-E49E-5DF25FDC28C5}"/>
              </a:ext>
            </a:extLst>
          </p:cNvPr>
          <p:cNvSpPr txBox="1"/>
          <p:nvPr/>
        </p:nvSpPr>
        <p:spPr>
          <a:xfrm>
            <a:off x="6070569" y="1892787"/>
            <a:ext cx="5615044" cy="584775"/>
          </a:xfrm>
          <a:prstGeom prst="rect">
            <a:avLst/>
          </a:prstGeom>
          <a:noFill/>
        </p:spPr>
        <p:txBody>
          <a:bodyPr wrap="square" rtlCol="0">
            <a:spAutoFit/>
          </a:bodyPr>
          <a:lstStyle/>
          <a:p>
            <a:r>
              <a:rPr lang="en-US" sz="1600"/>
              <a:t>Returning the column names with NaN’s (though df.info() already gave us this info)</a:t>
            </a:r>
          </a:p>
        </p:txBody>
      </p:sp>
      <p:pic>
        <p:nvPicPr>
          <p:cNvPr id="21" name="Picture 20">
            <a:extLst>
              <a:ext uri="{FF2B5EF4-FFF2-40B4-BE49-F238E27FC236}">
                <a16:creationId xmlns:a16="http://schemas.microsoft.com/office/drawing/2014/main" id="{6A1DADA7-E0B9-FF51-A907-5630F945DFF3}"/>
              </a:ext>
            </a:extLst>
          </p:cNvPr>
          <p:cNvPicPr>
            <a:picLocks noChangeAspect="1"/>
          </p:cNvPicPr>
          <p:nvPr/>
        </p:nvPicPr>
        <p:blipFill>
          <a:blip r:embed="rId5"/>
          <a:stretch>
            <a:fillRect/>
          </a:stretch>
        </p:blipFill>
        <p:spPr>
          <a:xfrm>
            <a:off x="6147240" y="2632823"/>
            <a:ext cx="5615044" cy="406759"/>
          </a:xfrm>
          <a:prstGeom prst="rect">
            <a:avLst/>
          </a:prstGeom>
        </p:spPr>
      </p:pic>
      <p:sp>
        <p:nvSpPr>
          <p:cNvPr id="22" name="TextBox 21">
            <a:extLst>
              <a:ext uri="{FF2B5EF4-FFF2-40B4-BE49-F238E27FC236}">
                <a16:creationId xmlns:a16="http://schemas.microsoft.com/office/drawing/2014/main" id="{2FFD1B80-4A59-E00B-91F8-8DB2A71E5AED}"/>
              </a:ext>
            </a:extLst>
          </p:cNvPr>
          <p:cNvSpPr txBox="1"/>
          <p:nvPr/>
        </p:nvSpPr>
        <p:spPr>
          <a:xfrm>
            <a:off x="6122049" y="3254401"/>
            <a:ext cx="4144907" cy="338554"/>
          </a:xfrm>
          <a:prstGeom prst="rect">
            <a:avLst/>
          </a:prstGeom>
          <a:noFill/>
        </p:spPr>
        <p:txBody>
          <a:bodyPr wrap="square" rtlCol="0">
            <a:spAutoFit/>
          </a:bodyPr>
          <a:lstStyle/>
          <a:p>
            <a:r>
              <a:rPr lang="en-US" sz="1600"/>
              <a:t>Returning the entire columns with NaN’s,</a:t>
            </a:r>
          </a:p>
        </p:txBody>
      </p:sp>
      <p:pic>
        <p:nvPicPr>
          <p:cNvPr id="23" name="Picture 22">
            <a:extLst>
              <a:ext uri="{FF2B5EF4-FFF2-40B4-BE49-F238E27FC236}">
                <a16:creationId xmlns:a16="http://schemas.microsoft.com/office/drawing/2014/main" id="{52DEDF00-F65B-FCCD-2A78-E0D7665C185C}"/>
              </a:ext>
            </a:extLst>
          </p:cNvPr>
          <p:cNvPicPr>
            <a:picLocks noChangeAspect="1"/>
          </p:cNvPicPr>
          <p:nvPr/>
        </p:nvPicPr>
        <p:blipFill>
          <a:blip r:embed="rId6"/>
          <a:stretch>
            <a:fillRect/>
          </a:stretch>
        </p:blipFill>
        <p:spPr>
          <a:xfrm>
            <a:off x="6255394" y="3649427"/>
            <a:ext cx="3293807" cy="2144290"/>
          </a:xfrm>
          <a:prstGeom prst="rect">
            <a:avLst/>
          </a:prstGeom>
        </p:spPr>
      </p:pic>
      <mc:AlternateContent xmlns:mc="http://schemas.openxmlformats.org/markup-compatibility/2006" xmlns:p14="http://schemas.microsoft.com/office/powerpoint/2010/main">
        <mc:Choice Requires="p14">
          <p:contentPart p14:bwMode="auto" r:id="rId7">
            <p14:nvContentPartPr>
              <p14:cNvPr id="27" name="Ink 26">
                <a:extLst>
                  <a:ext uri="{FF2B5EF4-FFF2-40B4-BE49-F238E27FC236}">
                    <a16:creationId xmlns:a16="http://schemas.microsoft.com/office/drawing/2014/main" id="{66C6395C-3525-D375-A1CE-F9163A4C0051}"/>
                  </a:ext>
                </a:extLst>
              </p14:cNvPr>
              <p14:cNvContentPartPr/>
              <p14:nvPr/>
            </p14:nvContentPartPr>
            <p14:xfrm>
              <a:off x="1789239" y="3280399"/>
              <a:ext cx="249480" cy="782280"/>
            </p14:xfrm>
          </p:contentPart>
        </mc:Choice>
        <mc:Fallback xmlns="">
          <p:pic>
            <p:nvPicPr>
              <p:cNvPr id="27" name="Ink 26">
                <a:extLst>
                  <a:ext uri="{FF2B5EF4-FFF2-40B4-BE49-F238E27FC236}">
                    <a16:creationId xmlns:a16="http://schemas.microsoft.com/office/drawing/2014/main" id="{66C6395C-3525-D375-A1CE-F9163A4C0051}"/>
                  </a:ext>
                </a:extLst>
              </p:cNvPr>
              <p:cNvPicPr/>
              <p:nvPr/>
            </p:nvPicPr>
            <p:blipFill>
              <a:blip r:embed="rId8"/>
              <a:stretch>
                <a:fillRect/>
              </a:stretch>
            </p:blipFill>
            <p:spPr>
              <a:xfrm>
                <a:off x="1783119" y="3274279"/>
                <a:ext cx="261720" cy="794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DECF6E4B-4EFB-AEF3-66EE-6982FB72666B}"/>
                  </a:ext>
                </a:extLst>
              </p14:cNvPr>
              <p14:cNvContentPartPr/>
              <p14:nvPr/>
            </p14:nvContentPartPr>
            <p14:xfrm>
              <a:off x="3300677" y="2374357"/>
              <a:ext cx="2635930" cy="2614634"/>
            </p14:xfrm>
          </p:contentPart>
        </mc:Choice>
        <mc:Fallback xmlns="">
          <p:pic>
            <p:nvPicPr>
              <p:cNvPr id="28" name="Ink 27">
                <a:extLst>
                  <a:ext uri="{FF2B5EF4-FFF2-40B4-BE49-F238E27FC236}">
                    <a16:creationId xmlns:a16="http://schemas.microsoft.com/office/drawing/2014/main" id="{DECF6E4B-4EFB-AEF3-66EE-6982FB72666B}"/>
                  </a:ext>
                </a:extLst>
              </p:cNvPr>
              <p:cNvPicPr/>
              <p:nvPr/>
            </p:nvPicPr>
            <p:blipFill>
              <a:blip r:embed="rId10"/>
              <a:stretch>
                <a:fillRect/>
              </a:stretch>
            </p:blipFill>
            <p:spPr>
              <a:xfrm>
                <a:off x="3294556" y="2368235"/>
                <a:ext cx="2648172" cy="2626877"/>
              </a:xfrm>
              <a:prstGeom prst="rect">
                <a:avLst/>
              </a:prstGeom>
            </p:spPr>
          </p:pic>
        </mc:Fallback>
      </mc:AlternateContent>
    </p:spTree>
    <p:extLst>
      <p:ext uri="{BB962C8B-B14F-4D97-AF65-F5344CB8AC3E}">
        <p14:creationId xmlns:p14="http://schemas.microsoft.com/office/powerpoint/2010/main" val="145000803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28057" y="4074991"/>
            <a:ext cx="3529234" cy="338554"/>
          </a:xfrm>
          <a:prstGeom prst="rect">
            <a:avLst/>
          </a:prstGeom>
          <a:noFill/>
        </p:spPr>
        <p:txBody>
          <a:bodyPr wrap="square" rtlCol="0">
            <a:spAutoFit/>
          </a:bodyPr>
          <a:lstStyle/>
          <a:p>
            <a:r>
              <a:rPr lang="en-US" sz="1600"/>
              <a:t>checking for rows with NaN’s</a:t>
            </a:r>
          </a:p>
        </p:txBody>
      </p:sp>
      <p:sp>
        <p:nvSpPr>
          <p:cNvPr id="13" name="TextBox 12">
            <a:extLst>
              <a:ext uri="{FF2B5EF4-FFF2-40B4-BE49-F238E27FC236}">
                <a16:creationId xmlns:a16="http://schemas.microsoft.com/office/drawing/2014/main" id="{C6B3B1E5-E7A3-96D0-0CE6-1C727173D944}"/>
              </a:ext>
            </a:extLst>
          </p:cNvPr>
          <p:cNvSpPr txBox="1"/>
          <p:nvPr/>
        </p:nvSpPr>
        <p:spPr>
          <a:xfrm>
            <a:off x="364340" y="818503"/>
            <a:ext cx="3302798" cy="338554"/>
          </a:xfrm>
          <a:prstGeom prst="rect">
            <a:avLst/>
          </a:prstGeom>
          <a:noFill/>
        </p:spPr>
        <p:txBody>
          <a:bodyPr wrap="square" rtlCol="0">
            <a:spAutoFit/>
          </a:bodyPr>
          <a:lstStyle/>
          <a:p>
            <a:r>
              <a:rPr lang="en-US" sz="1600"/>
              <a:t>here’s our nbg dataframe again,</a:t>
            </a:r>
          </a:p>
        </p:txBody>
      </p:sp>
      <p:pic>
        <p:nvPicPr>
          <p:cNvPr id="8" name="Picture 7">
            <a:extLst>
              <a:ext uri="{FF2B5EF4-FFF2-40B4-BE49-F238E27FC236}">
                <a16:creationId xmlns:a16="http://schemas.microsoft.com/office/drawing/2014/main" id="{E84B132F-E8AA-E5B0-950F-9CAD4A0E320F}"/>
              </a:ext>
            </a:extLst>
          </p:cNvPr>
          <p:cNvPicPr>
            <a:picLocks noChangeAspect="1"/>
          </p:cNvPicPr>
          <p:nvPr/>
        </p:nvPicPr>
        <p:blipFill>
          <a:blip r:embed="rId3"/>
          <a:stretch>
            <a:fillRect/>
          </a:stretch>
        </p:blipFill>
        <p:spPr>
          <a:xfrm>
            <a:off x="429716" y="1239581"/>
            <a:ext cx="4093123" cy="1936746"/>
          </a:xfrm>
          <a:prstGeom prst="rect">
            <a:avLst/>
          </a:prstGeom>
        </p:spPr>
      </p:pic>
      <p:sp>
        <p:nvSpPr>
          <p:cNvPr id="20" name="TextBox 19">
            <a:extLst>
              <a:ext uri="{FF2B5EF4-FFF2-40B4-BE49-F238E27FC236}">
                <a16:creationId xmlns:a16="http://schemas.microsoft.com/office/drawing/2014/main" id="{A5A0E454-FBF3-9C2C-E49E-5DF25FDC28C5}"/>
              </a:ext>
            </a:extLst>
          </p:cNvPr>
          <p:cNvSpPr txBox="1"/>
          <p:nvPr/>
        </p:nvSpPr>
        <p:spPr>
          <a:xfrm>
            <a:off x="5998208" y="1640366"/>
            <a:ext cx="3726720" cy="338554"/>
          </a:xfrm>
          <a:prstGeom prst="rect">
            <a:avLst/>
          </a:prstGeom>
          <a:noFill/>
        </p:spPr>
        <p:txBody>
          <a:bodyPr wrap="square" rtlCol="0">
            <a:spAutoFit/>
          </a:bodyPr>
          <a:lstStyle/>
          <a:p>
            <a:r>
              <a:rPr lang="en-US" sz="1600"/>
              <a:t>Returning the row indices with NaN’s</a:t>
            </a:r>
          </a:p>
        </p:txBody>
      </p:sp>
      <p:sp>
        <p:nvSpPr>
          <p:cNvPr id="22" name="TextBox 21">
            <a:extLst>
              <a:ext uri="{FF2B5EF4-FFF2-40B4-BE49-F238E27FC236}">
                <a16:creationId xmlns:a16="http://schemas.microsoft.com/office/drawing/2014/main" id="{2FFD1B80-4A59-E00B-91F8-8DB2A71E5AED}"/>
              </a:ext>
            </a:extLst>
          </p:cNvPr>
          <p:cNvSpPr txBox="1"/>
          <p:nvPr/>
        </p:nvSpPr>
        <p:spPr>
          <a:xfrm>
            <a:off x="5998208" y="2936542"/>
            <a:ext cx="4046585" cy="338554"/>
          </a:xfrm>
          <a:prstGeom prst="rect">
            <a:avLst/>
          </a:prstGeom>
          <a:noFill/>
        </p:spPr>
        <p:txBody>
          <a:bodyPr wrap="square" rtlCol="0">
            <a:spAutoFit/>
          </a:bodyPr>
          <a:lstStyle/>
          <a:p>
            <a:r>
              <a:rPr lang="en-US" sz="1600"/>
              <a:t>Returning the entire rows with NaN’s,</a:t>
            </a:r>
          </a:p>
        </p:txBody>
      </p:sp>
      <mc:AlternateContent xmlns:mc="http://schemas.openxmlformats.org/markup-compatibility/2006" xmlns:p14="http://schemas.microsoft.com/office/powerpoint/2010/main">
        <mc:Choice Requires="p14">
          <p:contentPart p14:bwMode="auto" r:id="rId4">
            <p14:nvContentPartPr>
              <p14:cNvPr id="27" name="Ink 26">
                <a:extLst>
                  <a:ext uri="{FF2B5EF4-FFF2-40B4-BE49-F238E27FC236}">
                    <a16:creationId xmlns:a16="http://schemas.microsoft.com/office/drawing/2014/main" id="{66C6395C-3525-D375-A1CE-F9163A4C0051}"/>
                  </a:ext>
                </a:extLst>
              </p14:cNvPr>
              <p14:cNvContentPartPr/>
              <p14:nvPr/>
            </p14:nvContentPartPr>
            <p14:xfrm>
              <a:off x="1707375" y="3293508"/>
              <a:ext cx="249480" cy="782280"/>
            </p14:xfrm>
          </p:contentPart>
        </mc:Choice>
        <mc:Fallback xmlns="">
          <p:pic>
            <p:nvPicPr>
              <p:cNvPr id="27" name="Ink 26">
                <a:extLst>
                  <a:ext uri="{FF2B5EF4-FFF2-40B4-BE49-F238E27FC236}">
                    <a16:creationId xmlns:a16="http://schemas.microsoft.com/office/drawing/2014/main" id="{66C6395C-3525-D375-A1CE-F9163A4C0051}"/>
                  </a:ext>
                </a:extLst>
              </p:cNvPr>
              <p:cNvPicPr/>
              <p:nvPr/>
            </p:nvPicPr>
            <p:blipFill>
              <a:blip r:embed="rId5"/>
              <a:stretch>
                <a:fillRect/>
              </a:stretch>
            </p:blipFill>
            <p:spPr>
              <a:xfrm>
                <a:off x="1701255" y="3287388"/>
                <a:ext cx="261720" cy="794520"/>
              </a:xfrm>
              <a:prstGeom prst="rect">
                <a:avLst/>
              </a:prstGeom>
            </p:spPr>
          </p:pic>
        </mc:Fallback>
      </mc:AlternateContent>
      <p:pic>
        <p:nvPicPr>
          <p:cNvPr id="5" name="Picture 4">
            <a:extLst>
              <a:ext uri="{FF2B5EF4-FFF2-40B4-BE49-F238E27FC236}">
                <a16:creationId xmlns:a16="http://schemas.microsoft.com/office/drawing/2014/main" id="{0B8627E9-F913-A7EB-1206-782FCF05BCE0}"/>
              </a:ext>
            </a:extLst>
          </p:cNvPr>
          <p:cNvPicPr>
            <a:picLocks noChangeAspect="1"/>
          </p:cNvPicPr>
          <p:nvPr/>
        </p:nvPicPr>
        <p:blipFill>
          <a:blip r:embed="rId6"/>
          <a:stretch>
            <a:fillRect/>
          </a:stretch>
        </p:blipFill>
        <p:spPr>
          <a:xfrm>
            <a:off x="364340" y="4473642"/>
            <a:ext cx="2240474" cy="2232853"/>
          </a:xfrm>
          <a:prstGeom prst="rect">
            <a:avLst/>
          </a:prstGeom>
        </p:spPr>
      </p:pic>
      <p:pic>
        <p:nvPicPr>
          <p:cNvPr id="6" name="Picture 5">
            <a:extLst>
              <a:ext uri="{FF2B5EF4-FFF2-40B4-BE49-F238E27FC236}">
                <a16:creationId xmlns:a16="http://schemas.microsoft.com/office/drawing/2014/main" id="{7B962860-7DA1-61FD-7A4A-B5D11B1E65B5}"/>
              </a:ext>
            </a:extLst>
          </p:cNvPr>
          <p:cNvPicPr>
            <a:picLocks noChangeAspect="1"/>
          </p:cNvPicPr>
          <p:nvPr/>
        </p:nvPicPr>
        <p:blipFill>
          <a:blip r:embed="rId7"/>
          <a:stretch>
            <a:fillRect/>
          </a:stretch>
        </p:blipFill>
        <p:spPr>
          <a:xfrm>
            <a:off x="6074632" y="2024930"/>
            <a:ext cx="4819510" cy="523203"/>
          </a:xfrm>
          <a:prstGeom prst="rect">
            <a:avLst/>
          </a:prstGeom>
        </p:spPr>
      </p:pic>
      <p:pic>
        <p:nvPicPr>
          <p:cNvPr id="7" name="Picture 6">
            <a:extLst>
              <a:ext uri="{FF2B5EF4-FFF2-40B4-BE49-F238E27FC236}">
                <a16:creationId xmlns:a16="http://schemas.microsoft.com/office/drawing/2014/main" id="{82472AEB-5689-C988-F5AC-ED757BD3FD67}"/>
              </a:ext>
            </a:extLst>
          </p:cNvPr>
          <p:cNvPicPr>
            <a:picLocks noChangeAspect="1"/>
          </p:cNvPicPr>
          <p:nvPr/>
        </p:nvPicPr>
        <p:blipFill>
          <a:blip r:embed="rId8"/>
          <a:stretch>
            <a:fillRect/>
          </a:stretch>
        </p:blipFill>
        <p:spPr>
          <a:xfrm>
            <a:off x="6086168" y="3382407"/>
            <a:ext cx="4991772" cy="1722162"/>
          </a:xfrm>
          <a:prstGeom prst="rect">
            <a:avLst/>
          </a:prstGeom>
        </p:spPr>
      </p:pic>
      <mc:AlternateContent xmlns:mc="http://schemas.openxmlformats.org/markup-compatibility/2006" xmlns:p14="http://schemas.microsoft.com/office/powerpoint/2010/main">
        <mc:Choice Requires="p14">
          <p:contentPart p14:bwMode="auto" r:id="rId9">
            <p14:nvContentPartPr>
              <p14:cNvPr id="2" name="Ink 1">
                <a:extLst>
                  <a:ext uri="{FF2B5EF4-FFF2-40B4-BE49-F238E27FC236}">
                    <a16:creationId xmlns:a16="http://schemas.microsoft.com/office/drawing/2014/main" id="{BC28F501-FAFE-E790-E516-B909305CAA47}"/>
                  </a:ext>
                </a:extLst>
              </p14:cNvPr>
              <p14:cNvContentPartPr/>
              <p14:nvPr/>
            </p14:nvContentPartPr>
            <p14:xfrm>
              <a:off x="2231895" y="2448588"/>
              <a:ext cx="3320640" cy="2930760"/>
            </p14:xfrm>
          </p:contentPart>
        </mc:Choice>
        <mc:Fallback xmlns="">
          <p:pic>
            <p:nvPicPr>
              <p:cNvPr id="2" name="Ink 1">
                <a:extLst>
                  <a:ext uri="{FF2B5EF4-FFF2-40B4-BE49-F238E27FC236}">
                    <a16:creationId xmlns:a16="http://schemas.microsoft.com/office/drawing/2014/main" id="{BC28F501-FAFE-E790-E516-B909305CAA47}"/>
                  </a:ext>
                </a:extLst>
              </p:cNvPr>
              <p:cNvPicPr/>
              <p:nvPr/>
            </p:nvPicPr>
            <p:blipFill>
              <a:blip r:embed="rId10"/>
              <a:stretch>
                <a:fillRect/>
              </a:stretch>
            </p:blipFill>
            <p:spPr>
              <a:xfrm>
                <a:off x="2225775" y="2442468"/>
                <a:ext cx="3332880" cy="2943000"/>
              </a:xfrm>
              <a:prstGeom prst="rect">
                <a:avLst/>
              </a:prstGeom>
            </p:spPr>
          </p:pic>
        </mc:Fallback>
      </mc:AlternateContent>
      <p:pic>
        <p:nvPicPr>
          <p:cNvPr id="9" name="Picture 8">
            <a:extLst>
              <a:ext uri="{FF2B5EF4-FFF2-40B4-BE49-F238E27FC236}">
                <a16:creationId xmlns:a16="http://schemas.microsoft.com/office/drawing/2014/main" id="{EE42D1CB-CDD8-1518-4258-A82528EC38F5}"/>
              </a:ext>
            </a:extLst>
          </p:cNvPr>
          <p:cNvPicPr>
            <a:picLocks noChangeAspect="1"/>
          </p:cNvPicPr>
          <p:nvPr/>
        </p:nvPicPr>
        <p:blipFill>
          <a:blip r:embed="rId11"/>
          <a:stretch>
            <a:fillRect/>
          </a:stretch>
        </p:blipFill>
        <p:spPr>
          <a:xfrm>
            <a:off x="6057614" y="6024922"/>
            <a:ext cx="3470256" cy="593731"/>
          </a:xfrm>
          <a:prstGeom prst="rect">
            <a:avLst/>
          </a:prstGeom>
        </p:spPr>
      </p:pic>
      <p:sp>
        <p:nvSpPr>
          <p:cNvPr id="10" name="TextBox 9">
            <a:extLst>
              <a:ext uri="{FF2B5EF4-FFF2-40B4-BE49-F238E27FC236}">
                <a16:creationId xmlns:a16="http://schemas.microsoft.com/office/drawing/2014/main" id="{90A1A333-89F6-8101-FD43-F5970BEF7EB1}"/>
              </a:ext>
            </a:extLst>
          </p:cNvPr>
          <p:cNvSpPr txBox="1"/>
          <p:nvPr/>
        </p:nvSpPr>
        <p:spPr>
          <a:xfrm>
            <a:off x="6017342" y="5420791"/>
            <a:ext cx="5633884" cy="584775"/>
          </a:xfrm>
          <a:prstGeom prst="rect">
            <a:avLst/>
          </a:prstGeom>
          <a:noFill/>
        </p:spPr>
        <p:txBody>
          <a:bodyPr wrap="square" rtlCol="0">
            <a:spAutoFit/>
          </a:bodyPr>
          <a:lstStyle/>
          <a:p>
            <a:r>
              <a:rPr lang="en-US" sz="1600"/>
              <a:t>Calculating number of rows with NaN’s.  In this case, 7 is too large a number to just drop them.</a:t>
            </a:r>
          </a:p>
        </p:txBody>
      </p:sp>
    </p:spTree>
    <p:extLst>
      <p:ext uri="{BB962C8B-B14F-4D97-AF65-F5344CB8AC3E}">
        <p14:creationId xmlns:p14="http://schemas.microsoft.com/office/powerpoint/2010/main" val="123861169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186559" y="3262976"/>
            <a:ext cx="10963222" cy="584775"/>
          </a:xfrm>
          <a:prstGeom prst="rect">
            <a:avLst/>
          </a:prstGeom>
          <a:noFill/>
        </p:spPr>
        <p:txBody>
          <a:bodyPr wrap="square" rtlCol="0">
            <a:spAutoFit/>
          </a:bodyPr>
          <a:lstStyle/>
          <a:p>
            <a:r>
              <a:rPr lang="en-US" sz="1600"/>
              <a:t>So we discovered the NaN’s.  Now we want to otherwise make sure all Gender, Major, and Grade values, are sensible.  So could do for instance look for unique values,</a:t>
            </a:r>
          </a:p>
        </p:txBody>
      </p:sp>
      <p:sp>
        <p:nvSpPr>
          <p:cNvPr id="13" name="TextBox 12">
            <a:extLst>
              <a:ext uri="{FF2B5EF4-FFF2-40B4-BE49-F238E27FC236}">
                <a16:creationId xmlns:a16="http://schemas.microsoft.com/office/drawing/2014/main" id="{C6B3B1E5-E7A3-96D0-0CE6-1C727173D944}"/>
              </a:ext>
            </a:extLst>
          </p:cNvPr>
          <p:cNvSpPr txBox="1"/>
          <p:nvPr/>
        </p:nvSpPr>
        <p:spPr>
          <a:xfrm>
            <a:off x="236520" y="832297"/>
            <a:ext cx="3302798" cy="338554"/>
          </a:xfrm>
          <a:prstGeom prst="rect">
            <a:avLst/>
          </a:prstGeom>
          <a:noFill/>
        </p:spPr>
        <p:txBody>
          <a:bodyPr wrap="square" rtlCol="0">
            <a:spAutoFit/>
          </a:bodyPr>
          <a:lstStyle/>
          <a:p>
            <a:r>
              <a:rPr lang="en-US" sz="1600"/>
              <a:t>here’s our nbg dataframe,</a:t>
            </a:r>
          </a:p>
        </p:txBody>
      </p:sp>
      <p:pic>
        <p:nvPicPr>
          <p:cNvPr id="14" name="Picture 13">
            <a:extLst>
              <a:ext uri="{FF2B5EF4-FFF2-40B4-BE49-F238E27FC236}">
                <a16:creationId xmlns:a16="http://schemas.microsoft.com/office/drawing/2014/main" id="{DFEBB970-0EB9-5625-1CA7-1C666A02B1D2}"/>
              </a:ext>
            </a:extLst>
          </p:cNvPr>
          <p:cNvPicPr>
            <a:picLocks noChangeAspect="1"/>
          </p:cNvPicPr>
          <p:nvPr/>
        </p:nvPicPr>
        <p:blipFill>
          <a:blip r:embed="rId3"/>
          <a:stretch>
            <a:fillRect/>
          </a:stretch>
        </p:blipFill>
        <p:spPr>
          <a:xfrm>
            <a:off x="287356" y="1313682"/>
            <a:ext cx="3053180" cy="1444676"/>
          </a:xfrm>
          <a:prstGeom prst="rect">
            <a:avLst/>
          </a:prstGeom>
        </p:spPr>
      </p:pic>
      <p:pic>
        <p:nvPicPr>
          <p:cNvPr id="7" name="Picture 6">
            <a:extLst>
              <a:ext uri="{FF2B5EF4-FFF2-40B4-BE49-F238E27FC236}">
                <a16:creationId xmlns:a16="http://schemas.microsoft.com/office/drawing/2014/main" id="{1AE10CEB-AF67-7B69-E85E-5537DB4FF1EA}"/>
              </a:ext>
            </a:extLst>
          </p:cNvPr>
          <p:cNvPicPr>
            <a:picLocks noChangeAspect="1"/>
          </p:cNvPicPr>
          <p:nvPr/>
        </p:nvPicPr>
        <p:blipFill>
          <a:blip r:embed="rId4"/>
          <a:stretch>
            <a:fillRect/>
          </a:stretch>
        </p:blipFill>
        <p:spPr>
          <a:xfrm>
            <a:off x="4211319" y="1209734"/>
            <a:ext cx="1913718" cy="1818561"/>
          </a:xfrm>
          <a:prstGeom prst="rect">
            <a:avLst/>
          </a:prstGeom>
        </p:spPr>
      </p:pic>
      <p:sp>
        <p:nvSpPr>
          <p:cNvPr id="11" name="TextBox 10">
            <a:extLst>
              <a:ext uri="{FF2B5EF4-FFF2-40B4-BE49-F238E27FC236}">
                <a16:creationId xmlns:a16="http://schemas.microsoft.com/office/drawing/2014/main" id="{0FC99BEF-9BB5-3C78-FC9E-25EDD3848D3C}"/>
              </a:ext>
            </a:extLst>
          </p:cNvPr>
          <p:cNvSpPr txBox="1"/>
          <p:nvPr/>
        </p:nvSpPr>
        <p:spPr>
          <a:xfrm>
            <a:off x="4211319" y="799355"/>
            <a:ext cx="1225606" cy="338554"/>
          </a:xfrm>
          <a:prstGeom prst="rect">
            <a:avLst/>
          </a:prstGeom>
          <a:noFill/>
        </p:spPr>
        <p:txBody>
          <a:bodyPr wrap="square" rtlCol="0">
            <a:spAutoFit/>
          </a:bodyPr>
          <a:lstStyle/>
          <a:p>
            <a:r>
              <a:rPr lang="en-US" sz="1600"/>
              <a:t>and info()</a:t>
            </a:r>
          </a:p>
        </p:txBody>
      </p:sp>
      <p:pic>
        <p:nvPicPr>
          <p:cNvPr id="12" name="Picture 11">
            <a:extLst>
              <a:ext uri="{FF2B5EF4-FFF2-40B4-BE49-F238E27FC236}">
                <a16:creationId xmlns:a16="http://schemas.microsoft.com/office/drawing/2014/main" id="{00807017-6A81-6F57-56D3-56D7A8DC8B08}"/>
              </a:ext>
            </a:extLst>
          </p:cNvPr>
          <p:cNvPicPr>
            <a:picLocks noChangeAspect="1"/>
          </p:cNvPicPr>
          <p:nvPr/>
        </p:nvPicPr>
        <p:blipFill>
          <a:blip r:embed="rId5"/>
          <a:stretch>
            <a:fillRect/>
          </a:stretch>
        </p:blipFill>
        <p:spPr>
          <a:xfrm>
            <a:off x="292021" y="4764324"/>
            <a:ext cx="3840019" cy="460434"/>
          </a:xfrm>
          <a:prstGeom prst="rect">
            <a:avLst/>
          </a:prstGeom>
        </p:spPr>
      </p:pic>
      <p:pic>
        <p:nvPicPr>
          <p:cNvPr id="15" name="Picture 14">
            <a:extLst>
              <a:ext uri="{FF2B5EF4-FFF2-40B4-BE49-F238E27FC236}">
                <a16:creationId xmlns:a16="http://schemas.microsoft.com/office/drawing/2014/main" id="{D3FDF425-B1FF-EBAD-87FE-90F9F347B168}"/>
              </a:ext>
            </a:extLst>
          </p:cNvPr>
          <p:cNvPicPr>
            <a:picLocks noChangeAspect="1"/>
          </p:cNvPicPr>
          <p:nvPr/>
        </p:nvPicPr>
        <p:blipFill>
          <a:blip r:embed="rId6"/>
          <a:stretch>
            <a:fillRect/>
          </a:stretch>
        </p:blipFill>
        <p:spPr>
          <a:xfrm>
            <a:off x="4484172" y="4925374"/>
            <a:ext cx="2281325" cy="1835115"/>
          </a:xfrm>
          <a:prstGeom prst="rect">
            <a:avLst/>
          </a:prstGeom>
        </p:spPr>
      </p:pic>
      <p:sp>
        <p:nvSpPr>
          <p:cNvPr id="16" name="TextBox 15">
            <a:extLst>
              <a:ext uri="{FF2B5EF4-FFF2-40B4-BE49-F238E27FC236}">
                <a16:creationId xmlns:a16="http://schemas.microsoft.com/office/drawing/2014/main" id="{07CC00F4-4A2F-BA1F-4AED-A5E8A30E4EDF}"/>
              </a:ext>
            </a:extLst>
          </p:cNvPr>
          <p:cNvSpPr txBox="1"/>
          <p:nvPr/>
        </p:nvSpPr>
        <p:spPr>
          <a:xfrm>
            <a:off x="212522" y="4072033"/>
            <a:ext cx="3436485" cy="307777"/>
          </a:xfrm>
          <a:prstGeom prst="rect">
            <a:avLst/>
          </a:prstGeom>
          <a:noFill/>
        </p:spPr>
        <p:txBody>
          <a:bodyPr wrap="square" rtlCol="0">
            <a:spAutoFit/>
          </a:bodyPr>
          <a:lstStyle/>
          <a:p>
            <a:r>
              <a:rPr lang="en-US" sz="1400"/>
              <a:t>finding unique values in “Gender” column.</a:t>
            </a:r>
          </a:p>
        </p:txBody>
      </p:sp>
      <p:pic>
        <p:nvPicPr>
          <p:cNvPr id="18" name="Picture 17">
            <a:extLst>
              <a:ext uri="{FF2B5EF4-FFF2-40B4-BE49-F238E27FC236}">
                <a16:creationId xmlns:a16="http://schemas.microsoft.com/office/drawing/2014/main" id="{5F629A5C-9A89-CBB6-8CD6-167BCE56952E}"/>
              </a:ext>
            </a:extLst>
          </p:cNvPr>
          <p:cNvPicPr>
            <a:picLocks noChangeAspect="1"/>
          </p:cNvPicPr>
          <p:nvPr/>
        </p:nvPicPr>
        <p:blipFill>
          <a:blip r:embed="rId7"/>
          <a:stretch>
            <a:fillRect/>
          </a:stretch>
        </p:blipFill>
        <p:spPr>
          <a:xfrm>
            <a:off x="7697277" y="4862578"/>
            <a:ext cx="3963782" cy="774381"/>
          </a:xfrm>
          <a:prstGeom prst="rect">
            <a:avLst/>
          </a:prstGeom>
        </p:spPr>
      </p:pic>
      <p:sp>
        <p:nvSpPr>
          <p:cNvPr id="20" name="TextBox 19">
            <a:extLst>
              <a:ext uri="{FF2B5EF4-FFF2-40B4-BE49-F238E27FC236}">
                <a16:creationId xmlns:a16="http://schemas.microsoft.com/office/drawing/2014/main" id="{41FC2DF4-81A9-4006-0243-C52ADD4D2B02}"/>
              </a:ext>
            </a:extLst>
          </p:cNvPr>
          <p:cNvSpPr txBox="1"/>
          <p:nvPr/>
        </p:nvSpPr>
        <p:spPr>
          <a:xfrm>
            <a:off x="4339139" y="4040008"/>
            <a:ext cx="2401504" cy="738664"/>
          </a:xfrm>
          <a:prstGeom prst="rect">
            <a:avLst/>
          </a:prstGeom>
          <a:noFill/>
        </p:spPr>
        <p:txBody>
          <a:bodyPr wrap="square">
            <a:spAutoFit/>
          </a:bodyPr>
          <a:lstStyle/>
          <a:p>
            <a:r>
              <a:rPr lang="en-US" sz="1400"/>
              <a:t>Can also do isin() function, but then can’t tell what the False values are (NaN in this case) . </a:t>
            </a:r>
          </a:p>
        </p:txBody>
      </p:sp>
      <p:sp>
        <p:nvSpPr>
          <p:cNvPr id="24" name="TextBox 23">
            <a:extLst>
              <a:ext uri="{FF2B5EF4-FFF2-40B4-BE49-F238E27FC236}">
                <a16:creationId xmlns:a16="http://schemas.microsoft.com/office/drawing/2014/main" id="{4245CE08-270A-5C36-5658-F5E9B16462F5}"/>
              </a:ext>
            </a:extLst>
          </p:cNvPr>
          <p:cNvSpPr txBox="1"/>
          <p:nvPr/>
        </p:nvSpPr>
        <p:spPr>
          <a:xfrm>
            <a:off x="7604179" y="4070229"/>
            <a:ext cx="3436485" cy="307777"/>
          </a:xfrm>
          <a:prstGeom prst="rect">
            <a:avLst/>
          </a:prstGeom>
          <a:noFill/>
        </p:spPr>
        <p:txBody>
          <a:bodyPr wrap="square">
            <a:spAutoFit/>
          </a:bodyPr>
          <a:lstStyle/>
          <a:p>
            <a:r>
              <a:rPr lang="en-US" sz="1400"/>
              <a:t>Can print out those rows, below.  Note the ~.  </a:t>
            </a:r>
          </a:p>
        </p:txBody>
      </p:sp>
    </p:spTree>
    <p:extLst>
      <p:ext uri="{BB962C8B-B14F-4D97-AF65-F5344CB8AC3E}">
        <p14:creationId xmlns:p14="http://schemas.microsoft.com/office/powerpoint/2010/main" val="3849282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068195" cy="461665"/>
          </a:xfrm>
          <a:prstGeom prst="rect">
            <a:avLst/>
          </a:prstGeom>
        </p:spPr>
        <p:txBody>
          <a:bodyPr wrap="none">
            <a:spAutoFit/>
          </a:bodyPr>
          <a:lstStyle/>
          <a:p>
            <a:r>
              <a:rPr lang="en-US" sz="2400" b="1" u="sng">
                <a:solidFill>
                  <a:srgbClr val="7030A0"/>
                </a:solidFill>
              </a:rPr>
              <a:t>Series: Binning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89549" y="1201351"/>
            <a:ext cx="11405820" cy="584775"/>
          </a:xfrm>
          <a:prstGeom prst="rect">
            <a:avLst/>
          </a:prstGeom>
          <a:noFill/>
        </p:spPr>
        <p:txBody>
          <a:bodyPr wrap="square" rtlCol="0">
            <a:spAutoFit/>
          </a:bodyPr>
          <a:lstStyle/>
          <a:p>
            <a:r>
              <a:rPr lang="en-US" sz="1600"/>
              <a:t>These methods allow us to take numerical data and cut it up into categorical data by assigning ranges of data into specific bins.  I guess it’s kind of like creating histograms out of the data.  </a:t>
            </a:r>
          </a:p>
        </p:txBody>
      </p:sp>
      <p:sp>
        <p:nvSpPr>
          <p:cNvPr id="14" name="TextBox 13">
            <a:extLst>
              <a:ext uri="{FF2B5EF4-FFF2-40B4-BE49-F238E27FC236}">
                <a16:creationId xmlns:a16="http://schemas.microsoft.com/office/drawing/2014/main" id="{A9757288-8802-884B-D9E7-ECFADF736DD3}"/>
              </a:ext>
            </a:extLst>
          </p:cNvPr>
          <p:cNvSpPr txBox="1"/>
          <p:nvPr/>
        </p:nvSpPr>
        <p:spPr>
          <a:xfrm>
            <a:off x="189549" y="2566565"/>
            <a:ext cx="3881006" cy="307777"/>
          </a:xfrm>
          <a:prstGeom prst="rect">
            <a:avLst/>
          </a:prstGeom>
          <a:noFill/>
        </p:spPr>
        <p:txBody>
          <a:bodyPr wrap="square" rtlCol="0">
            <a:spAutoFit/>
          </a:bodyPr>
          <a:lstStyle/>
          <a:p>
            <a:r>
              <a:rPr lang="en-US" sz="1400"/>
              <a:t>pandas.qcut(series, q = n, labels = list_of_labels])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5E0B7B25-CA0C-4CC9-E134-706412DF3897}"/>
                  </a:ext>
                </a:extLst>
              </p14:cNvPr>
              <p14:cNvContentPartPr/>
              <p14:nvPr/>
            </p14:nvContentPartPr>
            <p14:xfrm>
              <a:off x="4526050" y="2745802"/>
              <a:ext cx="658500" cy="28080"/>
            </p14:xfrm>
          </p:contentPart>
        </mc:Choice>
        <mc:Fallback xmlns="">
          <p:pic>
            <p:nvPicPr>
              <p:cNvPr id="15" name="Ink 14">
                <a:extLst>
                  <a:ext uri="{FF2B5EF4-FFF2-40B4-BE49-F238E27FC236}">
                    <a16:creationId xmlns:a16="http://schemas.microsoft.com/office/drawing/2014/main" id="{5E0B7B25-CA0C-4CC9-E134-706412DF3897}"/>
                  </a:ext>
                </a:extLst>
              </p:cNvPr>
              <p:cNvPicPr/>
              <p:nvPr/>
            </p:nvPicPr>
            <p:blipFill>
              <a:blip r:embed="rId4"/>
              <a:stretch>
                <a:fillRect/>
              </a:stretch>
            </p:blipFill>
            <p:spPr>
              <a:xfrm>
                <a:off x="4517049" y="2736802"/>
                <a:ext cx="676142" cy="45720"/>
              </a:xfrm>
              <a:prstGeom prst="rect">
                <a:avLst/>
              </a:prstGeom>
            </p:spPr>
          </p:pic>
        </mc:Fallback>
      </mc:AlternateContent>
      <p:sp>
        <p:nvSpPr>
          <p:cNvPr id="16" name="TextBox 15">
            <a:extLst>
              <a:ext uri="{FF2B5EF4-FFF2-40B4-BE49-F238E27FC236}">
                <a16:creationId xmlns:a16="http://schemas.microsoft.com/office/drawing/2014/main" id="{727134A2-8195-EE91-AFAD-D7CDD072899B}"/>
              </a:ext>
            </a:extLst>
          </p:cNvPr>
          <p:cNvSpPr txBox="1"/>
          <p:nvPr/>
        </p:nvSpPr>
        <p:spPr>
          <a:xfrm>
            <a:off x="5513800" y="2537081"/>
            <a:ext cx="5275193" cy="738664"/>
          </a:xfrm>
          <a:prstGeom prst="rect">
            <a:avLst/>
          </a:prstGeom>
          <a:noFill/>
        </p:spPr>
        <p:txBody>
          <a:bodyPr wrap="square">
            <a:spAutoFit/>
          </a:bodyPr>
          <a:lstStyle/>
          <a:p>
            <a:r>
              <a:rPr lang="en-US" sz="1400"/>
              <a:t>this will return the series back with all of its numerical values grouped into n quantiles and labelled according to the list_of_labels, which would be ordered lowest to highest.  </a:t>
            </a:r>
          </a:p>
        </p:txBody>
      </p:sp>
      <p:sp>
        <p:nvSpPr>
          <p:cNvPr id="7" name="TextBox 6">
            <a:extLst>
              <a:ext uri="{FF2B5EF4-FFF2-40B4-BE49-F238E27FC236}">
                <a16:creationId xmlns:a16="http://schemas.microsoft.com/office/drawing/2014/main" id="{656685B7-132D-2E78-94F5-045B787BE9A5}"/>
              </a:ext>
            </a:extLst>
          </p:cNvPr>
          <p:cNvSpPr txBox="1"/>
          <p:nvPr/>
        </p:nvSpPr>
        <p:spPr>
          <a:xfrm>
            <a:off x="189550" y="3863502"/>
            <a:ext cx="4336500" cy="307777"/>
          </a:xfrm>
          <a:prstGeom prst="rect">
            <a:avLst/>
          </a:prstGeom>
          <a:noFill/>
        </p:spPr>
        <p:txBody>
          <a:bodyPr wrap="square" rtlCol="0">
            <a:spAutoFit/>
          </a:bodyPr>
          <a:lstStyle/>
          <a:p>
            <a:r>
              <a:rPr lang="en-US" sz="1400"/>
              <a:t>pandas.cut(series, q = n, bins = b, labels = list_of_labels])</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38F05C73-8129-4D0B-55A4-D183EB670412}"/>
                  </a:ext>
                </a:extLst>
              </p14:cNvPr>
              <p14:cNvContentPartPr/>
              <p14:nvPr/>
            </p14:nvContentPartPr>
            <p14:xfrm>
              <a:off x="4811186" y="4042739"/>
              <a:ext cx="658500" cy="28080"/>
            </p14:xfrm>
          </p:contentPart>
        </mc:Choice>
        <mc:Fallback xmlns="">
          <p:pic>
            <p:nvPicPr>
              <p:cNvPr id="8" name="Ink 7">
                <a:extLst>
                  <a:ext uri="{FF2B5EF4-FFF2-40B4-BE49-F238E27FC236}">
                    <a16:creationId xmlns:a16="http://schemas.microsoft.com/office/drawing/2014/main" id="{38F05C73-8129-4D0B-55A4-D183EB670412}"/>
                  </a:ext>
                </a:extLst>
              </p:cNvPr>
              <p:cNvPicPr/>
              <p:nvPr/>
            </p:nvPicPr>
            <p:blipFill>
              <a:blip r:embed="rId4"/>
              <a:stretch>
                <a:fillRect/>
              </a:stretch>
            </p:blipFill>
            <p:spPr>
              <a:xfrm>
                <a:off x="4802185" y="4033739"/>
                <a:ext cx="676142" cy="45720"/>
              </a:xfrm>
              <a:prstGeom prst="rect">
                <a:avLst/>
              </a:prstGeom>
            </p:spPr>
          </p:pic>
        </mc:Fallback>
      </mc:AlternateContent>
      <p:sp>
        <p:nvSpPr>
          <p:cNvPr id="9" name="TextBox 8">
            <a:extLst>
              <a:ext uri="{FF2B5EF4-FFF2-40B4-BE49-F238E27FC236}">
                <a16:creationId xmlns:a16="http://schemas.microsoft.com/office/drawing/2014/main" id="{10A7CC58-29C0-84C5-AF4A-70252E1C6880}"/>
              </a:ext>
            </a:extLst>
          </p:cNvPr>
          <p:cNvSpPr txBox="1"/>
          <p:nvPr/>
        </p:nvSpPr>
        <p:spPr>
          <a:xfrm>
            <a:off x="5798936" y="3834018"/>
            <a:ext cx="5275193" cy="1384995"/>
          </a:xfrm>
          <a:prstGeom prst="rect">
            <a:avLst/>
          </a:prstGeom>
          <a:noFill/>
        </p:spPr>
        <p:txBody>
          <a:bodyPr wrap="square">
            <a:spAutoFit/>
          </a:bodyPr>
          <a:lstStyle/>
          <a:p>
            <a:r>
              <a:rPr lang="en-US" sz="1400"/>
              <a:t>this will return the series back with all of its numerical values grouped into b bins and labelled according to the list_of_labels, which would be ordered lowest to highest.  b can be either a number of equally spaced bins, or it can be a list of numbers delineating the bin edges.  Might want to note that we can write the maximum number the computer can store as </a:t>
            </a:r>
            <a:r>
              <a:rPr lang="en-US" sz="1400" b="1"/>
              <a:t>numpy.inf</a:t>
            </a:r>
            <a:r>
              <a:rPr lang="en-US" sz="1400"/>
              <a:t>.</a:t>
            </a:r>
          </a:p>
        </p:txBody>
      </p:sp>
    </p:spTree>
    <p:extLst>
      <p:ext uri="{BB962C8B-B14F-4D97-AF65-F5344CB8AC3E}">
        <p14:creationId xmlns:p14="http://schemas.microsoft.com/office/powerpoint/2010/main" val="95923575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162547" y="3675340"/>
            <a:ext cx="11704175" cy="338554"/>
          </a:xfrm>
          <a:prstGeom prst="rect">
            <a:avLst/>
          </a:prstGeom>
          <a:noFill/>
        </p:spPr>
        <p:txBody>
          <a:bodyPr wrap="square" rtlCol="0">
            <a:spAutoFit/>
          </a:bodyPr>
          <a:lstStyle/>
          <a:p>
            <a:r>
              <a:rPr lang="en-US" sz="1600"/>
              <a:t>So we discovered the NaN’s.  And we noted that Test1 was of datatype object.  So we can look for the non-numbers in that column like this.  </a:t>
            </a:r>
          </a:p>
        </p:txBody>
      </p:sp>
      <p:sp>
        <p:nvSpPr>
          <p:cNvPr id="13" name="TextBox 12">
            <a:extLst>
              <a:ext uri="{FF2B5EF4-FFF2-40B4-BE49-F238E27FC236}">
                <a16:creationId xmlns:a16="http://schemas.microsoft.com/office/drawing/2014/main" id="{C6B3B1E5-E7A3-96D0-0CE6-1C727173D944}"/>
              </a:ext>
            </a:extLst>
          </p:cNvPr>
          <p:cNvSpPr txBox="1"/>
          <p:nvPr/>
        </p:nvSpPr>
        <p:spPr>
          <a:xfrm>
            <a:off x="236520" y="1019111"/>
            <a:ext cx="3302798" cy="338554"/>
          </a:xfrm>
          <a:prstGeom prst="rect">
            <a:avLst/>
          </a:prstGeom>
          <a:noFill/>
        </p:spPr>
        <p:txBody>
          <a:bodyPr wrap="square" rtlCol="0">
            <a:spAutoFit/>
          </a:bodyPr>
          <a:lstStyle/>
          <a:p>
            <a:r>
              <a:rPr lang="en-US" sz="1600"/>
              <a:t>here’s our nbg dataframe,</a:t>
            </a:r>
          </a:p>
        </p:txBody>
      </p:sp>
      <p:pic>
        <p:nvPicPr>
          <p:cNvPr id="14" name="Picture 13">
            <a:extLst>
              <a:ext uri="{FF2B5EF4-FFF2-40B4-BE49-F238E27FC236}">
                <a16:creationId xmlns:a16="http://schemas.microsoft.com/office/drawing/2014/main" id="{DFEBB970-0EB9-5625-1CA7-1C666A02B1D2}"/>
              </a:ext>
            </a:extLst>
          </p:cNvPr>
          <p:cNvPicPr>
            <a:picLocks noChangeAspect="1"/>
          </p:cNvPicPr>
          <p:nvPr/>
        </p:nvPicPr>
        <p:blipFill>
          <a:blip r:embed="rId3"/>
          <a:stretch>
            <a:fillRect/>
          </a:stretch>
        </p:blipFill>
        <p:spPr>
          <a:xfrm>
            <a:off x="287356" y="1500496"/>
            <a:ext cx="3053180" cy="1444676"/>
          </a:xfrm>
          <a:prstGeom prst="rect">
            <a:avLst/>
          </a:prstGeom>
        </p:spPr>
      </p:pic>
      <p:pic>
        <p:nvPicPr>
          <p:cNvPr id="7" name="Picture 6">
            <a:extLst>
              <a:ext uri="{FF2B5EF4-FFF2-40B4-BE49-F238E27FC236}">
                <a16:creationId xmlns:a16="http://schemas.microsoft.com/office/drawing/2014/main" id="{1AE10CEB-AF67-7B69-E85E-5537DB4FF1EA}"/>
              </a:ext>
            </a:extLst>
          </p:cNvPr>
          <p:cNvPicPr>
            <a:picLocks noChangeAspect="1"/>
          </p:cNvPicPr>
          <p:nvPr/>
        </p:nvPicPr>
        <p:blipFill>
          <a:blip r:embed="rId4"/>
          <a:stretch>
            <a:fillRect/>
          </a:stretch>
        </p:blipFill>
        <p:spPr>
          <a:xfrm>
            <a:off x="4211319" y="1396548"/>
            <a:ext cx="1913718" cy="1818561"/>
          </a:xfrm>
          <a:prstGeom prst="rect">
            <a:avLst/>
          </a:prstGeom>
        </p:spPr>
      </p:pic>
      <p:sp>
        <p:nvSpPr>
          <p:cNvPr id="11" name="TextBox 10">
            <a:extLst>
              <a:ext uri="{FF2B5EF4-FFF2-40B4-BE49-F238E27FC236}">
                <a16:creationId xmlns:a16="http://schemas.microsoft.com/office/drawing/2014/main" id="{0FC99BEF-9BB5-3C78-FC9E-25EDD3848D3C}"/>
              </a:ext>
            </a:extLst>
          </p:cNvPr>
          <p:cNvSpPr txBox="1"/>
          <p:nvPr/>
        </p:nvSpPr>
        <p:spPr>
          <a:xfrm>
            <a:off x="4211319" y="986169"/>
            <a:ext cx="1225606" cy="338554"/>
          </a:xfrm>
          <a:prstGeom prst="rect">
            <a:avLst/>
          </a:prstGeom>
          <a:noFill/>
        </p:spPr>
        <p:txBody>
          <a:bodyPr wrap="square" rtlCol="0">
            <a:spAutoFit/>
          </a:bodyPr>
          <a:lstStyle/>
          <a:p>
            <a:r>
              <a:rPr lang="en-US" sz="1600"/>
              <a:t>and info()</a:t>
            </a:r>
          </a:p>
        </p:txBody>
      </p:sp>
      <p:pic>
        <p:nvPicPr>
          <p:cNvPr id="2" name="Picture 1">
            <a:extLst>
              <a:ext uri="{FF2B5EF4-FFF2-40B4-BE49-F238E27FC236}">
                <a16:creationId xmlns:a16="http://schemas.microsoft.com/office/drawing/2014/main" id="{61565CAA-3808-E30B-7FC8-D14B264EAD59}"/>
              </a:ext>
            </a:extLst>
          </p:cNvPr>
          <p:cNvPicPr>
            <a:picLocks noChangeAspect="1"/>
          </p:cNvPicPr>
          <p:nvPr/>
        </p:nvPicPr>
        <p:blipFill>
          <a:blip r:embed="rId5"/>
          <a:stretch>
            <a:fillRect/>
          </a:stretch>
        </p:blipFill>
        <p:spPr>
          <a:xfrm>
            <a:off x="236520" y="5223503"/>
            <a:ext cx="1539373" cy="937341"/>
          </a:xfrm>
          <a:prstGeom prst="rect">
            <a:avLst/>
          </a:prstGeom>
        </p:spPr>
      </p:pic>
      <p:sp>
        <p:nvSpPr>
          <p:cNvPr id="8" name="TextBox 7">
            <a:extLst>
              <a:ext uri="{FF2B5EF4-FFF2-40B4-BE49-F238E27FC236}">
                <a16:creationId xmlns:a16="http://schemas.microsoft.com/office/drawing/2014/main" id="{72CCC2A2-0AA2-793F-6CE5-DBAF2728E962}"/>
              </a:ext>
            </a:extLst>
          </p:cNvPr>
          <p:cNvSpPr txBox="1"/>
          <p:nvPr/>
        </p:nvSpPr>
        <p:spPr>
          <a:xfrm>
            <a:off x="162547" y="4308018"/>
            <a:ext cx="3302798" cy="738664"/>
          </a:xfrm>
          <a:prstGeom prst="rect">
            <a:avLst/>
          </a:prstGeom>
          <a:noFill/>
        </p:spPr>
        <p:txBody>
          <a:bodyPr wrap="square">
            <a:spAutoFit/>
          </a:bodyPr>
          <a:lstStyle/>
          <a:p>
            <a:r>
              <a:rPr lang="en-US" sz="1400"/>
              <a:t>Can define a float_convert function which returns True if the entry can be converted to float type, and False otherwise.</a:t>
            </a:r>
          </a:p>
        </p:txBody>
      </p:sp>
      <p:sp>
        <p:nvSpPr>
          <p:cNvPr id="9" name="TextBox 8">
            <a:extLst>
              <a:ext uri="{FF2B5EF4-FFF2-40B4-BE49-F238E27FC236}">
                <a16:creationId xmlns:a16="http://schemas.microsoft.com/office/drawing/2014/main" id="{27069C9C-7BEE-CFF4-E327-F65147712022}"/>
              </a:ext>
            </a:extLst>
          </p:cNvPr>
          <p:cNvSpPr txBox="1"/>
          <p:nvPr/>
        </p:nvSpPr>
        <p:spPr>
          <a:xfrm>
            <a:off x="3615438" y="4308018"/>
            <a:ext cx="3302798" cy="738664"/>
          </a:xfrm>
          <a:prstGeom prst="rect">
            <a:avLst/>
          </a:prstGeom>
          <a:noFill/>
        </p:spPr>
        <p:txBody>
          <a:bodyPr wrap="square">
            <a:spAutoFit/>
          </a:bodyPr>
          <a:lstStyle/>
          <a:p>
            <a:r>
              <a:rPr lang="en-US" sz="1400"/>
              <a:t>Can use apply function to get that series of rows </a:t>
            </a:r>
            <a:r>
              <a:rPr lang="en-US" sz="1400">
                <a:sym typeface="Wingdings" panose="05000000000000000000" pitchFamily="2" charset="2"/>
              </a:rPr>
              <a:t> </a:t>
            </a:r>
            <a:r>
              <a:rPr lang="en-US" sz="1400"/>
              <a:t>T/F’s.  And then fill this into df[ ] to get the rows.  Note ~ again.  </a:t>
            </a:r>
          </a:p>
        </p:txBody>
      </p:sp>
      <p:pic>
        <p:nvPicPr>
          <p:cNvPr id="10" name="Picture 9">
            <a:extLst>
              <a:ext uri="{FF2B5EF4-FFF2-40B4-BE49-F238E27FC236}">
                <a16:creationId xmlns:a16="http://schemas.microsoft.com/office/drawing/2014/main" id="{CEFB136E-F0D2-AE0D-FEB8-69475F8EF7B0}"/>
              </a:ext>
            </a:extLst>
          </p:cNvPr>
          <p:cNvPicPr>
            <a:picLocks noChangeAspect="1"/>
          </p:cNvPicPr>
          <p:nvPr/>
        </p:nvPicPr>
        <p:blipFill>
          <a:blip r:embed="rId6"/>
          <a:stretch>
            <a:fillRect/>
          </a:stretch>
        </p:blipFill>
        <p:spPr>
          <a:xfrm>
            <a:off x="3615438" y="5223503"/>
            <a:ext cx="4534293" cy="830652"/>
          </a:xfrm>
          <a:prstGeom prst="rect">
            <a:avLst/>
          </a:prstGeom>
        </p:spPr>
      </p:pic>
      <p:sp>
        <p:nvSpPr>
          <p:cNvPr id="17" name="TextBox 16">
            <a:extLst>
              <a:ext uri="{FF2B5EF4-FFF2-40B4-BE49-F238E27FC236}">
                <a16:creationId xmlns:a16="http://schemas.microsoft.com/office/drawing/2014/main" id="{D03FE9BA-82A9-992C-E9DD-FB2358088679}"/>
              </a:ext>
            </a:extLst>
          </p:cNvPr>
          <p:cNvSpPr txBox="1"/>
          <p:nvPr/>
        </p:nvSpPr>
        <p:spPr>
          <a:xfrm>
            <a:off x="8231395" y="4523461"/>
            <a:ext cx="3302798" cy="307777"/>
          </a:xfrm>
          <a:prstGeom prst="rect">
            <a:avLst/>
          </a:prstGeom>
          <a:noFill/>
        </p:spPr>
        <p:txBody>
          <a:bodyPr wrap="square">
            <a:spAutoFit/>
          </a:bodyPr>
          <a:lstStyle/>
          <a:p>
            <a:r>
              <a:rPr lang="en-US" sz="1400"/>
              <a:t>Getting just the unique non-floats,</a:t>
            </a:r>
          </a:p>
        </p:txBody>
      </p:sp>
      <p:pic>
        <p:nvPicPr>
          <p:cNvPr id="19" name="Picture 18">
            <a:extLst>
              <a:ext uri="{FF2B5EF4-FFF2-40B4-BE49-F238E27FC236}">
                <a16:creationId xmlns:a16="http://schemas.microsoft.com/office/drawing/2014/main" id="{30256886-757F-82F5-FDE2-95BDBCCF43CB}"/>
              </a:ext>
            </a:extLst>
          </p:cNvPr>
          <p:cNvPicPr>
            <a:picLocks noChangeAspect="1"/>
          </p:cNvPicPr>
          <p:nvPr/>
        </p:nvPicPr>
        <p:blipFill>
          <a:blip r:embed="rId7"/>
          <a:stretch>
            <a:fillRect/>
          </a:stretch>
        </p:blipFill>
        <p:spPr>
          <a:xfrm>
            <a:off x="8270723" y="4979394"/>
            <a:ext cx="3758730" cy="350651"/>
          </a:xfrm>
          <a:prstGeom prst="rect">
            <a:avLst/>
          </a:prstGeom>
        </p:spPr>
      </p:pic>
    </p:spTree>
    <p:extLst>
      <p:ext uri="{BB962C8B-B14F-4D97-AF65-F5344CB8AC3E}">
        <p14:creationId xmlns:p14="http://schemas.microsoft.com/office/powerpoint/2010/main" val="20543823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36520" y="3604717"/>
            <a:ext cx="10588795" cy="830997"/>
          </a:xfrm>
          <a:prstGeom prst="rect">
            <a:avLst/>
          </a:prstGeom>
          <a:noFill/>
        </p:spPr>
        <p:txBody>
          <a:bodyPr wrap="square" rtlCol="0">
            <a:spAutoFit/>
          </a:bodyPr>
          <a:lstStyle/>
          <a:p>
            <a:r>
              <a:rPr lang="en-US" sz="1600"/>
              <a:t>Even if we’ve accounted for all NaN’s, and all non-numbers in the ostensible numerical columns, we need to make sure the numbers are okay.  For instance, test scores should be between 0 and 100.  I’ll do this for Test4 column.  And we see that the NaN doesn’t factor into the conditional, interesting.</a:t>
            </a:r>
          </a:p>
        </p:txBody>
      </p:sp>
      <p:sp>
        <p:nvSpPr>
          <p:cNvPr id="13" name="TextBox 12">
            <a:extLst>
              <a:ext uri="{FF2B5EF4-FFF2-40B4-BE49-F238E27FC236}">
                <a16:creationId xmlns:a16="http://schemas.microsoft.com/office/drawing/2014/main" id="{C6B3B1E5-E7A3-96D0-0CE6-1C727173D944}"/>
              </a:ext>
            </a:extLst>
          </p:cNvPr>
          <p:cNvSpPr txBox="1"/>
          <p:nvPr/>
        </p:nvSpPr>
        <p:spPr>
          <a:xfrm>
            <a:off x="236520" y="1019111"/>
            <a:ext cx="3302798" cy="338554"/>
          </a:xfrm>
          <a:prstGeom prst="rect">
            <a:avLst/>
          </a:prstGeom>
          <a:noFill/>
        </p:spPr>
        <p:txBody>
          <a:bodyPr wrap="square" rtlCol="0">
            <a:spAutoFit/>
          </a:bodyPr>
          <a:lstStyle/>
          <a:p>
            <a:r>
              <a:rPr lang="en-US" sz="1600"/>
              <a:t>here’s our nbg dataframe,</a:t>
            </a:r>
          </a:p>
        </p:txBody>
      </p:sp>
      <p:pic>
        <p:nvPicPr>
          <p:cNvPr id="14" name="Picture 13">
            <a:extLst>
              <a:ext uri="{FF2B5EF4-FFF2-40B4-BE49-F238E27FC236}">
                <a16:creationId xmlns:a16="http://schemas.microsoft.com/office/drawing/2014/main" id="{DFEBB970-0EB9-5625-1CA7-1C666A02B1D2}"/>
              </a:ext>
            </a:extLst>
          </p:cNvPr>
          <p:cNvPicPr>
            <a:picLocks noChangeAspect="1"/>
          </p:cNvPicPr>
          <p:nvPr/>
        </p:nvPicPr>
        <p:blipFill>
          <a:blip r:embed="rId3"/>
          <a:stretch>
            <a:fillRect/>
          </a:stretch>
        </p:blipFill>
        <p:spPr>
          <a:xfrm>
            <a:off x="287356" y="1500496"/>
            <a:ext cx="3053180" cy="1444676"/>
          </a:xfrm>
          <a:prstGeom prst="rect">
            <a:avLst/>
          </a:prstGeom>
        </p:spPr>
      </p:pic>
      <p:pic>
        <p:nvPicPr>
          <p:cNvPr id="7" name="Picture 6">
            <a:extLst>
              <a:ext uri="{FF2B5EF4-FFF2-40B4-BE49-F238E27FC236}">
                <a16:creationId xmlns:a16="http://schemas.microsoft.com/office/drawing/2014/main" id="{1AE10CEB-AF67-7B69-E85E-5537DB4FF1EA}"/>
              </a:ext>
            </a:extLst>
          </p:cNvPr>
          <p:cNvPicPr>
            <a:picLocks noChangeAspect="1"/>
          </p:cNvPicPr>
          <p:nvPr/>
        </p:nvPicPr>
        <p:blipFill>
          <a:blip r:embed="rId4"/>
          <a:stretch>
            <a:fillRect/>
          </a:stretch>
        </p:blipFill>
        <p:spPr>
          <a:xfrm>
            <a:off x="4211319" y="1396548"/>
            <a:ext cx="1913718" cy="1818561"/>
          </a:xfrm>
          <a:prstGeom prst="rect">
            <a:avLst/>
          </a:prstGeom>
        </p:spPr>
      </p:pic>
      <p:sp>
        <p:nvSpPr>
          <p:cNvPr id="11" name="TextBox 10">
            <a:extLst>
              <a:ext uri="{FF2B5EF4-FFF2-40B4-BE49-F238E27FC236}">
                <a16:creationId xmlns:a16="http://schemas.microsoft.com/office/drawing/2014/main" id="{0FC99BEF-9BB5-3C78-FC9E-25EDD3848D3C}"/>
              </a:ext>
            </a:extLst>
          </p:cNvPr>
          <p:cNvSpPr txBox="1"/>
          <p:nvPr/>
        </p:nvSpPr>
        <p:spPr>
          <a:xfrm>
            <a:off x="4211319" y="986169"/>
            <a:ext cx="1225606" cy="338554"/>
          </a:xfrm>
          <a:prstGeom prst="rect">
            <a:avLst/>
          </a:prstGeom>
          <a:noFill/>
        </p:spPr>
        <p:txBody>
          <a:bodyPr wrap="square" rtlCol="0">
            <a:spAutoFit/>
          </a:bodyPr>
          <a:lstStyle/>
          <a:p>
            <a:r>
              <a:rPr lang="en-US" sz="1600"/>
              <a:t>and info()</a:t>
            </a:r>
          </a:p>
        </p:txBody>
      </p:sp>
      <p:pic>
        <p:nvPicPr>
          <p:cNvPr id="21" name="Picture 20">
            <a:extLst>
              <a:ext uri="{FF2B5EF4-FFF2-40B4-BE49-F238E27FC236}">
                <a16:creationId xmlns:a16="http://schemas.microsoft.com/office/drawing/2014/main" id="{58A5E457-D75C-3456-26F5-BE0A03395EE8}"/>
              </a:ext>
            </a:extLst>
          </p:cNvPr>
          <p:cNvPicPr>
            <a:picLocks noChangeAspect="1"/>
          </p:cNvPicPr>
          <p:nvPr/>
        </p:nvPicPr>
        <p:blipFill>
          <a:blip r:embed="rId5"/>
          <a:stretch>
            <a:fillRect/>
          </a:stretch>
        </p:blipFill>
        <p:spPr>
          <a:xfrm>
            <a:off x="287356" y="4696549"/>
            <a:ext cx="5022063" cy="762951"/>
          </a:xfrm>
          <a:prstGeom prst="rect">
            <a:avLst/>
          </a:prstGeom>
        </p:spPr>
      </p:pic>
    </p:spTree>
    <p:extLst>
      <p:ext uri="{BB962C8B-B14F-4D97-AF65-F5344CB8AC3E}">
        <p14:creationId xmlns:p14="http://schemas.microsoft.com/office/powerpoint/2010/main" val="414796938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209F7F69-C795-0CFB-339D-46F182FD63D7}"/>
              </a:ext>
            </a:extLst>
          </p:cNvPr>
          <p:cNvSpPr txBox="1"/>
          <p:nvPr/>
        </p:nvSpPr>
        <p:spPr>
          <a:xfrm>
            <a:off x="265246" y="1049268"/>
            <a:ext cx="6649904" cy="338554"/>
          </a:xfrm>
          <a:prstGeom prst="rect">
            <a:avLst/>
          </a:prstGeom>
          <a:noFill/>
        </p:spPr>
        <p:txBody>
          <a:bodyPr wrap="square" rtlCol="0">
            <a:spAutoFit/>
          </a:bodyPr>
          <a:lstStyle/>
          <a:p>
            <a:r>
              <a:rPr lang="en-US" sz="1600"/>
              <a:t>Here’s an example of the apply function, along with the unique() method.</a:t>
            </a:r>
          </a:p>
        </p:txBody>
      </p:sp>
      <p:pic>
        <p:nvPicPr>
          <p:cNvPr id="12" name="Picture 11">
            <a:extLst>
              <a:ext uri="{FF2B5EF4-FFF2-40B4-BE49-F238E27FC236}">
                <a16:creationId xmlns:a16="http://schemas.microsoft.com/office/drawing/2014/main" id="{CD954ABF-71C4-CB67-98E8-E60C7F5A18F3}"/>
              </a:ext>
            </a:extLst>
          </p:cNvPr>
          <p:cNvPicPr>
            <a:picLocks noChangeAspect="1"/>
          </p:cNvPicPr>
          <p:nvPr/>
        </p:nvPicPr>
        <p:blipFill>
          <a:blip r:embed="rId3"/>
          <a:stretch>
            <a:fillRect/>
          </a:stretch>
        </p:blipFill>
        <p:spPr>
          <a:xfrm>
            <a:off x="335578" y="1626901"/>
            <a:ext cx="9080560" cy="2172882"/>
          </a:xfrm>
          <a:prstGeom prst="rect">
            <a:avLst/>
          </a:prstGeom>
        </p:spPr>
      </p:pic>
      <p:pic>
        <p:nvPicPr>
          <p:cNvPr id="13" name="Picture 12">
            <a:extLst>
              <a:ext uri="{FF2B5EF4-FFF2-40B4-BE49-F238E27FC236}">
                <a16:creationId xmlns:a16="http://schemas.microsoft.com/office/drawing/2014/main" id="{26943DCC-3667-A420-C5D1-B7BF7473AC9E}"/>
              </a:ext>
            </a:extLst>
          </p:cNvPr>
          <p:cNvPicPr>
            <a:picLocks noChangeAspect="1"/>
          </p:cNvPicPr>
          <p:nvPr/>
        </p:nvPicPr>
        <p:blipFill>
          <a:blip r:embed="rId4"/>
          <a:stretch>
            <a:fillRect/>
          </a:stretch>
        </p:blipFill>
        <p:spPr>
          <a:xfrm>
            <a:off x="265246" y="4305250"/>
            <a:ext cx="4983674" cy="2355298"/>
          </a:xfrm>
          <a:prstGeom prst="rect">
            <a:avLst/>
          </a:prstGeom>
        </p:spPr>
      </p:pic>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B3BE269A-133C-8DE8-50D3-324F264CFB53}"/>
                  </a:ext>
                </a:extLst>
              </p14:cNvPr>
              <p14:cNvContentPartPr/>
              <p14:nvPr/>
            </p14:nvContentPartPr>
            <p14:xfrm>
              <a:off x="2291889" y="3860482"/>
              <a:ext cx="188640" cy="356760"/>
            </p14:xfrm>
          </p:contentPart>
        </mc:Choice>
        <mc:Fallback xmlns="">
          <p:pic>
            <p:nvPicPr>
              <p:cNvPr id="14" name="Ink 13">
                <a:extLst>
                  <a:ext uri="{FF2B5EF4-FFF2-40B4-BE49-F238E27FC236}">
                    <a16:creationId xmlns:a16="http://schemas.microsoft.com/office/drawing/2014/main" id="{B3BE269A-133C-8DE8-50D3-324F264CFB53}"/>
                  </a:ext>
                </a:extLst>
              </p:cNvPr>
              <p:cNvPicPr/>
              <p:nvPr/>
            </p:nvPicPr>
            <p:blipFill>
              <a:blip r:embed="rId6"/>
              <a:stretch>
                <a:fillRect/>
              </a:stretch>
            </p:blipFill>
            <p:spPr>
              <a:xfrm>
                <a:off x="2282889" y="3851482"/>
                <a:ext cx="206280" cy="374400"/>
              </a:xfrm>
              <a:prstGeom prst="rect">
                <a:avLst/>
              </a:prstGeom>
            </p:spPr>
          </p:pic>
        </mc:Fallback>
      </mc:AlternateContent>
    </p:spTree>
    <p:extLst>
      <p:ext uri="{BB962C8B-B14F-4D97-AF65-F5344CB8AC3E}">
        <p14:creationId xmlns:p14="http://schemas.microsoft.com/office/powerpoint/2010/main" val="162134499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6095999" y="960709"/>
            <a:ext cx="5230762" cy="338554"/>
          </a:xfrm>
          <a:prstGeom prst="rect">
            <a:avLst/>
          </a:prstGeom>
          <a:noFill/>
        </p:spPr>
        <p:txBody>
          <a:bodyPr wrap="square" rtlCol="0">
            <a:spAutoFit/>
          </a:bodyPr>
          <a:lstStyle/>
          <a:p>
            <a:r>
              <a:rPr lang="en-US" sz="1600"/>
              <a:t>checking for duplicate rows, using various values of keep.</a:t>
            </a:r>
          </a:p>
        </p:txBody>
      </p:sp>
      <p:sp>
        <p:nvSpPr>
          <p:cNvPr id="13" name="TextBox 12">
            <a:extLst>
              <a:ext uri="{FF2B5EF4-FFF2-40B4-BE49-F238E27FC236}">
                <a16:creationId xmlns:a16="http://schemas.microsoft.com/office/drawing/2014/main" id="{C6B3B1E5-E7A3-96D0-0CE6-1C727173D944}"/>
              </a:ext>
            </a:extLst>
          </p:cNvPr>
          <p:cNvSpPr txBox="1"/>
          <p:nvPr/>
        </p:nvSpPr>
        <p:spPr>
          <a:xfrm>
            <a:off x="364340" y="818503"/>
            <a:ext cx="3302798" cy="338554"/>
          </a:xfrm>
          <a:prstGeom prst="rect">
            <a:avLst/>
          </a:prstGeom>
          <a:noFill/>
        </p:spPr>
        <p:txBody>
          <a:bodyPr wrap="square" rtlCol="0">
            <a:spAutoFit/>
          </a:bodyPr>
          <a:lstStyle/>
          <a:p>
            <a:r>
              <a:rPr lang="en-US" sz="1600"/>
              <a:t>here’s our nbg dataframe again,</a:t>
            </a:r>
          </a:p>
        </p:txBody>
      </p:sp>
      <p:pic>
        <p:nvPicPr>
          <p:cNvPr id="8" name="Picture 7">
            <a:extLst>
              <a:ext uri="{FF2B5EF4-FFF2-40B4-BE49-F238E27FC236}">
                <a16:creationId xmlns:a16="http://schemas.microsoft.com/office/drawing/2014/main" id="{E84B132F-E8AA-E5B0-950F-9CAD4A0E320F}"/>
              </a:ext>
            </a:extLst>
          </p:cNvPr>
          <p:cNvPicPr>
            <a:picLocks noChangeAspect="1"/>
          </p:cNvPicPr>
          <p:nvPr/>
        </p:nvPicPr>
        <p:blipFill>
          <a:blip r:embed="rId3"/>
          <a:stretch>
            <a:fillRect/>
          </a:stretch>
        </p:blipFill>
        <p:spPr>
          <a:xfrm>
            <a:off x="429716" y="1212345"/>
            <a:ext cx="4523641" cy="2140455"/>
          </a:xfrm>
          <a:prstGeom prst="rect">
            <a:avLst/>
          </a:prstGeom>
        </p:spPr>
      </p:pic>
      <p:sp>
        <p:nvSpPr>
          <p:cNvPr id="2" name="TextBox 1">
            <a:extLst>
              <a:ext uri="{FF2B5EF4-FFF2-40B4-BE49-F238E27FC236}">
                <a16:creationId xmlns:a16="http://schemas.microsoft.com/office/drawing/2014/main" id="{E649CD0E-A70F-5968-DA32-5975B94857D9}"/>
              </a:ext>
            </a:extLst>
          </p:cNvPr>
          <p:cNvSpPr txBox="1"/>
          <p:nvPr/>
        </p:nvSpPr>
        <p:spPr>
          <a:xfrm>
            <a:off x="7344698" y="4950107"/>
            <a:ext cx="3008671" cy="338554"/>
          </a:xfrm>
          <a:prstGeom prst="rect">
            <a:avLst/>
          </a:prstGeom>
          <a:noFill/>
        </p:spPr>
        <p:txBody>
          <a:bodyPr wrap="square" rtlCol="0">
            <a:spAutoFit/>
          </a:bodyPr>
          <a:lstStyle/>
          <a:p>
            <a:r>
              <a:rPr lang="en-US" sz="1600"/>
              <a:t>can return the duplicate rows </a:t>
            </a:r>
          </a:p>
        </p:txBody>
      </p:sp>
      <p:pic>
        <p:nvPicPr>
          <p:cNvPr id="9" name="Picture 8">
            <a:extLst>
              <a:ext uri="{FF2B5EF4-FFF2-40B4-BE49-F238E27FC236}">
                <a16:creationId xmlns:a16="http://schemas.microsoft.com/office/drawing/2014/main" id="{ABF8A49A-B91F-F906-40C4-99DDAC005C71}"/>
              </a:ext>
            </a:extLst>
          </p:cNvPr>
          <p:cNvPicPr>
            <a:picLocks noChangeAspect="1"/>
          </p:cNvPicPr>
          <p:nvPr/>
        </p:nvPicPr>
        <p:blipFill>
          <a:blip r:embed="rId4"/>
          <a:stretch>
            <a:fillRect/>
          </a:stretch>
        </p:blipFill>
        <p:spPr>
          <a:xfrm>
            <a:off x="8987810" y="1483383"/>
            <a:ext cx="2469302" cy="2205808"/>
          </a:xfrm>
          <a:prstGeom prst="rect">
            <a:avLst/>
          </a:prstGeom>
        </p:spPr>
      </p:pic>
      <p:pic>
        <p:nvPicPr>
          <p:cNvPr id="10" name="Picture 9">
            <a:extLst>
              <a:ext uri="{FF2B5EF4-FFF2-40B4-BE49-F238E27FC236}">
                <a16:creationId xmlns:a16="http://schemas.microsoft.com/office/drawing/2014/main" id="{A16E23CF-DBC0-028B-68E3-00B600BBF3F4}"/>
              </a:ext>
            </a:extLst>
          </p:cNvPr>
          <p:cNvPicPr>
            <a:picLocks noChangeAspect="1"/>
          </p:cNvPicPr>
          <p:nvPr/>
        </p:nvPicPr>
        <p:blipFill>
          <a:blip r:embed="rId5"/>
          <a:stretch>
            <a:fillRect/>
          </a:stretch>
        </p:blipFill>
        <p:spPr>
          <a:xfrm>
            <a:off x="6095999" y="1483383"/>
            <a:ext cx="2418735" cy="1977112"/>
          </a:xfrm>
          <a:prstGeom prst="rect">
            <a:avLst/>
          </a:prstGeom>
        </p:spPr>
      </p:pic>
      <p:pic>
        <p:nvPicPr>
          <p:cNvPr id="12" name="Picture 11">
            <a:extLst>
              <a:ext uri="{FF2B5EF4-FFF2-40B4-BE49-F238E27FC236}">
                <a16:creationId xmlns:a16="http://schemas.microsoft.com/office/drawing/2014/main" id="{02B4B911-8312-B755-7256-E29D3C3F3D60}"/>
              </a:ext>
            </a:extLst>
          </p:cNvPr>
          <p:cNvPicPr>
            <a:picLocks noChangeAspect="1"/>
          </p:cNvPicPr>
          <p:nvPr/>
        </p:nvPicPr>
        <p:blipFill>
          <a:blip r:embed="rId6"/>
          <a:stretch>
            <a:fillRect/>
          </a:stretch>
        </p:blipFill>
        <p:spPr>
          <a:xfrm>
            <a:off x="7344698" y="5374617"/>
            <a:ext cx="4496190" cy="1143099"/>
          </a:xfrm>
          <a:prstGeom prst="rect">
            <a:avLst/>
          </a:prstGeom>
        </p:spPr>
      </p:pic>
      <p:sp>
        <p:nvSpPr>
          <p:cNvPr id="14" name="TextBox 13">
            <a:extLst>
              <a:ext uri="{FF2B5EF4-FFF2-40B4-BE49-F238E27FC236}">
                <a16:creationId xmlns:a16="http://schemas.microsoft.com/office/drawing/2014/main" id="{E193211D-C71C-2AD7-A4AC-929630A09DCE}"/>
              </a:ext>
            </a:extLst>
          </p:cNvPr>
          <p:cNvSpPr txBox="1"/>
          <p:nvPr/>
        </p:nvSpPr>
        <p:spPr>
          <a:xfrm>
            <a:off x="2084438" y="4950107"/>
            <a:ext cx="2762865" cy="338554"/>
          </a:xfrm>
          <a:prstGeom prst="rect">
            <a:avLst/>
          </a:prstGeom>
          <a:noFill/>
        </p:spPr>
        <p:txBody>
          <a:bodyPr wrap="square" rtlCol="0">
            <a:spAutoFit/>
          </a:bodyPr>
          <a:lstStyle/>
          <a:p>
            <a:r>
              <a:rPr lang="en-US" sz="1600"/>
              <a:t>can return the duplicate rows </a:t>
            </a:r>
          </a:p>
        </p:txBody>
      </p:sp>
      <p:pic>
        <p:nvPicPr>
          <p:cNvPr id="17" name="Picture 16">
            <a:extLst>
              <a:ext uri="{FF2B5EF4-FFF2-40B4-BE49-F238E27FC236}">
                <a16:creationId xmlns:a16="http://schemas.microsoft.com/office/drawing/2014/main" id="{9BF3A116-116B-9423-EA53-46467327FAEE}"/>
              </a:ext>
            </a:extLst>
          </p:cNvPr>
          <p:cNvPicPr>
            <a:picLocks noChangeAspect="1"/>
          </p:cNvPicPr>
          <p:nvPr/>
        </p:nvPicPr>
        <p:blipFill>
          <a:blip r:embed="rId7"/>
          <a:stretch>
            <a:fillRect/>
          </a:stretch>
        </p:blipFill>
        <p:spPr>
          <a:xfrm>
            <a:off x="2185935" y="5296035"/>
            <a:ext cx="4541914" cy="876376"/>
          </a:xfrm>
          <a:prstGeom prst="rect">
            <a:avLst/>
          </a:prstGeom>
        </p:spPr>
      </p:pic>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8029B56A-FA6D-395A-FE1B-5966A1785373}"/>
                  </a:ext>
                </a:extLst>
              </p14:cNvPr>
              <p14:cNvContentPartPr/>
              <p14:nvPr/>
            </p14:nvContentPartPr>
            <p14:xfrm>
              <a:off x="4355175" y="3716508"/>
              <a:ext cx="2085120" cy="1022040"/>
            </p14:xfrm>
          </p:contentPart>
        </mc:Choice>
        <mc:Fallback xmlns="">
          <p:pic>
            <p:nvPicPr>
              <p:cNvPr id="18" name="Ink 17">
                <a:extLst>
                  <a:ext uri="{FF2B5EF4-FFF2-40B4-BE49-F238E27FC236}">
                    <a16:creationId xmlns:a16="http://schemas.microsoft.com/office/drawing/2014/main" id="{8029B56A-FA6D-395A-FE1B-5966A1785373}"/>
                  </a:ext>
                </a:extLst>
              </p:cNvPr>
              <p:cNvPicPr/>
              <p:nvPr/>
            </p:nvPicPr>
            <p:blipFill>
              <a:blip r:embed="rId9"/>
              <a:stretch>
                <a:fillRect/>
              </a:stretch>
            </p:blipFill>
            <p:spPr>
              <a:xfrm>
                <a:off x="4349055" y="3710388"/>
                <a:ext cx="2097360" cy="10342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895BCDF2-4CE7-3F4C-C8EC-BD457921E98E}"/>
                  </a:ext>
                </a:extLst>
              </p14:cNvPr>
              <p14:cNvContentPartPr/>
              <p14:nvPr/>
            </p14:nvContentPartPr>
            <p14:xfrm>
              <a:off x="9448455" y="3795348"/>
              <a:ext cx="1288800" cy="1425960"/>
            </p14:xfrm>
          </p:contentPart>
        </mc:Choice>
        <mc:Fallback xmlns="">
          <p:pic>
            <p:nvPicPr>
              <p:cNvPr id="19" name="Ink 18">
                <a:extLst>
                  <a:ext uri="{FF2B5EF4-FFF2-40B4-BE49-F238E27FC236}">
                    <a16:creationId xmlns:a16="http://schemas.microsoft.com/office/drawing/2014/main" id="{895BCDF2-4CE7-3F4C-C8EC-BD457921E98E}"/>
                  </a:ext>
                </a:extLst>
              </p:cNvPr>
              <p:cNvPicPr/>
              <p:nvPr/>
            </p:nvPicPr>
            <p:blipFill>
              <a:blip r:embed="rId11"/>
              <a:stretch>
                <a:fillRect/>
              </a:stretch>
            </p:blipFill>
            <p:spPr>
              <a:xfrm>
                <a:off x="9442335" y="3789228"/>
                <a:ext cx="1301040" cy="1438200"/>
              </a:xfrm>
              <a:prstGeom prst="rect">
                <a:avLst/>
              </a:prstGeom>
            </p:spPr>
          </p:pic>
        </mc:Fallback>
      </mc:AlternateContent>
    </p:spTree>
    <p:extLst>
      <p:ext uri="{BB962C8B-B14F-4D97-AF65-F5344CB8AC3E}">
        <p14:creationId xmlns:p14="http://schemas.microsoft.com/office/powerpoint/2010/main" val="353848335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55522" y="228099"/>
            <a:ext cx="2843664" cy="461665"/>
          </a:xfrm>
          <a:prstGeom prst="rect">
            <a:avLst/>
          </a:prstGeom>
        </p:spPr>
        <p:txBody>
          <a:bodyPr wrap="none">
            <a:spAutoFit/>
          </a:bodyPr>
          <a:lstStyle/>
          <a:p>
            <a:r>
              <a:rPr lang="en-US" sz="2400" b="1" u="sng">
                <a:solidFill>
                  <a:srgbClr val="0066FF"/>
                </a:solidFill>
              </a:rPr>
              <a:t>Dataframe: Methods</a:t>
            </a:r>
          </a:p>
        </p:txBody>
      </p:sp>
      <p:sp>
        <p:nvSpPr>
          <p:cNvPr id="10" name="TextBox 9">
            <a:extLst>
              <a:ext uri="{FF2B5EF4-FFF2-40B4-BE49-F238E27FC236}">
                <a16:creationId xmlns:a16="http://schemas.microsoft.com/office/drawing/2014/main" id="{2C61A4A9-4E7B-31C0-0592-2D8CE3E7425F}"/>
              </a:ext>
            </a:extLst>
          </p:cNvPr>
          <p:cNvSpPr txBox="1"/>
          <p:nvPr/>
        </p:nvSpPr>
        <p:spPr>
          <a:xfrm>
            <a:off x="173725" y="1016269"/>
            <a:ext cx="4038920" cy="584775"/>
          </a:xfrm>
          <a:prstGeom prst="rect">
            <a:avLst/>
          </a:prstGeom>
          <a:noFill/>
        </p:spPr>
        <p:txBody>
          <a:bodyPr wrap="square" rtlCol="0">
            <a:spAutoFit/>
          </a:bodyPr>
          <a:lstStyle/>
          <a:p>
            <a:r>
              <a:rPr lang="en-US" sz="1600" b="1"/>
              <a:t>Methods for dropping rows/columns</a:t>
            </a:r>
            <a:r>
              <a:rPr lang="en-US" sz="1600"/>
              <a:t>  </a:t>
            </a:r>
          </a:p>
          <a:p>
            <a:r>
              <a:rPr lang="en-US" sz="1600"/>
              <a:t>Here we’re dropping bad rows/columns. </a:t>
            </a:r>
            <a:endParaRPr lang="en-US" sz="1600" b="1"/>
          </a:p>
        </p:txBody>
      </p:sp>
      <p:sp>
        <p:nvSpPr>
          <p:cNvPr id="23" name="TextBox 22">
            <a:extLst>
              <a:ext uri="{FF2B5EF4-FFF2-40B4-BE49-F238E27FC236}">
                <a16:creationId xmlns:a16="http://schemas.microsoft.com/office/drawing/2014/main" id="{E87F69D1-31C9-0FAD-AB5A-9F078F2425AD}"/>
              </a:ext>
            </a:extLst>
          </p:cNvPr>
          <p:cNvSpPr txBox="1"/>
          <p:nvPr/>
        </p:nvSpPr>
        <p:spPr>
          <a:xfrm>
            <a:off x="4376564" y="1806545"/>
            <a:ext cx="7661519" cy="954107"/>
          </a:xfrm>
          <a:prstGeom prst="rect">
            <a:avLst/>
          </a:prstGeom>
          <a:noFill/>
        </p:spPr>
        <p:txBody>
          <a:bodyPr wrap="square">
            <a:spAutoFit/>
          </a:bodyPr>
          <a:lstStyle/>
          <a:p>
            <a:r>
              <a:rPr lang="en-US" sz="1400"/>
              <a:t>returns the data frame modified such that specified row(s) or column(s) is dropped, depending on whether axis = 0 (default value) or 1.  x can be a list of rows/columns too.  If want to return a modified </a:t>
            </a:r>
            <a:r>
              <a:rPr lang="en-US" sz="1400" i="1"/>
              <a:t>copy</a:t>
            </a:r>
            <a:r>
              <a:rPr lang="en-US" sz="1400"/>
              <a:t> of the datafame instead, then leave off inplace = True.  If you want to drop a range of rows, you can replace x with </a:t>
            </a:r>
            <a:r>
              <a:rPr lang="en-US" sz="1400" b="1"/>
              <a:t>range(x,y)</a:t>
            </a:r>
            <a:r>
              <a:rPr lang="en-US" sz="1400"/>
              <a:t>.  </a:t>
            </a:r>
          </a:p>
        </p:txBody>
      </p:sp>
      <p:sp>
        <p:nvSpPr>
          <p:cNvPr id="24" name="TextBox 23">
            <a:extLst>
              <a:ext uri="{FF2B5EF4-FFF2-40B4-BE49-F238E27FC236}">
                <a16:creationId xmlns:a16="http://schemas.microsoft.com/office/drawing/2014/main" id="{FC6F5EAA-9CA3-72FE-2B02-9301142C9CDE}"/>
              </a:ext>
            </a:extLst>
          </p:cNvPr>
          <p:cNvSpPr txBox="1"/>
          <p:nvPr/>
        </p:nvSpPr>
        <p:spPr>
          <a:xfrm>
            <a:off x="173723" y="1818199"/>
            <a:ext cx="3417201" cy="307777"/>
          </a:xfrm>
          <a:prstGeom prst="rect">
            <a:avLst/>
          </a:prstGeom>
          <a:noFill/>
        </p:spPr>
        <p:txBody>
          <a:bodyPr wrap="square" rtlCol="0">
            <a:spAutoFit/>
          </a:bodyPr>
          <a:lstStyle/>
          <a:p>
            <a:r>
              <a:rPr lang="en-US" sz="1400"/>
              <a:t>dataframe.drop(x, inplace = True, axis = 0/1)</a:t>
            </a:r>
          </a:p>
        </p:txBody>
      </p:sp>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3E43FBEE-3EA9-506D-C2FC-0A20046C436E}"/>
                  </a:ext>
                </a:extLst>
              </p14:cNvPr>
              <p14:cNvContentPartPr/>
              <p14:nvPr/>
            </p14:nvContentPartPr>
            <p14:xfrm>
              <a:off x="3659748" y="1991752"/>
              <a:ext cx="621720" cy="28080"/>
            </p14:xfrm>
          </p:contentPart>
        </mc:Choice>
        <mc:Fallback xmlns="">
          <p:pic>
            <p:nvPicPr>
              <p:cNvPr id="25" name="Ink 24">
                <a:extLst>
                  <a:ext uri="{FF2B5EF4-FFF2-40B4-BE49-F238E27FC236}">
                    <a16:creationId xmlns:a16="http://schemas.microsoft.com/office/drawing/2014/main" id="{3E43FBEE-3EA9-506D-C2FC-0A20046C436E}"/>
                  </a:ext>
                </a:extLst>
              </p:cNvPr>
              <p:cNvPicPr/>
              <p:nvPr/>
            </p:nvPicPr>
            <p:blipFill>
              <a:blip r:embed="rId4"/>
              <a:stretch>
                <a:fillRect/>
              </a:stretch>
            </p:blipFill>
            <p:spPr>
              <a:xfrm>
                <a:off x="3650748" y="1982752"/>
                <a:ext cx="639360" cy="45720"/>
              </a:xfrm>
              <a:prstGeom prst="rect">
                <a:avLst/>
              </a:prstGeom>
            </p:spPr>
          </p:pic>
        </mc:Fallback>
      </mc:AlternateContent>
      <p:pic>
        <p:nvPicPr>
          <p:cNvPr id="26" name="Picture 25">
            <a:extLst>
              <a:ext uri="{FF2B5EF4-FFF2-40B4-BE49-F238E27FC236}">
                <a16:creationId xmlns:a16="http://schemas.microsoft.com/office/drawing/2014/main" id="{A5549DE3-C482-9A16-9DE8-A9F8E3E3E05A}"/>
              </a:ext>
            </a:extLst>
          </p:cNvPr>
          <p:cNvPicPr>
            <a:picLocks noChangeAspect="1"/>
          </p:cNvPicPr>
          <p:nvPr/>
        </p:nvPicPr>
        <p:blipFill>
          <a:blip r:embed="rId5"/>
          <a:stretch>
            <a:fillRect/>
          </a:stretch>
        </p:blipFill>
        <p:spPr>
          <a:xfrm>
            <a:off x="4457939" y="3289547"/>
            <a:ext cx="3345234" cy="246138"/>
          </a:xfrm>
          <a:prstGeom prst="rect">
            <a:avLst/>
          </a:prstGeom>
        </p:spPr>
      </p:pic>
      <p:sp>
        <p:nvSpPr>
          <p:cNvPr id="27" name="TextBox 26">
            <a:extLst>
              <a:ext uri="{FF2B5EF4-FFF2-40B4-BE49-F238E27FC236}">
                <a16:creationId xmlns:a16="http://schemas.microsoft.com/office/drawing/2014/main" id="{6D439572-41F3-E3D1-0803-F3F846EDB788}"/>
              </a:ext>
            </a:extLst>
          </p:cNvPr>
          <p:cNvSpPr txBox="1"/>
          <p:nvPr/>
        </p:nvSpPr>
        <p:spPr>
          <a:xfrm>
            <a:off x="8609868" y="3289547"/>
            <a:ext cx="2212258" cy="307777"/>
          </a:xfrm>
          <a:prstGeom prst="rect">
            <a:avLst/>
          </a:prstGeom>
          <a:noFill/>
        </p:spPr>
        <p:txBody>
          <a:bodyPr wrap="square" rtlCol="0">
            <a:spAutoFit/>
          </a:bodyPr>
          <a:lstStyle/>
          <a:p>
            <a:r>
              <a:rPr lang="en-US" sz="1400"/>
              <a:t>dropping the “hd” column.</a:t>
            </a:r>
          </a:p>
        </p:txBody>
      </p:sp>
      <mc:AlternateContent xmlns:mc="http://schemas.openxmlformats.org/markup-compatibility/2006" xmlns:p14="http://schemas.microsoft.com/office/powerpoint/2010/main">
        <mc:Choice Requires="p14">
          <p:contentPart p14:bwMode="auto" r:id="rId6">
            <p14:nvContentPartPr>
              <p14:cNvPr id="28" name="Ink 27">
                <a:extLst>
                  <a:ext uri="{FF2B5EF4-FFF2-40B4-BE49-F238E27FC236}">
                    <a16:creationId xmlns:a16="http://schemas.microsoft.com/office/drawing/2014/main" id="{32E7FE70-1815-0FE4-E347-221ACB8B42F5}"/>
                  </a:ext>
                </a:extLst>
              </p14:cNvPr>
              <p14:cNvContentPartPr/>
              <p14:nvPr/>
            </p14:nvContentPartPr>
            <p14:xfrm>
              <a:off x="8019324" y="3443436"/>
              <a:ext cx="494640" cy="42840"/>
            </p14:xfrm>
          </p:contentPart>
        </mc:Choice>
        <mc:Fallback xmlns="">
          <p:pic>
            <p:nvPicPr>
              <p:cNvPr id="28" name="Ink 27">
                <a:extLst>
                  <a:ext uri="{FF2B5EF4-FFF2-40B4-BE49-F238E27FC236}">
                    <a16:creationId xmlns:a16="http://schemas.microsoft.com/office/drawing/2014/main" id="{32E7FE70-1815-0FE4-E347-221ACB8B42F5}"/>
                  </a:ext>
                </a:extLst>
              </p:cNvPr>
              <p:cNvPicPr/>
              <p:nvPr/>
            </p:nvPicPr>
            <p:blipFill>
              <a:blip r:embed="rId7"/>
              <a:stretch>
                <a:fillRect/>
              </a:stretch>
            </p:blipFill>
            <p:spPr>
              <a:xfrm>
                <a:off x="8010324" y="3434436"/>
                <a:ext cx="512280" cy="60480"/>
              </a:xfrm>
              <a:prstGeom prst="rect">
                <a:avLst/>
              </a:prstGeom>
            </p:spPr>
          </p:pic>
        </mc:Fallback>
      </mc:AlternateContent>
      <p:sp>
        <p:nvSpPr>
          <p:cNvPr id="29" name="TextBox 28">
            <a:extLst>
              <a:ext uri="{FF2B5EF4-FFF2-40B4-BE49-F238E27FC236}">
                <a16:creationId xmlns:a16="http://schemas.microsoft.com/office/drawing/2014/main" id="{DF9D8851-452F-DB33-738C-8F48BBB4E4E5}"/>
              </a:ext>
            </a:extLst>
          </p:cNvPr>
          <p:cNvSpPr txBox="1"/>
          <p:nvPr/>
        </p:nvSpPr>
        <p:spPr>
          <a:xfrm>
            <a:off x="4369866" y="3677685"/>
            <a:ext cx="7586465" cy="1600438"/>
          </a:xfrm>
          <a:prstGeom prst="rect">
            <a:avLst/>
          </a:prstGeom>
          <a:noFill/>
        </p:spPr>
        <p:txBody>
          <a:bodyPr wrap="square">
            <a:spAutoFit/>
          </a:bodyPr>
          <a:lstStyle/>
          <a:p>
            <a:r>
              <a:rPr lang="en-US" sz="1400"/>
              <a:t>if you want to drop rows whose columns satisfy a certain criterion, like have Name = Andrew, can do:</a:t>
            </a:r>
          </a:p>
          <a:p>
            <a:endParaRPr lang="en-US" sz="1400" b="1"/>
          </a:p>
          <a:p>
            <a:r>
              <a:rPr lang="en-US" sz="1400" b="1"/>
              <a:t>df.drop(df[df[“Name”] == “Andrew”].index, inplace = True)</a:t>
            </a:r>
            <a:r>
              <a:rPr lang="en-US" sz="1400"/>
              <a:t>.  </a:t>
            </a:r>
          </a:p>
          <a:p>
            <a:endParaRPr lang="en-US" sz="1400"/>
          </a:p>
          <a:p>
            <a:r>
              <a:rPr lang="en-US" sz="1400"/>
              <a:t>So df[df[“Name”] == “Andrew”]] returns a dataframe consisting of rows whose Name = Andrew.  Then,  .index basically returns an interable/list of row numbers for this dataframe.  Below, I’m dropping all rows whose “total_sqft” column value is not a float datatype.</a:t>
            </a:r>
          </a:p>
        </p:txBody>
      </p:sp>
      <p:pic>
        <p:nvPicPr>
          <p:cNvPr id="30" name="Picture 29">
            <a:extLst>
              <a:ext uri="{FF2B5EF4-FFF2-40B4-BE49-F238E27FC236}">
                <a16:creationId xmlns:a16="http://schemas.microsoft.com/office/drawing/2014/main" id="{48771768-C7CC-5345-BE7E-EBB97CE00F0F}"/>
              </a:ext>
            </a:extLst>
          </p:cNvPr>
          <p:cNvPicPr>
            <a:picLocks noChangeAspect="1"/>
          </p:cNvPicPr>
          <p:nvPr/>
        </p:nvPicPr>
        <p:blipFill>
          <a:blip r:embed="rId8"/>
          <a:stretch>
            <a:fillRect/>
          </a:stretch>
        </p:blipFill>
        <p:spPr>
          <a:xfrm>
            <a:off x="4457939" y="5418229"/>
            <a:ext cx="6904509" cy="278242"/>
          </a:xfrm>
          <a:prstGeom prst="rect">
            <a:avLst/>
          </a:prstGeom>
        </p:spPr>
      </p:pic>
      <p:sp>
        <p:nvSpPr>
          <p:cNvPr id="33" name="TextBox 32">
            <a:extLst>
              <a:ext uri="{FF2B5EF4-FFF2-40B4-BE49-F238E27FC236}">
                <a16:creationId xmlns:a16="http://schemas.microsoft.com/office/drawing/2014/main" id="{47F48982-2D3A-ED6F-EE0A-A8107DF8324E}"/>
              </a:ext>
            </a:extLst>
          </p:cNvPr>
          <p:cNvSpPr txBox="1"/>
          <p:nvPr/>
        </p:nvSpPr>
        <p:spPr>
          <a:xfrm>
            <a:off x="6804064" y="2820403"/>
            <a:ext cx="2212258" cy="307777"/>
          </a:xfrm>
          <a:prstGeom prst="rect">
            <a:avLst/>
          </a:prstGeom>
          <a:noFill/>
        </p:spPr>
        <p:txBody>
          <a:bodyPr wrap="square" rtlCol="0">
            <a:spAutoFit/>
          </a:bodyPr>
          <a:lstStyle/>
          <a:p>
            <a:r>
              <a:rPr lang="en-US" sz="1400"/>
              <a:t>dropping the rows 4, 5.  </a:t>
            </a:r>
          </a:p>
        </p:txBody>
      </p:sp>
      <mc:AlternateContent xmlns:mc="http://schemas.openxmlformats.org/markup-compatibility/2006" xmlns:p14="http://schemas.microsoft.com/office/powerpoint/2010/main">
        <mc:Choice Requires="p14">
          <p:contentPart p14:bwMode="auto" r:id="rId9">
            <p14:nvContentPartPr>
              <p14:cNvPr id="34" name="Ink 33">
                <a:extLst>
                  <a:ext uri="{FF2B5EF4-FFF2-40B4-BE49-F238E27FC236}">
                    <a16:creationId xmlns:a16="http://schemas.microsoft.com/office/drawing/2014/main" id="{5F597759-3965-06E0-00E6-EDB86831944F}"/>
                  </a:ext>
                </a:extLst>
              </p14:cNvPr>
              <p14:cNvContentPartPr/>
              <p14:nvPr/>
            </p14:nvContentPartPr>
            <p14:xfrm>
              <a:off x="6083139" y="2945237"/>
              <a:ext cx="494640" cy="42840"/>
            </p14:xfrm>
          </p:contentPart>
        </mc:Choice>
        <mc:Fallback xmlns="">
          <p:pic>
            <p:nvPicPr>
              <p:cNvPr id="34" name="Ink 33">
                <a:extLst>
                  <a:ext uri="{FF2B5EF4-FFF2-40B4-BE49-F238E27FC236}">
                    <a16:creationId xmlns:a16="http://schemas.microsoft.com/office/drawing/2014/main" id="{5F597759-3965-06E0-00E6-EDB86831944F}"/>
                  </a:ext>
                </a:extLst>
              </p:cNvPr>
              <p:cNvPicPr/>
              <p:nvPr/>
            </p:nvPicPr>
            <p:blipFill>
              <a:blip r:embed="rId7"/>
              <a:stretch>
                <a:fillRect/>
              </a:stretch>
            </p:blipFill>
            <p:spPr>
              <a:xfrm>
                <a:off x="6074139" y="2936237"/>
                <a:ext cx="512280" cy="60480"/>
              </a:xfrm>
              <a:prstGeom prst="rect">
                <a:avLst/>
              </a:prstGeom>
            </p:spPr>
          </p:pic>
        </mc:Fallback>
      </mc:AlternateContent>
      <p:pic>
        <p:nvPicPr>
          <p:cNvPr id="35" name="Picture 34">
            <a:extLst>
              <a:ext uri="{FF2B5EF4-FFF2-40B4-BE49-F238E27FC236}">
                <a16:creationId xmlns:a16="http://schemas.microsoft.com/office/drawing/2014/main" id="{305BE588-62FA-DFDB-664E-2C82744B2C03}"/>
              </a:ext>
            </a:extLst>
          </p:cNvPr>
          <p:cNvPicPr>
            <a:picLocks noChangeAspect="1"/>
          </p:cNvPicPr>
          <p:nvPr/>
        </p:nvPicPr>
        <p:blipFill>
          <a:blip r:embed="rId10"/>
          <a:stretch>
            <a:fillRect/>
          </a:stretch>
        </p:blipFill>
        <p:spPr>
          <a:xfrm>
            <a:off x="4398307" y="2847973"/>
            <a:ext cx="1625200" cy="280207"/>
          </a:xfrm>
          <a:prstGeom prst="rect">
            <a:avLst/>
          </a:prstGeom>
        </p:spPr>
      </p:pic>
      <p:sp>
        <p:nvSpPr>
          <p:cNvPr id="4" name="TextBox 3">
            <a:extLst>
              <a:ext uri="{FF2B5EF4-FFF2-40B4-BE49-F238E27FC236}">
                <a16:creationId xmlns:a16="http://schemas.microsoft.com/office/drawing/2014/main" id="{A2147CD0-E328-B62A-F7DB-E20A4D410B41}"/>
              </a:ext>
            </a:extLst>
          </p:cNvPr>
          <p:cNvSpPr txBox="1"/>
          <p:nvPr/>
        </p:nvSpPr>
        <p:spPr>
          <a:xfrm>
            <a:off x="4369865" y="5846363"/>
            <a:ext cx="6111322" cy="307777"/>
          </a:xfrm>
          <a:prstGeom prst="rect">
            <a:avLst/>
          </a:prstGeom>
          <a:noFill/>
        </p:spPr>
        <p:txBody>
          <a:bodyPr wrap="square">
            <a:spAutoFit/>
          </a:bodyPr>
          <a:lstStyle/>
          <a:p>
            <a:r>
              <a:rPr lang="en-US" sz="1400"/>
              <a:t>can compound drops to save space.  Below I’m dropping a column and a row.</a:t>
            </a:r>
          </a:p>
        </p:txBody>
      </p:sp>
      <p:pic>
        <p:nvPicPr>
          <p:cNvPr id="5" name="Picture 4">
            <a:extLst>
              <a:ext uri="{FF2B5EF4-FFF2-40B4-BE49-F238E27FC236}">
                <a16:creationId xmlns:a16="http://schemas.microsoft.com/office/drawing/2014/main" id="{FDC4DD28-BAA5-2FFF-E741-BB26AD689599}"/>
              </a:ext>
            </a:extLst>
          </p:cNvPr>
          <p:cNvPicPr>
            <a:picLocks noChangeAspect="1"/>
          </p:cNvPicPr>
          <p:nvPr/>
        </p:nvPicPr>
        <p:blipFill>
          <a:blip r:embed="rId11"/>
          <a:stretch>
            <a:fillRect/>
          </a:stretch>
        </p:blipFill>
        <p:spPr>
          <a:xfrm>
            <a:off x="4457939" y="6331071"/>
            <a:ext cx="3968306" cy="226173"/>
          </a:xfrm>
          <a:prstGeom prst="rect">
            <a:avLst/>
          </a:prstGeom>
        </p:spPr>
      </p:pic>
    </p:spTree>
    <p:extLst>
      <p:ext uri="{BB962C8B-B14F-4D97-AF65-F5344CB8AC3E}">
        <p14:creationId xmlns:p14="http://schemas.microsoft.com/office/powerpoint/2010/main" val="281301728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55522" y="228099"/>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AE511715-6CC7-4961-74D4-F560E246D99B}"/>
              </a:ext>
            </a:extLst>
          </p:cNvPr>
          <p:cNvSpPr txBox="1"/>
          <p:nvPr/>
        </p:nvSpPr>
        <p:spPr>
          <a:xfrm>
            <a:off x="4130169" y="4097593"/>
            <a:ext cx="7888104" cy="1384995"/>
          </a:xfrm>
          <a:prstGeom prst="rect">
            <a:avLst/>
          </a:prstGeom>
          <a:noFill/>
        </p:spPr>
        <p:txBody>
          <a:bodyPr wrap="square">
            <a:spAutoFit/>
          </a:bodyPr>
          <a:lstStyle/>
          <a:p>
            <a:r>
              <a:rPr lang="en-US" sz="1400"/>
              <a:t>returns the data frame modified such that all rows with NaN’s, or NaT’s are dropped.  If want to return a modified copy of the datafame instead, then leave off inplace = True.  If want to drop rows with na’s in just a particular column(s), then can add argument: </a:t>
            </a:r>
            <a:r>
              <a:rPr lang="en-US" sz="1400" b="1"/>
              <a:t>subset = [column(s)]</a:t>
            </a:r>
            <a:r>
              <a:rPr lang="en-US" sz="1400"/>
              <a:t>.  Can use additional argument axis = 0/1 if want to specify to drop rows/columns with NaN’s.  If only want to drop rows with any NaN, then can say </a:t>
            </a:r>
            <a:r>
              <a:rPr lang="en-US" sz="1400" b="1"/>
              <a:t>how = “any”</a:t>
            </a:r>
            <a:r>
              <a:rPr lang="en-US" sz="1400"/>
              <a:t>.  If only want to drop rows with </a:t>
            </a:r>
            <a:r>
              <a:rPr lang="en-US" sz="1400" i="1"/>
              <a:t>all</a:t>
            </a:r>
            <a:r>
              <a:rPr lang="en-US" sz="1400"/>
              <a:t> NaN’s, then set </a:t>
            </a:r>
            <a:r>
              <a:rPr lang="en-US" sz="1400" b="1"/>
              <a:t>how = “all”</a:t>
            </a:r>
            <a:r>
              <a:rPr lang="en-US" sz="1400"/>
              <a:t>.  If want to keep row if have at least # non Na value, then say</a:t>
            </a:r>
            <a:r>
              <a:rPr lang="en-US" sz="1400" b="1"/>
              <a:t> thresh = #</a:t>
            </a:r>
            <a:r>
              <a:rPr lang="en-US" sz="1400"/>
              <a:t>.  </a:t>
            </a:r>
          </a:p>
        </p:txBody>
      </p:sp>
      <p:sp>
        <p:nvSpPr>
          <p:cNvPr id="8" name="TextBox 7">
            <a:extLst>
              <a:ext uri="{FF2B5EF4-FFF2-40B4-BE49-F238E27FC236}">
                <a16:creationId xmlns:a16="http://schemas.microsoft.com/office/drawing/2014/main" id="{E5C7ECD6-23BF-8BEB-D1C5-0E40D78BB1EF}"/>
              </a:ext>
            </a:extLst>
          </p:cNvPr>
          <p:cNvSpPr txBox="1"/>
          <p:nvPr/>
        </p:nvSpPr>
        <p:spPr>
          <a:xfrm>
            <a:off x="173723" y="4177250"/>
            <a:ext cx="2837896" cy="307777"/>
          </a:xfrm>
          <a:prstGeom prst="rect">
            <a:avLst/>
          </a:prstGeom>
          <a:noFill/>
        </p:spPr>
        <p:txBody>
          <a:bodyPr wrap="square" rtlCol="0">
            <a:spAutoFit/>
          </a:bodyPr>
          <a:lstStyle/>
          <a:p>
            <a:r>
              <a:rPr lang="en-US" sz="1400"/>
              <a:t>dataframe.dropna(inplace = True)</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788583E4-C7EF-C3BD-0CC8-CB9A04916F30}"/>
                  </a:ext>
                </a:extLst>
              </p14:cNvPr>
              <p14:cNvContentPartPr/>
              <p14:nvPr/>
            </p14:nvContentPartPr>
            <p14:xfrm>
              <a:off x="3119473" y="4331247"/>
              <a:ext cx="621720" cy="28080"/>
            </p14:xfrm>
          </p:contentPart>
        </mc:Choice>
        <mc:Fallback xmlns="">
          <p:pic>
            <p:nvPicPr>
              <p:cNvPr id="9" name="Ink 8">
                <a:extLst>
                  <a:ext uri="{FF2B5EF4-FFF2-40B4-BE49-F238E27FC236}">
                    <a16:creationId xmlns:a16="http://schemas.microsoft.com/office/drawing/2014/main" id="{788583E4-C7EF-C3BD-0CC8-CB9A04916F30}"/>
                  </a:ext>
                </a:extLst>
              </p:cNvPr>
              <p:cNvPicPr/>
              <p:nvPr/>
            </p:nvPicPr>
            <p:blipFill>
              <a:blip r:embed="rId4"/>
              <a:stretch>
                <a:fillRect/>
              </a:stretch>
            </p:blipFill>
            <p:spPr>
              <a:xfrm>
                <a:off x="3110473" y="4322247"/>
                <a:ext cx="639360" cy="45720"/>
              </a:xfrm>
              <a:prstGeom prst="rect">
                <a:avLst/>
              </a:prstGeom>
            </p:spPr>
          </p:pic>
        </mc:Fallback>
      </mc:AlternateContent>
      <p:sp>
        <p:nvSpPr>
          <p:cNvPr id="10" name="TextBox 9">
            <a:extLst>
              <a:ext uri="{FF2B5EF4-FFF2-40B4-BE49-F238E27FC236}">
                <a16:creationId xmlns:a16="http://schemas.microsoft.com/office/drawing/2014/main" id="{2C61A4A9-4E7B-31C0-0592-2D8CE3E7425F}"/>
              </a:ext>
            </a:extLst>
          </p:cNvPr>
          <p:cNvSpPr txBox="1"/>
          <p:nvPr/>
        </p:nvSpPr>
        <p:spPr>
          <a:xfrm>
            <a:off x="173723" y="1109383"/>
            <a:ext cx="3679820" cy="584775"/>
          </a:xfrm>
          <a:prstGeom prst="rect">
            <a:avLst/>
          </a:prstGeom>
          <a:noFill/>
        </p:spPr>
        <p:txBody>
          <a:bodyPr wrap="square" rtlCol="0">
            <a:spAutoFit/>
          </a:bodyPr>
          <a:lstStyle/>
          <a:p>
            <a:r>
              <a:rPr lang="en-US" sz="1600" b="1"/>
              <a:t>Methods for dropping rows/columns</a:t>
            </a:r>
            <a:r>
              <a:rPr lang="en-US" sz="1600"/>
              <a:t>  </a:t>
            </a:r>
          </a:p>
          <a:p>
            <a:r>
              <a:rPr lang="en-US" sz="1600"/>
              <a:t>Here we’re dropping bad rows/columns. </a:t>
            </a:r>
            <a:endParaRPr lang="en-US" sz="1600" b="1"/>
          </a:p>
        </p:txBody>
      </p:sp>
      <p:sp>
        <p:nvSpPr>
          <p:cNvPr id="2" name="TextBox 1">
            <a:extLst>
              <a:ext uri="{FF2B5EF4-FFF2-40B4-BE49-F238E27FC236}">
                <a16:creationId xmlns:a16="http://schemas.microsoft.com/office/drawing/2014/main" id="{6A5AD1C3-E2A1-868E-C736-769FE959A9BA}"/>
              </a:ext>
            </a:extLst>
          </p:cNvPr>
          <p:cNvSpPr txBox="1"/>
          <p:nvPr/>
        </p:nvSpPr>
        <p:spPr>
          <a:xfrm>
            <a:off x="4447113" y="2229311"/>
            <a:ext cx="7097187" cy="1600438"/>
          </a:xfrm>
          <a:prstGeom prst="rect">
            <a:avLst/>
          </a:prstGeom>
          <a:noFill/>
        </p:spPr>
        <p:txBody>
          <a:bodyPr wrap="square">
            <a:spAutoFit/>
          </a:bodyPr>
          <a:lstStyle/>
          <a:p>
            <a:r>
              <a:rPr lang="en-US" sz="1400"/>
              <a:t>drops all duplicate rows.  If you don’t want to do this to the original dataframe, just a copy of it, then leave off inplace = True.  If want to drop rows with duplicates in just a particular column, then can add argument: </a:t>
            </a:r>
            <a:r>
              <a:rPr lang="en-US" sz="1400" b="1"/>
              <a:t>subset = [column]</a:t>
            </a:r>
            <a:r>
              <a:rPr lang="en-US" sz="1400"/>
              <a:t>.   I presume you could make this a list of columns? The default is all columns.  Also has argument </a:t>
            </a:r>
            <a:r>
              <a:rPr lang="en-US" sz="1400" b="1"/>
              <a:t>keep = ‘first’, ‘last’, or False</a:t>
            </a:r>
            <a:r>
              <a:rPr lang="en-US" sz="1400"/>
              <a:t>.  The default is ‘first’.  This treats the first of the duplicate rows as non-duplicate and so won’t drop it.  ‘last’ treats the last of the duplicate rows as non-duplicate, and so won’t drop </a:t>
            </a:r>
            <a:r>
              <a:rPr lang="en-US" sz="1400" i="1"/>
              <a:t>it</a:t>
            </a:r>
            <a:r>
              <a:rPr lang="en-US" sz="1400"/>
              <a:t>.  And False treats all duplicate rows as duplicate, and so won’t keep any.</a:t>
            </a:r>
          </a:p>
        </p:txBody>
      </p:sp>
      <p:sp>
        <p:nvSpPr>
          <p:cNvPr id="4" name="TextBox 3">
            <a:extLst>
              <a:ext uri="{FF2B5EF4-FFF2-40B4-BE49-F238E27FC236}">
                <a16:creationId xmlns:a16="http://schemas.microsoft.com/office/drawing/2014/main" id="{8B535B63-3536-A810-28B7-0C8304FF4333}"/>
              </a:ext>
            </a:extLst>
          </p:cNvPr>
          <p:cNvSpPr txBox="1"/>
          <p:nvPr/>
        </p:nvSpPr>
        <p:spPr>
          <a:xfrm>
            <a:off x="173723" y="2275670"/>
            <a:ext cx="3331477" cy="307777"/>
          </a:xfrm>
          <a:prstGeom prst="rect">
            <a:avLst/>
          </a:prstGeom>
          <a:noFill/>
        </p:spPr>
        <p:txBody>
          <a:bodyPr wrap="square" rtlCol="0">
            <a:spAutoFit/>
          </a:bodyPr>
          <a:lstStyle/>
          <a:p>
            <a:r>
              <a:rPr lang="en-US" sz="1400"/>
              <a:t>dataframe.drop_duplicates(inplace = True)</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89E643A0-B12A-268E-FF2B-AC46991FA04F}"/>
                  </a:ext>
                </a:extLst>
              </p14:cNvPr>
              <p14:cNvContentPartPr/>
              <p14:nvPr/>
            </p14:nvContentPartPr>
            <p14:xfrm>
              <a:off x="3622146" y="2439380"/>
              <a:ext cx="621720" cy="28080"/>
            </p14:xfrm>
          </p:contentPart>
        </mc:Choice>
        <mc:Fallback xmlns="">
          <p:pic>
            <p:nvPicPr>
              <p:cNvPr id="5" name="Ink 4">
                <a:extLst>
                  <a:ext uri="{FF2B5EF4-FFF2-40B4-BE49-F238E27FC236}">
                    <a16:creationId xmlns:a16="http://schemas.microsoft.com/office/drawing/2014/main" id="{89E643A0-B12A-268E-FF2B-AC46991FA04F}"/>
                  </a:ext>
                </a:extLst>
              </p:cNvPr>
              <p:cNvPicPr/>
              <p:nvPr/>
            </p:nvPicPr>
            <p:blipFill>
              <a:blip r:embed="rId6"/>
              <a:stretch>
                <a:fillRect/>
              </a:stretch>
            </p:blipFill>
            <p:spPr>
              <a:xfrm>
                <a:off x="3613146" y="2430380"/>
                <a:ext cx="639360" cy="45720"/>
              </a:xfrm>
              <a:prstGeom prst="rect">
                <a:avLst/>
              </a:prstGeom>
            </p:spPr>
          </p:pic>
        </mc:Fallback>
      </mc:AlternateContent>
      <p:sp>
        <p:nvSpPr>
          <p:cNvPr id="6" name="TextBox 5">
            <a:extLst>
              <a:ext uri="{FF2B5EF4-FFF2-40B4-BE49-F238E27FC236}">
                <a16:creationId xmlns:a16="http://schemas.microsoft.com/office/drawing/2014/main" id="{E7F0C3FB-62EE-3EA7-2A0D-DD818408C386}"/>
              </a:ext>
            </a:extLst>
          </p:cNvPr>
          <p:cNvSpPr txBox="1"/>
          <p:nvPr/>
        </p:nvSpPr>
        <p:spPr>
          <a:xfrm>
            <a:off x="4243866" y="5675794"/>
            <a:ext cx="4719158" cy="954107"/>
          </a:xfrm>
          <a:prstGeom prst="rect">
            <a:avLst/>
          </a:prstGeom>
          <a:solidFill>
            <a:srgbClr val="FF9966"/>
          </a:solidFill>
        </p:spPr>
        <p:txBody>
          <a:bodyPr wrap="square" rtlCol="0">
            <a:spAutoFit/>
          </a:bodyPr>
          <a:lstStyle/>
          <a:p>
            <a:r>
              <a:rPr lang="en-US" sz="1400"/>
              <a:t>often will want to examine columns and see which ones have fewer than 5% NaN’s.  Those which do, we can drop those rows (using subset = [column(s)] argument.  Those which have more NaN’s than this, we can try some sort of imputation on.</a:t>
            </a:r>
          </a:p>
        </p:txBody>
      </p:sp>
    </p:spTree>
    <p:extLst>
      <p:ext uri="{BB962C8B-B14F-4D97-AF65-F5344CB8AC3E}">
        <p14:creationId xmlns:p14="http://schemas.microsoft.com/office/powerpoint/2010/main" val="165426909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3" name="TextBox 12">
            <a:extLst>
              <a:ext uri="{FF2B5EF4-FFF2-40B4-BE49-F238E27FC236}">
                <a16:creationId xmlns:a16="http://schemas.microsoft.com/office/drawing/2014/main" id="{C6B3B1E5-E7A3-96D0-0CE6-1C727173D944}"/>
              </a:ext>
            </a:extLst>
          </p:cNvPr>
          <p:cNvSpPr txBox="1"/>
          <p:nvPr/>
        </p:nvSpPr>
        <p:spPr>
          <a:xfrm>
            <a:off x="364340" y="818503"/>
            <a:ext cx="3017957" cy="338554"/>
          </a:xfrm>
          <a:prstGeom prst="rect">
            <a:avLst/>
          </a:prstGeom>
          <a:noFill/>
        </p:spPr>
        <p:txBody>
          <a:bodyPr wrap="square" rtlCol="0">
            <a:spAutoFit/>
          </a:bodyPr>
          <a:lstStyle/>
          <a:p>
            <a:r>
              <a:rPr lang="en-US" sz="1600"/>
              <a:t>here’s our nbg dataframe again,</a:t>
            </a:r>
          </a:p>
        </p:txBody>
      </p:sp>
      <p:pic>
        <p:nvPicPr>
          <p:cNvPr id="8" name="Picture 7">
            <a:extLst>
              <a:ext uri="{FF2B5EF4-FFF2-40B4-BE49-F238E27FC236}">
                <a16:creationId xmlns:a16="http://schemas.microsoft.com/office/drawing/2014/main" id="{E84B132F-E8AA-E5B0-950F-9CAD4A0E320F}"/>
              </a:ext>
            </a:extLst>
          </p:cNvPr>
          <p:cNvPicPr>
            <a:picLocks noChangeAspect="1"/>
          </p:cNvPicPr>
          <p:nvPr/>
        </p:nvPicPr>
        <p:blipFill>
          <a:blip r:embed="rId3"/>
          <a:stretch>
            <a:fillRect/>
          </a:stretch>
        </p:blipFill>
        <p:spPr>
          <a:xfrm>
            <a:off x="429716" y="1239581"/>
            <a:ext cx="4338929" cy="2053054"/>
          </a:xfrm>
          <a:prstGeom prst="rect">
            <a:avLst/>
          </a:prstGeom>
        </p:spPr>
      </p:pic>
      <p:sp>
        <p:nvSpPr>
          <p:cNvPr id="20" name="TextBox 19">
            <a:extLst>
              <a:ext uri="{FF2B5EF4-FFF2-40B4-BE49-F238E27FC236}">
                <a16:creationId xmlns:a16="http://schemas.microsoft.com/office/drawing/2014/main" id="{A5A0E454-FBF3-9C2C-E49E-5DF25FDC28C5}"/>
              </a:ext>
            </a:extLst>
          </p:cNvPr>
          <p:cNvSpPr txBox="1"/>
          <p:nvPr/>
        </p:nvSpPr>
        <p:spPr>
          <a:xfrm>
            <a:off x="6411177" y="887451"/>
            <a:ext cx="5122061" cy="338554"/>
          </a:xfrm>
          <a:prstGeom prst="rect">
            <a:avLst/>
          </a:prstGeom>
          <a:noFill/>
        </p:spPr>
        <p:txBody>
          <a:bodyPr wrap="square" rtlCol="0">
            <a:spAutoFit/>
          </a:bodyPr>
          <a:lstStyle/>
          <a:p>
            <a:r>
              <a:rPr lang="en-US" sz="1600"/>
              <a:t>dropping NaN’s, but probably wouldn’t want to do that,</a:t>
            </a:r>
          </a:p>
        </p:txBody>
      </p:sp>
      <p:pic>
        <p:nvPicPr>
          <p:cNvPr id="2" name="Picture 1">
            <a:extLst>
              <a:ext uri="{FF2B5EF4-FFF2-40B4-BE49-F238E27FC236}">
                <a16:creationId xmlns:a16="http://schemas.microsoft.com/office/drawing/2014/main" id="{68ED0A51-F140-30CC-3513-43062F739886}"/>
              </a:ext>
            </a:extLst>
          </p:cNvPr>
          <p:cNvPicPr>
            <a:picLocks noChangeAspect="1"/>
          </p:cNvPicPr>
          <p:nvPr/>
        </p:nvPicPr>
        <p:blipFill>
          <a:blip r:embed="rId4"/>
          <a:stretch>
            <a:fillRect/>
          </a:stretch>
        </p:blipFill>
        <p:spPr>
          <a:xfrm>
            <a:off x="429716" y="4134053"/>
            <a:ext cx="4958361" cy="2366123"/>
          </a:xfrm>
          <a:prstGeom prst="rect">
            <a:avLst/>
          </a:prstGeom>
        </p:spPr>
      </p:pic>
      <p:sp>
        <p:nvSpPr>
          <p:cNvPr id="9" name="TextBox 8">
            <a:extLst>
              <a:ext uri="{FF2B5EF4-FFF2-40B4-BE49-F238E27FC236}">
                <a16:creationId xmlns:a16="http://schemas.microsoft.com/office/drawing/2014/main" id="{D33881AB-4BEC-DA42-71B7-FB9CEF662840}"/>
              </a:ext>
            </a:extLst>
          </p:cNvPr>
          <p:cNvSpPr txBox="1"/>
          <p:nvPr/>
        </p:nvSpPr>
        <p:spPr>
          <a:xfrm>
            <a:off x="429716" y="3693658"/>
            <a:ext cx="2185665" cy="338554"/>
          </a:xfrm>
          <a:prstGeom prst="rect">
            <a:avLst/>
          </a:prstGeom>
          <a:noFill/>
        </p:spPr>
        <p:txBody>
          <a:bodyPr wrap="square" rtlCol="0">
            <a:spAutoFit/>
          </a:bodyPr>
          <a:lstStyle/>
          <a:p>
            <a:r>
              <a:rPr lang="en-US" sz="1600"/>
              <a:t>dropping duplicates,</a:t>
            </a:r>
          </a:p>
        </p:txBody>
      </p:sp>
      <p:pic>
        <p:nvPicPr>
          <p:cNvPr id="10" name="Picture 9">
            <a:extLst>
              <a:ext uri="{FF2B5EF4-FFF2-40B4-BE49-F238E27FC236}">
                <a16:creationId xmlns:a16="http://schemas.microsoft.com/office/drawing/2014/main" id="{C214EB65-76F3-5F4B-E81B-BE717C3CDA02}"/>
              </a:ext>
            </a:extLst>
          </p:cNvPr>
          <p:cNvPicPr>
            <a:picLocks noChangeAspect="1"/>
          </p:cNvPicPr>
          <p:nvPr/>
        </p:nvPicPr>
        <p:blipFill>
          <a:blip r:embed="rId5"/>
          <a:stretch>
            <a:fillRect/>
          </a:stretch>
        </p:blipFill>
        <p:spPr>
          <a:xfrm>
            <a:off x="6497819" y="1313279"/>
            <a:ext cx="5192736" cy="1681787"/>
          </a:xfrm>
          <a:prstGeom prst="rect">
            <a:avLst/>
          </a:prstGeom>
        </p:spPr>
      </p:pic>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DE915F1A-413F-2E09-D767-000BA7B73184}"/>
                  </a:ext>
                </a:extLst>
              </p14:cNvPr>
              <p14:cNvContentPartPr/>
              <p14:nvPr/>
            </p14:nvContentPartPr>
            <p14:xfrm>
              <a:off x="4302255" y="2929908"/>
              <a:ext cx="682560" cy="1148760"/>
            </p14:xfrm>
          </p:contentPart>
        </mc:Choice>
        <mc:Fallback xmlns="">
          <p:pic>
            <p:nvPicPr>
              <p:cNvPr id="11" name="Ink 10">
                <a:extLst>
                  <a:ext uri="{FF2B5EF4-FFF2-40B4-BE49-F238E27FC236}">
                    <a16:creationId xmlns:a16="http://schemas.microsoft.com/office/drawing/2014/main" id="{DE915F1A-413F-2E09-D767-000BA7B73184}"/>
                  </a:ext>
                </a:extLst>
              </p:cNvPr>
              <p:cNvPicPr/>
              <p:nvPr/>
            </p:nvPicPr>
            <p:blipFill>
              <a:blip r:embed="rId7"/>
              <a:stretch>
                <a:fillRect/>
              </a:stretch>
            </p:blipFill>
            <p:spPr>
              <a:xfrm>
                <a:off x="4296135" y="2923788"/>
                <a:ext cx="694800" cy="1161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01BB795C-0A65-5523-C13D-32AB00B8760F}"/>
                  </a:ext>
                </a:extLst>
              </p14:cNvPr>
              <p14:cNvContentPartPr/>
              <p14:nvPr/>
            </p14:nvContentPartPr>
            <p14:xfrm>
              <a:off x="4955295" y="1709508"/>
              <a:ext cx="1202400" cy="768240"/>
            </p14:xfrm>
          </p:contentPart>
        </mc:Choice>
        <mc:Fallback xmlns="">
          <p:pic>
            <p:nvPicPr>
              <p:cNvPr id="12" name="Ink 11">
                <a:extLst>
                  <a:ext uri="{FF2B5EF4-FFF2-40B4-BE49-F238E27FC236}">
                    <a16:creationId xmlns:a16="http://schemas.microsoft.com/office/drawing/2014/main" id="{01BB795C-0A65-5523-C13D-32AB00B8760F}"/>
                  </a:ext>
                </a:extLst>
              </p:cNvPr>
              <p:cNvPicPr/>
              <p:nvPr/>
            </p:nvPicPr>
            <p:blipFill>
              <a:blip r:embed="rId9"/>
              <a:stretch>
                <a:fillRect/>
              </a:stretch>
            </p:blipFill>
            <p:spPr>
              <a:xfrm>
                <a:off x="4949175" y="1703388"/>
                <a:ext cx="1214640" cy="780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4" name="Ink 13">
                <a:extLst>
                  <a:ext uri="{FF2B5EF4-FFF2-40B4-BE49-F238E27FC236}">
                    <a16:creationId xmlns:a16="http://schemas.microsoft.com/office/drawing/2014/main" id="{D1DDF6F0-2D66-65DD-9885-AB382C2562BD}"/>
                  </a:ext>
                </a:extLst>
              </p14:cNvPr>
              <p14:cNvContentPartPr/>
              <p14:nvPr/>
            </p14:nvContentPartPr>
            <p14:xfrm>
              <a:off x="5033775" y="2733348"/>
              <a:ext cx="1252800" cy="1368720"/>
            </p14:xfrm>
          </p:contentPart>
        </mc:Choice>
        <mc:Fallback xmlns="">
          <p:pic>
            <p:nvPicPr>
              <p:cNvPr id="14" name="Ink 13">
                <a:extLst>
                  <a:ext uri="{FF2B5EF4-FFF2-40B4-BE49-F238E27FC236}">
                    <a16:creationId xmlns:a16="http://schemas.microsoft.com/office/drawing/2014/main" id="{D1DDF6F0-2D66-65DD-9885-AB382C2562BD}"/>
                  </a:ext>
                </a:extLst>
              </p:cNvPr>
              <p:cNvPicPr/>
              <p:nvPr/>
            </p:nvPicPr>
            <p:blipFill>
              <a:blip r:embed="rId11"/>
              <a:stretch>
                <a:fillRect/>
              </a:stretch>
            </p:blipFill>
            <p:spPr>
              <a:xfrm>
                <a:off x="5027655" y="2727228"/>
                <a:ext cx="1265040" cy="1380960"/>
              </a:xfrm>
              <a:prstGeom prst="rect">
                <a:avLst/>
              </a:prstGeom>
            </p:spPr>
          </p:pic>
        </mc:Fallback>
      </mc:AlternateContent>
      <p:sp>
        <p:nvSpPr>
          <p:cNvPr id="15" name="TextBox 14">
            <a:extLst>
              <a:ext uri="{FF2B5EF4-FFF2-40B4-BE49-F238E27FC236}">
                <a16:creationId xmlns:a16="http://schemas.microsoft.com/office/drawing/2014/main" id="{4BE3E31D-2C2A-0F4B-1389-121DB35F3714}"/>
              </a:ext>
            </a:extLst>
          </p:cNvPr>
          <p:cNvSpPr txBox="1"/>
          <p:nvPr/>
        </p:nvSpPr>
        <p:spPr>
          <a:xfrm>
            <a:off x="6497819" y="3862935"/>
            <a:ext cx="3157457" cy="338554"/>
          </a:xfrm>
          <a:prstGeom prst="rect">
            <a:avLst/>
          </a:prstGeom>
          <a:noFill/>
        </p:spPr>
        <p:txBody>
          <a:bodyPr wrap="square" rtlCol="0">
            <a:spAutoFit/>
          </a:bodyPr>
          <a:lstStyle/>
          <a:p>
            <a:r>
              <a:rPr lang="en-US" sz="1600"/>
              <a:t>dropping a couple rows, </a:t>
            </a:r>
          </a:p>
        </p:txBody>
      </p:sp>
      <p:pic>
        <p:nvPicPr>
          <p:cNvPr id="16" name="Picture 15">
            <a:extLst>
              <a:ext uri="{FF2B5EF4-FFF2-40B4-BE49-F238E27FC236}">
                <a16:creationId xmlns:a16="http://schemas.microsoft.com/office/drawing/2014/main" id="{B708C618-6477-C7DC-D91B-37F6761A79A2}"/>
              </a:ext>
            </a:extLst>
          </p:cNvPr>
          <p:cNvPicPr>
            <a:picLocks noChangeAspect="1"/>
          </p:cNvPicPr>
          <p:nvPr/>
        </p:nvPicPr>
        <p:blipFill>
          <a:blip r:embed="rId12"/>
          <a:stretch>
            <a:fillRect/>
          </a:stretch>
        </p:blipFill>
        <p:spPr>
          <a:xfrm>
            <a:off x="6497819" y="4427356"/>
            <a:ext cx="4686706" cy="2072820"/>
          </a:xfrm>
          <a:prstGeom prst="rect">
            <a:avLst/>
          </a:prstGeom>
        </p:spPr>
      </p:pic>
    </p:spTree>
    <p:extLst>
      <p:ext uri="{BB962C8B-B14F-4D97-AF65-F5344CB8AC3E}">
        <p14:creationId xmlns:p14="http://schemas.microsoft.com/office/powerpoint/2010/main" val="152460825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565703" y="222279"/>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58931" y="1113879"/>
            <a:ext cx="11332485" cy="830997"/>
          </a:xfrm>
          <a:prstGeom prst="rect">
            <a:avLst/>
          </a:prstGeom>
          <a:noFill/>
        </p:spPr>
        <p:txBody>
          <a:bodyPr wrap="square" rtlCol="0">
            <a:spAutoFit/>
          </a:bodyPr>
          <a:lstStyle/>
          <a:p>
            <a:r>
              <a:rPr lang="en-US" sz="1600" b="1"/>
              <a:t>Methods for force typing data entries</a:t>
            </a:r>
          </a:p>
          <a:p>
            <a:r>
              <a:rPr lang="en-US" sz="1600"/>
              <a:t>Mainly checking if things are duplicated, or have null values, and also trying to convert columns to different datatypes.  And of course they work on single/sets of columns too.  Just say, e.g., dataframe[“column”].method().  </a:t>
            </a:r>
          </a:p>
        </p:txBody>
      </p:sp>
      <p:sp>
        <p:nvSpPr>
          <p:cNvPr id="15" name="TextBox 14">
            <a:extLst>
              <a:ext uri="{FF2B5EF4-FFF2-40B4-BE49-F238E27FC236}">
                <a16:creationId xmlns:a16="http://schemas.microsoft.com/office/drawing/2014/main" id="{FD8772EF-9FDE-BAD3-9582-B6C2F26715AC}"/>
              </a:ext>
            </a:extLst>
          </p:cNvPr>
          <p:cNvSpPr txBox="1"/>
          <p:nvPr/>
        </p:nvSpPr>
        <p:spPr>
          <a:xfrm>
            <a:off x="268262" y="2137941"/>
            <a:ext cx="3231521" cy="307777"/>
          </a:xfrm>
          <a:prstGeom prst="rect">
            <a:avLst/>
          </a:prstGeom>
          <a:noFill/>
        </p:spPr>
        <p:txBody>
          <a:bodyPr wrap="square" rtlCol="0">
            <a:spAutoFit/>
          </a:bodyPr>
          <a:lstStyle/>
          <a:p>
            <a:r>
              <a:rPr lang="en-US" sz="1400"/>
              <a:t>pandas.to_datetime(dataframe[column])</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D83B0532-9D5F-454F-BBA2-D9DC35B654FD}"/>
                  </a:ext>
                </a:extLst>
              </p14:cNvPr>
              <p14:cNvContentPartPr/>
              <p14:nvPr/>
            </p14:nvContentPartPr>
            <p14:xfrm>
              <a:off x="3518890" y="2291829"/>
              <a:ext cx="658500" cy="28080"/>
            </p14:xfrm>
          </p:contentPart>
        </mc:Choice>
        <mc:Fallback xmlns="">
          <p:pic>
            <p:nvPicPr>
              <p:cNvPr id="16" name="Ink 15">
                <a:extLst>
                  <a:ext uri="{FF2B5EF4-FFF2-40B4-BE49-F238E27FC236}">
                    <a16:creationId xmlns:a16="http://schemas.microsoft.com/office/drawing/2014/main" id="{D83B0532-9D5F-454F-BBA2-D9DC35B654FD}"/>
                  </a:ext>
                </a:extLst>
              </p:cNvPr>
              <p:cNvPicPr/>
              <p:nvPr/>
            </p:nvPicPr>
            <p:blipFill>
              <a:blip r:embed="rId4"/>
              <a:stretch>
                <a:fillRect/>
              </a:stretch>
            </p:blipFill>
            <p:spPr>
              <a:xfrm>
                <a:off x="3509889" y="2282829"/>
                <a:ext cx="676142" cy="45720"/>
              </a:xfrm>
              <a:prstGeom prst="rect">
                <a:avLst/>
              </a:prstGeom>
            </p:spPr>
          </p:pic>
        </mc:Fallback>
      </mc:AlternateContent>
      <p:sp>
        <p:nvSpPr>
          <p:cNvPr id="17" name="TextBox 16">
            <a:extLst>
              <a:ext uri="{FF2B5EF4-FFF2-40B4-BE49-F238E27FC236}">
                <a16:creationId xmlns:a16="http://schemas.microsoft.com/office/drawing/2014/main" id="{0DC54630-F057-C653-40F4-6275C0EB6ED3}"/>
              </a:ext>
            </a:extLst>
          </p:cNvPr>
          <p:cNvSpPr txBox="1"/>
          <p:nvPr/>
        </p:nvSpPr>
        <p:spPr>
          <a:xfrm>
            <a:off x="4282931" y="2121535"/>
            <a:ext cx="7780748" cy="2031325"/>
          </a:xfrm>
          <a:prstGeom prst="rect">
            <a:avLst/>
          </a:prstGeom>
          <a:noFill/>
        </p:spPr>
        <p:txBody>
          <a:bodyPr wrap="square">
            <a:spAutoFit/>
          </a:bodyPr>
          <a:lstStyle/>
          <a:p>
            <a:r>
              <a:rPr lang="en-US" sz="1400"/>
              <a:t>returns series of translated dates.  If the input dates aren’t all of same format, or it can interpret a date, then it returns an error.  To handle mixed date formats, can set </a:t>
            </a:r>
            <a:r>
              <a:rPr lang="en-US" sz="1400" b="1"/>
              <a:t>format = “mixed”</a:t>
            </a:r>
            <a:r>
              <a:rPr lang="en-US" sz="1400"/>
              <a:t>, and it will attempt to infer the format of each date and translate accordingly.  If it can’t, then it will throw an error still.  Can specify the format yourself with a </a:t>
            </a:r>
            <a:r>
              <a:rPr lang="en-US" sz="1400" i="1"/>
              <a:t>format_string </a:t>
            </a:r>
            <a:r>
              <a:rPr lang="en-US" sz="1400"/>
              <a:t>– see Pandas DateTime file.  Also has optional </a:t>
            </a:r>
            <a:r>
              <a:rPr lang="en-US" sz="1400" b="1"/>
              <a:t>errors = “coerce”</a:t>
            </a:r>
            <a:r>
              <a:rPr lang="en-US" sz="1400"/>
              <a:t>, argument to force it to ignore spaces and things, and then it will replace dates it can’t conver with Null, or NaN, or NaT.  If have separate year, month, day columns, you can concacenate them into one date-time column by passing these three columns together: pandas.to_datetime(dataframe[[column_year, column_month, _column_day]]). If want to replace the old column, then have to say df[column] = pandas.to_datetime(df[column]). </a:t>
            </a:r>
          </a:p>
        </p:txBody>
      </p:sp>
      <p:sp>
        <p:nvSpPr>
          <p:cNvPr id="7" name="TextBox 6">
            <a:extLst>
              <a:ext uri="{FF2B5EF4-FFF2-40B4-BE49-F238E27FC236}">
                <a16:creationId xmlns:a16="http://schemas.microsoft.com/office/drawing/2014/main" id="{CAE953F1-08D5-A5BB-1149-90A6F385409D}"/>
              </a:ext>
            </a:extLst>
          </p:cNvPr>
          <p:cNvSpPr txBox="1"/>
          <p:nvPr/>
        </p:nvSpPr>
        <p:spPr>
          <a:xfrm>
            <a:off x="258931" y="4707912"/>
            <a:ext cx="3119622" cy="307777"/>
          </a:xfrm>
          <a:prstGeom prst="rect">
            <a:avLst/>
          </a:prstGeom>
          <a:noFill/>
        </p:spPr>
        <p:txBody>
          <a:bodyPr wrap="square" rtlCol="0">
            <a:spAutoFit/>
          </a:bodyPr>
          <a:lstStyle/>
          <a:p>
            <a:r>
              <a:rPr lang="en-US" sz="1400"/>
              <a:t>pandas.to_numeric(dataframe[column])</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AD2CC2F8-615A-98EF-8FA7-E21BE9F16614}"/>
                  </a:ext>
                </a:extLst>
              </p14:cNvPr>
              <p14:cNvContentPartPr/>
              <p14:nvPr/>
            </p14:nvContentPartPr>
            <p14:xfrm>
              <a:off x="3490452" y="4860862"/>
              <a:ext cx="658500" cy="28080"/>
            </p14:xfrm>
          </p:contentPart>
        </mc:Choice>
        <mc:Fallback xmlns="">
          <p:pic>
            <p:nvPicPr>
              <p:cNvPr id="8" name="Ink 7">
                <a:extLst>
                  <a:ext uri="{FF2B5EF4-FFF2-40B4-BE49-F238E27FC236}">
                    <a16:creationId xmlns:a16="http://schemas.microsoft.com/office/drawing/2014/main" id="{AD2CC2F8-615A-98EF-8FA7-E21BE9F16614}"/>
                  </a:ext>
                </a:extLst>
              </p:cNvPr>
              <p:cNvPicPr/>
              <p:nvPr/>
            </p:nvPicPr>
            <p:blipFill>
              <a:blip r:embed="rId4"/>
              <a:stretch>
                <a:fillRect/>
              </a:stretch>
            </p:blipFill>
            <p:spPr>
              <a:xfrm>
                <a:off x="3481451" y="4851862"/>
                <a:ext cx="676142" cy="45720"/>
              </a:xfrm>
              <a:prstGeom prst="rect">
                <a:avLst/>
              </a:prstGeom>
            </p:spPr>
          </p:pic>
        </mc:Fallback>
      </mc:AlternateContent>
      <p:sp>
        <p:nvSpPr>
          <p:cNvPr id="9" name="TextBox 8">
            <a:extLst>
              <a:ext uri="{FF2B5EF4-FFF2-40B4-BE49-F238E27FC236}">
                <a16:creationId xmlns:a16="http://schemas.microsoft.com/office/drawing/2014/main" id="{5B548232-BE3E-5264-FAC2-061B6FCA11D2}"/>
              </a:ext>
            </a:extLst>
          </p:cNvPr>
          <p:cNvSpPr txBox="1"/>
          <p:nvPr/>
        </p:nvSpPr>
        <p:spPr>
          <a:xfrm>
            <a:off x="4413277" y="4660661"/>
            <a:ext cx="7346648" cy="738664"/>
          </a:xfrm>
          <a:prstGeom prst="rect">
            <a:avLst/>
          </a:prstGeom>
          <a:noFill/>
        </p:spPr>
        <p:txBody>
          <a:bodyPr wrap="square">
            <a:spAutoFit/>
          </a:bodyPr>
          <a:lstStyle/>
          <a:p>
            <a:r>
              <a:rPr lang="en-US" sz="1400"/>
              <a:t>attempts to translate all entries in dataframe[column] to numbers.  If want to replace the old column, then have to say df[column] = pandas.to_numeric(df[column]).   Has optional </a:t>
            </a:r>
            <a:r>
              <a:rPr lang="en-US" sz="1400" b="1"/>
              <a:t>errors = “coerce”</a:t>
            </a:r>
            <a:r>
              <a:rPr lang="en-US" sz="1400"/>
              <a:t>, argument to force it to ignore spaces and things.  I think it returns Null, or NaN, if it can’t.</a:t>
            </a:r>
          </a:p>
        </p:txBody>
      </p:sp>
    </p:spTree>
    <p:extLst>
      <p:ext uri="{BB962C8B-B14F-4D97-AF65-F5344CB8AC3E}">
        <p14:creationId xmlns:p14="http://schemas.microsoft.com/office/powerpoint/2010/main" val="231961125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03195-AAF7-CF16-4346-60D27537D7AB}"/>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80F0F60-09B7-5E5B-9AD1-64BF4D977F5F}"/>
              </a:ext>
            </a:extLst>
          </p:cNvPr>
          <p:cNvSpPr/>
          <p:nvPr/>
        </p:nvSpPr>
        <p:spPr>
          <a:xfrm>
            <a:off x="4565703" y="222279"/>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FB526488-8D46-4F69-DCB3-C2081C0AD18A}"/>
              </a:ext>
            </a:extLst>
          </p:cNvPr>
          <p:cNvSpPr txBox="1"/>
          <p:nvPr/>
        </p:nvSpPr>
        <p:spPr>
          <a:xfrm>
            <a:off x="258931" y="958236"/>
            <a:ext cx="11332485" cy="584775"/>
          </a:xfrm>
          <a:prstGeom prst="rect">
            <a:avLst/>
          </a:prstGeom>
          <a:noFill/>
        </p:spPr>
        <p:txBody>
          <a:bodyPr wrap="square" rtlCol="0">
            <a:spAutoFit/>
          </a:bodyPr>
          <a:lstStyle/>
          <a:p>
            <a:r>
              <a:rPr lang="en-US" sz="1600" b="1"/>
              <a:t>Methods for force typing data entries</a:t>
            </a:r>
          </a:p>
          <a:p>
            <a:r>
              <a:rPr lang="en-US" sz="1600"/>
              <a:t>Here’s some more,</a:t>
            </a:r>
          </a:p>
        </p:txBody>
      </p:sp>
      <p:sp>
        <p:nvSpPr>
          <p:cNvPr id="18" name="TextBox 17">
            <a:extLst>
              <a:ext uri="{FF2B5EF4-FFF2-40B4-BE49-F238E27FC236}">
                <a16:creationId xmlns:a16="http://schemas.microsoft.com/office/drawing/2014/main" id="{250EAA0E-78B2-C369-89C3-D3D3F3CFB9A2}"/>
              </a:ext>
            </a:extLst>
          </p:cNvPr>
          <p:cNvSpPr txBox="1"/>
          <p:nvPr/>
        </p:nvSpPr>
        <p:spPr>
          <a:xfrm>
            <a:off x="258931" y="1950829"/>
            <a:ext cx="3087384" cy="307777"/>
          </a:xfrm>
          <a:prstGeom prst="rect">
            <a:avLst/>
          </a:prstGeom>
          <a:noFill/>
        </p:spPr>
        <p:txBody>
          <a:bodyPr wrap="square" rtlCol="0">
            <a:spAutoFit/>
          </a:bodyPr>
          <a:lstStyle/>
          <a:p>
            <a:r>
              <a:rPr lang="en-US" sz="1400"/>
              <a:t>dataframe[column].astype(dtype)</a:t>
            </a:r>
          </a:p>
        </p:txBody>
      </p:sp>
      <mc:AlternateContent xmlns:mc="http://schemas.openxmlformats.org/markup-compatibility/2006" xmlns:p14="http://schemas.microsoft.com/office/powerpoint/2010/main">
        <mc:Choice Requires="p14">
          <p:contentPart p14:bwMode="auto" r:id="rId3">
            <p14:nvContentPartPr>
              <p14:cNvPr id="19" name="Ink 18">
                <a:extLst>
                  <a:ext uri="{FF2B5EF4-FFF2-40B4-BE49-F238E27FC236}">
                    <a16:creationId xmlns:a16="http://schemas.microsoft.com/office/drawing/2014/main" id="{D8D2F6C5-BDF0-2EEB-AD78-ECF6219F8FD6}"/>
                  </a:ext>
                </a:extLst>
              </p14:cNvPr>
              <p14:cNvContentPartPr/>
              <p14:nvPr/>
            </p14:nvContentPartPr>
            <p14:xfrm>
              <a:off x="3228252" y="2124745"/>
              <a:ext cx="658500" cy="28080"/>
            </p14:xfrm>
          </p:contentPart>
        </mc:Choice>
        <mc:Fallback xmlns="">
          <p:pic>
            <p:nvPicPr>
              <p:cNvPr id="19" name="Ink 18">
                <a:extLst>
                  <a:ext uri="{FF2B5EF4-FFF2-40B4-BE49-F238E27FC236}">
                    <a16:creationId xmlns:a16="http://schemas.microsoft.com/office/drawing/2014/main" id="{D8D2F6C5-BDF0-2EEB-AD78-ECF6219F8FD6}"/>
                  </a:ext>
                </a:extLst>
              </p:cNvPr>
              <p:cNvPicPr/>
              <p:nvPr/>
            </p:nvPicPr>
            <p:blipFill>
              <a:blip r:embed="rId4"/>
              <a:stretch>
                <a:fillRect/>
              </a:stretch>
            </p:blipFill>
            <p:spPr>
              <a:xfrm>
                <a:off x="3219251" y="2115745"/>
                <a:ext cx="676142" cy="45720"/>
              </a:xfrm>
              <a:prstGeom prst="rect">
                <a:avLst/>
              </a:prstGeom>
            </p:spPr>
          </p:pic>
        </mc:Fallback>
      </mc:AlternateContent>
      <p:sp>
        <p:nvSpPr>
          <p:cNvPr id="23" name="TextBox 22">
            <a:extLst>
              <a:ext uri="{FF2B5EF4-FFF2-40B4-BE49-F238E27FC236}">
                <a16:creationId xmlns:a16="http://schemas.microsoft.com/office/drawing/2014/main" id="{E40F3C0D-CB11-BAC8-5CBF-F60D69A4A764}"/>
              </a:ext>
            </a:extLst>
          </p:cNvPr>
          <p:cNvSpPr txBox="1"/>
          <p:nvPr/>
        </p:nvSpPr>
        <p:spPr>
          <a:xfrm>
            <a:off x="4155494" y="1950829"/>
            <a:ext cx="7346648" cy="1169551"/>
          </a:xfrm>
          <a:prstGeom prst="rect">
            <a:avLst/>
          </a:prstGeom>
          <a:noFill/>
        </p:spPr>
        <p:txBody>
          <a:bodyPr wrap="square">
            <a:spAutoFit/>
          </a:bodyPr>
          <a:lstStyle/>
          <a:p>
            <a:r>
              <a:rPr lang="en-US" sz="1400"/>
              <a:t>returns the column data as a certain datatype.  Often will use “float” for numbers. Can set as “category”, in which case it will treat the values as a special “category” dtype, with its specific values. </a:t>
            </a:r>
            <a:r>
              <a:rPr lang="en-US" sz="1400">
                <a:solidFill>
                  <a:srgbClr val="FF0000"/>
                </a:solidFill>
              </a:rPr>
              <a:t>And if you want to change the original dataframe’s column’s datatype</a:t>
            </a:r>
            <a:r>
              <a:rPr lang="en-US" sz="1400"/>
              <a:t>, then have to say </a:t>
            </a:r>
            <a:r>
              <a:rPr lang="en-US" sz="1400" b="1"/>
              <a:t>dataframe[column] = dataframe[column].astype(dtype)</a:t>
            </a:r>
            <a:r>
              <a:rPr lang="en-US" sz="1400"/>
              <a:t>.  Can change multiple columns by using </a:t>
            </a:r>
            <a:r>
              <a:rPr lang="en-US" sz="1400" b="1"/>
              <a:t>dataframe[[column1, column2, etc.]].astype(dtype)</a:t>
            </a:r>
            <a:r>
              <a:rPr lang="en-US" sz="1400"/>
              <a:t>.  </a:t>
            </a:r>
            <a:endParaRPr lang="en-US" sz="1400" b="1"/>
          </a:p>
        </p:txBody>
      </p:sp>
      <p:pic>
        <p:nvPicPr>
          <p:cNvPr id="2" name="Picture 1">
            <a:extLst>
              <a:ext uri="{FF2B5EF4-FFF2-40B4-BE49-F238E27FC236}">
                <a16:creationId xmlns:a16="http://schemas.microsoft.com/office/drawing/2014/main" id="{036ECB56-5C87-B9C3-D495-BBFAF557455F}"/>
              </a:ext>
            </a:extLst>
          </p:cNvPr>
          <p:cNvPicPr>
            <a:picLocks noChangeAspect="1"/>
          </p:cNvPicPr>
          <p:nvPr/>
        </p:nvPicPr>
        <p:blipFill>
          <a:blip r:embed="rId5"/>
          <a:stretch>
            <a:fillRect/>
          </a:stretch>
        </p:blipFill>
        <p:spPr>
          <a:xfrm>
            <a:off x="4273053" y="3160256"/>
            <a:ext cx="3250942" cy="268744"/>
          </a:xfrm>
          <a:prstGeom prst="rect">
            <a:avLst/>
          </a:prstGeom>
        </p:spPr>
      </p:pic>
      <p:sp>
        <p:nvSpPr>
          <p:cNvPr id="5" name="TextBox 4">
            <a:extLst>
              <a:ext uri="{FF2B5EF4-FFF2-40B4-BE49-F238E27FC236}">
                <a16:creationId xmlns:a16="http://schemas.microsoft.com/office/drawing/2014/main" id="{063A8E05-9A6B-380F-390E-194C7B9E608D}"/>
              </a:ext>
            </a:extLst>
          </p:cNvPr>
          <p:cNvSpPr txBox="1"/>
          <p:nvPr/>
        </p:nvSpPr>
        <p:spPr>
          <a:xfrm>
            <a:off x="258931" y="3961212"/>
            <a:ext cx="4083693" cy="307777"/>
          </a:xfrm>
          <a:prstGeom prst="rect">
            <a:avLst/>
          </a:prstGeom>
          <a:noFill/>
        </p:spPr>
        <p:txBody>
          <a:bodyPr wrap="square" rtlCol="0">
            <a:spAutoFit/>
          </a:bodyPr>
          <a:lstStyle/>
          <a:p>
            <a:r>
              <a:rPr lang="en-US" sz="1400"/>
              <a:t>dataframe.astype({“col1”: type1, “col2”: type2, etc.})</a:t>
            </a:r>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C2B808EE-7AE0-05F0-E967-3AF23CBFB428}"/>
                  </a:ext>
                </a:extLst>
              </p14:cNvPr>
              <p14:cNvContentPartPr/>
              <p14:nvPr/>
            </p14:nvContentPartPr>
            <p14:xfrm>
              <a:off x="4377607" y="4115100"/>
              <a:ext cx="658500" cy="28080"/>
            </p14:xfrm>
          </p:contentPart>
        </mc:Choice>
        <mc:Fallback xmlns="">
          <p:pic>
            <p:nvPicPr>
              <p:cNvPr id="6" name="Ink 5">
                <a:extLst>
                  <a:ext uri="{FF2B5EF4-FFF2-40B4-BE49-F238E27FC236}">
                    <a16:creationId xmlns:a16="http://schemas.microsoft.com/office/drawing/2014/main" id="{C2B808EE-7AE0-05F0-E967-3AF23CBFB428}"/>
                  </a:ext>
                </a:extLst>
              </p:cNvPr>
              <p:cNvPicPr/>
              <p:nvPr/>
            </p:nvPicPr>
            <p:blipFill>
              <a:blip r:embed="rId4"/>
              <a:stretch>
                <a:fillRect/>
              </a:stretch>
            </p:blipFill>
            <p:spPr>
              <a:xfrm>
                <a:off x="4368606" y="4106100"/>
                <a:ext cx="676142" cy="45720"/>
              </a:xfrm>
              <a:prstGeom prst="rect">
                <a:avLst/>
              </a:prstGeom>
            </p:spPr>
          </p:pic>
        </mc:Fallback>
      </mc:AlternateContent>
      <p:sp>
        <p:nvSpPr>
          <p:cNvPr id="10" name="TextBox 9">
            <a:extLst>
              <a:ext uri="{FF2B5EF4-FFF2-40B4-BE49-F238E27FC236}">
                <a16:creationId xmlns:a16="http://schemas.microsoft.com/office/drawing/2014/main" id="{000CADA0-CBE7-1B1D-B32A-747EC4D676F8}"/>
              </a:ext>
            </a:extLst>
          </p:cNvPr>
          <p:cNvSpPr txBox="1"/>
          <p:nvPr/>
        </p:nvSpPr>
        <p:spPr>
          <a:xfrm>
            <a:off x="5233479" y="3979214"/>
            <a:ext cx="5772551" cy="523220"/>
          </a:xfrm>
          <a:prstGeom prst="rect">
            <a:avLst/>
          </a:prstGeom>
          <a:noFill/>
        </p:spPr>
        <p:txBody>
          <a:bodyPr wrap="square">
            <a:spAutoFit/>
          </a:bodyPr>
          <a:lstStyle/>
          <a:p>
            <a:r>
              <a:rPr lang="en-US" sz="1400"/>
              <a:t>This way you can do many columns at once.  </a:t>
            </a:r>
            <a:r>
              <a:rPr lang="en-US" sz="1400">
                <a:solidFill>
                  <a:srgbClr val="FF0000"/>
                </a:solidFill>
              </a:rPr>
              <a:t>Again would have to say df = df.astype({…}).</a:t>
            </a:r>
            <a:endParaRPr lang="en-US" sz="1400" b="1">
              <a:solidFill>
                <a:srgbClr val="FF0000"/>
              </a:solidFill>
            </a:endParaRPr>
          </a:p>
        </p:txBody>
      </p:sp>
      <p:pic>
        <p:nvPicPr>
          <p:cNvPr id="11" name="Picture 10">
            <a:extLst>
              <a:ext uri="{FF2B5EF4-FFF2-40B4-BE49-F238E27FC236}">
                <a16:creationId xmlns:a16="http://schemas.microsoft.com/office/drawing/2014/main" id="{BF5C20B4-EBDF-7D8E-C043-5850FE490EF6}"/>
              </a:ext>
            </a:extLst>
          </p:cNvPr>
          <p:cNvPicPr>
            <a:picLocks noChangeAspect="1"/>
          </p:cNvPicPr>
          <p:nvPr/>
        </p:nvPicPr>
        <p:blipFill>
          <a:blip r:embed="rId5"/>
          <a:stretch>
            <a:fillRect/>
          </a:stretch>
        </p:blipFill>
        <p:spPr>
          <a:xfrm>
            <a:off x="4273053" y="5170639"/>
            <a:ext cx="3250942" cy="268744"/>
          </a:xfrm>
          <a:prstGeom prst="rect">
            <a:avLst/>
          </a:prstGeom>
        </p:spPr>
      </p:pic>
    </p:spTree>
    <p:extLst>
      <p:ext uri="{BB962C8B-B14F-4D97-AF65-F5344CB8AC3E}">
        <p14:creationId xmlns:p14="http://schemas.microsoft.com/office/powerpoint/2010/main" val="129023405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83270" y="3304732"/>
            <a:ext cx="3929311" cy="584775"/>
          </a:xfrm>
          <a:prstGeom prst="rect">
            <a:avLst/>
          </a:prstGeom>
          <a:noFill/>
        </p:spPr>
        <p:txBody>
          <a:bodyPr wrap="square" rtlCol="0">
            <a:spAutoFit/>
          </a:bodyPr>
          <a:lstStyle/>
          <a:p>
            <a:r>
              <a:rPr lang="en-US" sz="1600"/>
              <a:t>going to coerce Test1 column to numeric and see which can’t be coerced, i.e., return NaN.  </a:t>
            </a:r>
          </a:p>
        </p:txBody>
      </p:sp>
      <p:sp>
        <p:nvSpPr>
          <p:cNvPr id="13" name="TextBox 12">
            <a:extLst>
              <a:ext uri="{FF2B5EF4-FFF2-40B4-BE49-F238E27FC236}">
                <a16:creationId xmlns:a16="http://schemas.microsoft.com/office/drawing/2014/main" id="{C6B3B1E5-E7A3-96D0-0CE6-1C727173D944}"/>
              </a:ext>
            </a:extLst>
          </p:cNvPr>
          <p:cNvSpPr txBox="1"/>
          <p:nvPr/>
        </p:nvSpPr>
        <p:spPr>
          <a:xfrm>
            <a:off x="364340" y="641220"/>
            <a:ext cx="3302798" cy="338554"/>
          </a:xfrm>
          <a:prstGeom prst="rect">
            <a:avLst/>
          </a:prstGeom>
          <a:noFill/>
        </p:spPr>
        <p:txBody>
          <a:bodyPr wrap="square" rtlCol="0">
            <a:spAutoFit/>
          </a:bodyPr>
          <a:lstStyle/>
          <a:p>
            <a:r>
              <a:rPr lang="en-US" sz="1600"/>
              <a:t>here’s our nbg </a:t>
            </a:r>
          </a:p>
        </p:txBody>
      </p:sp>
      <p:pic>
        <p:nvPicPr>
          <p:cNvPr id="8" name="Picture 7">
            <a:extLst>
              <a:ext uri="{FF2B5EF4-FFF2-40B4-BE49-F238E27FC236}">
                <a16:creationId xmlns:a16="http://schemas.microsoft.com/office/drawing/2014/main" id="{E84B132F-E8AA-E5B0-950F-9CAD4A0E320F}"/>
              </a:ext>
            </a:extLst>
          </p:cNvPr>
          <p:cNvPicPr>
            <a:picLocks noChangeAspect="1"/>
          </p:cNvPicPr>
          <p:nvPr/>
        </p:nvPicPr>
        <p:blipFill>
          <a:blip r:embed="rId3"/>
          <a:stretch>
            <a:fillRect/>
          </a:stretch>
        </p:blipFill>
        <p:spPr>
          <a:xfrm>
            <a:off x="429716" y="1062298"/>
            <a:ext cx="4093123" cy="1936746"/>
          </a:xfrm>
          <a:prstGeom prst="rect">
            <a:avLst/>
          </a:prstGeom>
        </p:spPr>
      </p:pic>
      <p:pic>
        <p:nvPicPr>
          <p:cNvPr id="2" name="Picture 1">
            <a:extLst>
              <a:ext uri="{FF2B5EF4-FFF2-40B4-BE49-F238E27FC236}">
                <a16:creationId xmlns:a16="http://schemas.microsoft.com/office/drawing/2014/main" id="{69706968-EEF7-2D6F-8222-4C0617B0A6F5}"/>
              </a:ext>
            </a:extLst>
          </p:cNvPr>
          <p:cNvPicPr>
            <a:picLocks noChangeAspect="1"/>
          </p:cNvPicPr>
          <p:nvPr/>
        </p:nvPicPr>
        <p:blipFill>
          <a:blip r:embed="rId4"/>
          <a:stretch>
            <a:fillRect/>
          </a:stretch>
        </p:blipFill>
        <p:spPr>
          <a:xfrm>
            <a:off x="429716" y="4064317"/>
            <a:ext cx="4093124" cy="2383988"/>
          </a:xfrm>
          <a:prstGeom prst="rect">
            <a:avLst/>
          </a:prstGeom>
        </p:spPr>
      </p:pic>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2E131CD4-5F06-0362-46B1-A47E69A12EEF}"/>
                  </a:ext>
                </a:extLst>
              </p14:cNvPr>
              <p14:cNvContentPartPr/>
              <p14:nvPr/>
            </p14:nvContentPartPr>
            <p14:xfrm>
              <a:off x="4210053" y="3834830"/>
              <a:ext cx="484200" cy="1019160"/>
            </p14:xfrm>
          </p:contentPart>
        </mc:Choice>
        <mc:Fallback xmlns="">
          <p:pic>
            <p:nvPicPr>
              <p:cNvPr id="5" name="Ink 4">
                <a:extLst>
                  <a:ext uri="{FF2B5EF4-FFF2-40B4-BE49-F238E27FC236}">
                    <a16:creationId xmlns:a16="http://schemas.microsoft.com/office/drawing/2014/main" id="{2E131CD4-5F06-0362-46B1-A47E69A12EEF}"/>
                  </a:ext>
                </a:extLst>
              </p:cNvPr>
              <p:cNvPicPr/>
              <p:nvPr/>
            </p:nvPicPr>
            <p:blipFill>
              <a:blip r:embed="rId6"/>
              <a:stretch>
                <a:fillRect/>
              </a:stretch>
            </p:blipFill>
            <p:spPr>
              <a:xfrm>
                <a:off x="4203933" y="3828710"/>
                <a:ext cx="496440" cy="1031400"/>
              </a:xfrm>
              <a:prstGeom prst="rect">
                <a:avLst/>
              </a:prstGeom>
            </p:spPr>
          </p:pic>
        </mc:Fallback>
      </mc:AlternateContent>
      <p:pic>
        <p:nvPicPr>
          <p:cNvPr id="6" name="Picture 5">
            <a:extLst>
              <a:ext uri="{FF2B5EF4-FFF2-40B4-BE49-F238E27FC236}">
                <a16:creationId xmlns:a16="http://schemas.microsoft.com/office/drawing/2014/main" id="{2CECABB7-A023-549C-7E6D-BFD32602614F}"/>
              </a:ext>
            </a:extLst>
          </p:cNvPr>
          <p:cNvPicPr>
            <a:picLocks noChangeAspect="1"/>
          </p:cNvPicPr>
          <p:nvPr/>
        </p:nvPicPr>
        <p:blipFill>
          <a:blip r:embed="rId7"/>
          <a:stretch>
            <a:fillRect/>
          </a:stretch>
        </p:blipFill>
        <p:spPr>
          <a:xfrm>
            <a:off x="5670881" y="4008968"/>
            <a:ext cx="2153797" cy="2663906"/>
          </a:xfrm>
          <a:prstGeom prst="rect">
            <a:avLst/>
          </a:prstGeom>
        </p:spPr>
      </p:pic>
      <p:sp>
        <p:nvSpPr>
          <p:cNvPr id="7" name="TextBox 6">
            <a:extLst>
              <a:ext uri="{FF2B5EF4-FFF2-40B4-BE49-F238E27FC236}">
                <a16:creationId xmlns:a16="http://schemas.microsoft.com/office/drawing/2014/main" id="{15F5C601-7951-DA2C-00F2-E26B9C2C2E70}"/>
              </a:ext>
            </a:extLst>
          </p:cNvPr>
          <p:cNvSpPr txBox="1"/>
          <p:nvPr/>
        </p:nvSpPr>
        <p:spPr>
          <a:xfrm>
            <a:off x="5583532" y="3250055"/>
            <a:ext cx="2153798" cy="584775"/>
          </a:xfrm>
          <a:prstGeom prst="rect">
            <a:avLst/>
          </a:prstGeom>
          <a:noFill/>
        </p:spPr>
        <p:txBody>
          <a:bodyPr wrap="square" rtlCol="0">
            <a:spAutoFit/>
          </a:bodyPr>
          <a:lstStyle/>
          <a:p>
            <a:r>
              <a:rPr lang="en-US" sz="1600"/>
              <a:t>then creating a mask for the Null values</a:t>
            </a:r>
          </a:p>
        </p:txBody>
      </p:sp>
      <p:sp>
        <p:nvSpPr>
          <p:cNvPr id="9" name="TextBox 8">
            <a:extLst>
              <a:ext uri="{FF2B5EF4-FFF2-40B4-BE49-F238E27FC236}">
                <a16:creationId xmlns:a16="http://schemas.microsoft.com/office/drawing/2014/main" id="{BD7BE84C-2F75-3E52-61F8-160192D678DE}"/>
              </a:ext>
            </a:extLst>
          </p:cNvPr>
          <p:cNvSpPr txBox="1"/>
          <p:nvPr/>
        </p:nvSpPr>
        <p:spPr>
          <a:xfrm>
            <a:off x="8749719" y="3048699"/>
            <a:ext cx="3202795" cy="830997"/>
          </a:xfrm>
          <a:prstGeom prst="rect">
            <a:avLst/>
          </a:prstGeom>
          <a:noFill/>
        </p:spPr>
        <p:txBody>
          <a:bodyPr wrap="square" rtlCol="0">
            <a:spAutoFit/>
          </a:bodyPr>
          <a:lstStyle/>
          <a:p>
            <a:r>
              <a:rPr lang="en-US" sz="1600"/>
              <a:t>then selecting the rows which were nulled, to see which rows couldn’t be coerced into numeic values.</a:t>
            </a:r>
          </a:p>
        </p:txBody>
      </p:sp>
      <p:pic>
        <p:nvPicPr>
          <p:cNvPr id="10" name="Picture 9">
            <a:extLst>
              <a:ext uri="{FF2B5EF4-FFF2-40B4-BE49-F238E27FC236}">
                <a16:creationId xmlns:a16="http://schemas.microsoft.com/office/drawing/2014/main" id="{F0ECD0F3-8B44-F154-B0AD-BE365B2A8696}"/>
              </a:ext>
            </a:extLst>
          </p:cNvPr>
          <p:cNvPicPr>
            <a:picLocks noChangeAspect="1"/>
          </p:cNvPicPr>
          <p:nvPr/>
        </p:nvPicPr>
        <p:blipFill>
          <a:blip r:embed="rId8"/>
          <a:stretch>
            <a:fillRect/>
          </a:stretch>
        </p:blipFill>
        <p:spPr>
          <a:xfrm>
            <a:off x="8801306" y="4008968"/>
            <a:ext cx="2391109" cy="1066949"/>
          </a:xfrm>
          <a:prstGeom prst="rect">
            <a:avLst/>
          </a:prstGeom>
        </p:spPr>
      </p:pic>
    </p:spTree>
    <p:extLst>
      <p:ext uri="{BB962C8B-B14F-4D97-AF65-F5344CB8AC3E}">
        <p14:creationId xmlns:p14="http://schemas.microsoft.com/office/powerpoint/2010/main" val="1167689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068195" cy="461665"/>
          </a:xfrm>
          <a:prstGeom prst="rect">
            <a:avLst/>
          </a:prstGeom>
        </p:spPr>
        <p:txBody>
          <a:bodyPr wrap="none">
            <a:spAutoFit/>
          </a:bodyPr>
          <a:lstStyle/>
          <a:p>
            <a:r>
              <a:rPr lang="en-US" sz="2400" b="1" u="sng">
                <a:solidFill>
                  <a:srgbClr val="7030A0"/>
                </a:solidFill>
              </a:rPr>
              <a:t>Series: Binning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79716" y="955129"/>
            <a:ext cx="3369728" cy="338554"/>
          </a:xfrm>
          <a:prstGeom prst="rect">
            <a:avLst/>
          </a:prstGeom>
          <a:noFill/>
        </p:spPr>
        <p:txBody>
          <a:bodyPr wrap="square" rtlCol="0">
            <a:spAutoFit/>
          </a:bodyPr>
          <a:lstStyle/>
          <a:p>
            <a:r>
              <a:rPr lang="en-US" sz="1600"/>
              <a:t>For instance, I have this series of tips,</a:t>
            </a:r>
          </a:p>
        </p:txBody>
      </p:sp>
      <p:pic>
        <p:nvPicPr>
          <p:cNvPr id="2" name="Picture 1">
            <a:extLst>
              <a:ext uri="{FF2B5EF4-FFF2-40B4-BE49-F238E27FC236}">
                <a16:creationId xmlns:a16="http://schemas.microsoft.com/office/drawing/2014/main" id="{68CE4B44-3A7C-E6EC-1457-B6E0304E52F1}"/>
              </a:ext>
            </a:extLst>
          </p:cNvPr>
          <p:cNvPicPr>
            <a:picLocks noChangeAspect="1"/>
          </p:cNvPicPr>
          <p:nvPr/>
        </p:nvPicPr>
        <p:blipFill>
          <a:blip r:embed="rId3"/>
          <a:stretch>
            <a:fillRect/>
          </a:stretch>
        </p:blipFill>
        <p:spPr>
          <a:xfrm>
            <a:off x="272479" y="1468182"/>
            <a:ext cx="2758679" cy="2209992"/>
          </a:xfrm>
          <a:prstGeom prst="rect">
            <a:avLst/>
          </a:prstGeom>
        </p:spPr>
      </p:pic>
      <p:sp>
        <p:nvSpPr>
          <p:cNvPr id="5" name="TextBox 4">
            <a:extLst>
              <a:ext uri="{FF2B5EF4-FFF2-40B4-BE49-F238E27FC236}">
                <a16:creationId xmlns:a16="http://schemas.microsoft.com/office/drawing/2014/main" id="{C8465D3B-6819-D6D8-A13A-632D0E40EB07}"/>
              </a:ext>
            </a:extLst>
          </p:cNvPr>
          <p:cNvSpPr txBox="1"/>
          <p:nvPr/>
        </p:nvSpPr>
        <p:spPr>
          <a:xfrm>
            <a:off x="4594399" y="1000124"/>
            <a:ext cx="4234967" cy="830997"/>
          </a:xfrm>
          <a:prstGeom prst="rect">
            <a:avLst/>
          </a:prstGeom>
          <a:noFill/>
        </p:spPr>
        <p:txBody>
          <a:bodyPr wrap="square" rtlCol="0">
            <a:spAutoFit/>
          </a:bodyPr>
          <a:lstStyle/>
          <a:p>
            <a:r>
              <a:rPr lang="en-US" sz="1600"/>
              <a:t>And I grouped it into 4 quartiles, and then 5 equally spaced bins (which I manually defined, but didn’t have too I guess)</a:t>
            </a:r>
          </a:p>
        </p:txBody>
      </p:sp>
      <p:pic>
        <p:nvPicPr>
          <p:cNvPr id="10" name="Picture 9">
            <a:extLst>
              <a:ext uri="{FF2B5EF4-FFF2-40B4-BE49-F238E27FC236}">
                <a16:creationId xmlns:a16="http://schemas.microsoft.com/office/drawing/2014/main" id="{37958A9B-3458-0234-867A-964DAAC62468}"/>
              </a:ext>
            </a:extLst>
          </p:cNvPr>
          <p:cNvPicPr>
            <a:picLocks noChangeAspect="1"/>
          </p:cNvPicPr>
          <p:nvPr/>
        </p:nvPicPr>
        <p:blipFill>
          <a:blip r:embed="rId4"/>
          <a:stretch>
            <a:fillRect/>
          </a:stretch>
        </p:blipFill>
        <p:spPr>
          <a:xfrm>
            <a:off x="6096000" y="4216237"/>
            <a:ext cx="4860354" cy="2280078"/>
          </a:xfrm>
          <a:prstGeom prst="rect">
            <a:avLst/>
          </a:prstGeom>
        </p:spPr>
      </p:pic>
      <p:pic>
        <p:nvPicPr>
          <p:cNvPr id="11" name="Picture 10">
            <a:extLst>
              <a:ext uri="{FF2B5EF4-FFF2-40B4-BE49-F238E27FC236}">
                <a16:creationId xmlns:a16="http://schemas.microsoft.com/office/drawing/2014/main" id="{549C51F7-00E0-4FAB-7206-26F9F8D0E1E6}"/>
              </a:ext>
            </a:extLst>
          </p:cNvPr>
          <p:cNvPicPr>
            <a:picLocks noChangeAspect="1"/>
          </p:cNvPicPr>
          <p:nvPr/>
        </p:nvPicPr>
        <p:blipFill>
          <a:blip r:embed="rId5"/>
          <a:stretch>
            <a:fillRect/>
          </a:stretch>
        </p:blipFill>
        <p:spPr>
          <a:xfrm>
            <a:off x="4594399" y="1994656"/>
            <a:ext cx="6663536" cy="1031712"/>
          </a:xfrm>
          <a:prstGeom prst="rect">
            <a:avLst/>
          </a:prstGeom>
        </p:spPr>
      </p:pic>
      <p:pic>
        <p:nvPicPr>
          <p:cNvPr id="12" name="Picture 11">
            <a:extLst>
              <a:ext uri="{FF2B5EF4-FFF2-40B4-BE49-F238E27FC236}">
                <a16:creationId xmlns:a16="http://schemas.microsoft.com/office/drawing/2014/main" id="{1FC16EA6-0A9D-A979-596A-21432CFE0041}"/>
              </a:ext>
            </a:extLst>
          </p:cNvPr>
          <p:cNvPicPr>
            <a:picLocks noChangeAspect="1"/>
          </p:cNvPicPr>
          <p:nvPr/>
        </p:nvPicPr>
        <p:blipFill>
          <a:blip r:embed="rId6"/>
          <a:stretch>
            <a:fillRect/>
          </a:stretch>
        </p:blipFill>
        <p:spPr>
          <a:xfrm>
            <a:off x="898953" y="4216236"/>
            <a:ext cx="4465707" cy="2347163"/>
          </a:xfrm>
          <a:prstGeom prst="rect">
            <a:avLst/>
          </a:prstGeom>
        </p:spPr>
      </p:pic>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82268D1A-FE2B-EAAE-C41F-E4101EAFF6DB}"/>
                  </a:ext>
                </a:extLst>
              </p14:cNvPr>
              <p14:cNvContentPartPr/>
              <p14:nvPr/>
            </p14:nvContentPartPr>
            <p14:xfrm>
              <a:off x="2626455" y="2369388"/>
              <a:ext cx="1857240" cy="1967760"/>
            </p14:xfrm>
          </p:contentPart>
        </mc:Choice>
        <mc:Fallback xmlns="">
          <p:pic>
            <p:nvPicPr>
              <p:cNvPr id="13" name="Ink 12">
                <a:extLst>
                  <a:ext uri="{FF2B5EF4-FFF2-40B4-BE49-F238E27FC236}">
                    <a16:creationId xmlns:a16="http://schemas.microsoft.com/office/drawing/2014/main" id="{82268D1A-FE2B-EAAE-C41F-E4101EAFF6DB}"/>
                  </a:ext>
                </a:extLst>
              </p:cNvPr>
              <p:cNvPicPr/>
              <p:nvPr/>
            </p:nvPicPr>
            <p:blipFill>
              <a:blip r:embed="rId8"/>
              <a:stretch>
                <a:fillRect/>
              </a:stretch>
            </p:blipFill>
            <p:spPr>
              <a:xfrm>
                <a:off x="2620335" y="2363268"/>
                <a:ext cx="1869480" cy="1980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6AD733CB-59A2-A28D-6ECB-7757ACCACDC5}"/>
                  </a:ext>
                </a:extLst>
              </p14:cNvPr>
              <p14:cNvContentPartPr/>
              <p14:nvPr/>
            </p14:nvContentPartPr>
            <p14:xfrm>
              <a:off x="5348775" y="2821548"/>
              <a:ext cx="1180800" cy="1253880"/>
            </p14:xfrm>
          </p:contentPart>
        </mc:Choice>
        <mc:Fallback xmlns="">
          <p:pic>
            <p:nvPicPr>
              <p:cNvPr id="17" name="Ink 16">
                <a:extLst>
                  <a:ext uri="{FF2B5EF4-FFF2-40B4-BE49-F238E27FC236}">
                    <a16:creationId xmlns:a16="http://schemas.microsoft.com/office/drawing/2014/main" id="{6AD733CB-59A2-A28D-6ECB-7757ACCACDC5}"/>
                  </a:ext>
                </a:extLst>
              </p:cNvPr>
              <p:cNvPicPr/>
              <p:nvPr/>
            </p:nvPicPr>
            <p:blipFill>
              <a:blip r:embed="rId10"/>
              <a:stretch>
                <a:fillRect/>
              </a:stretch>
            </p:blipFill>
            <p:spPr>
              <a:xfrm>
                <a:off x="5342655" y="2815428"/>
                <a:ext cx="1193040" cy="1266120"/>
              </a:xfrm>
              <a:prstGeom prst="rect">
                <a:avLst/>
              </a:prstGeom>
            </p:spPr>
          </p:pic>
        </mc:Fallback>
      </mc:AlternateContent>
    </p:spTree>
    <p:extLst>
      <p:ext uri="{BB962C8B-B14F-4D97-AF65-F5344CB8AC3E}">
        <p14:creationId xmlns:p14="http://schemas.microsoft.com/office/powerpoint/2010/main" val="324649843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 name="TextBox 1">
            <a:extLst>
              <a:ext uri="{FF2B5EF4-FFF2-40B4-BE49-F238E27FC236}">
                <a16:creationId xmlns:a16="http://schemas.microsoft.com/office/drawing/2014/main" id="{939EB3A8-0D10-8E0E-A22B-1BE7F836B1BC}"/>
              </a:ext>
            </a:extLst>
          </p:cNvPr>
          <p:cNvSpPr txBox="1"/>
          <p:nvPr/>
        </p:nvSpPr>
        <p:spPr>
          <a:xfrm>
            <a:off x="399736" y="945377"/>
            <a:ext cx="7230095" cy="338554"/>
          </a:xfrm>
          <a:prstGeom prst="rect">
            <a:avLst/>
          </a:prstGeom>
          <a:noFill/>
        </p:spPr>
        <p:txBody>
          <a:bodyPr wrap="square" rtlCol="0">
            <a:spAutoFit/>
          </a:bodyPr>
          <a:lstStyle/>
          <a:p>
            <a:r>
              <a:rPr lang="en-US" sz="1600"/>
              <a:t>Here’s a birthdays dataframe whose dates I’m converting to the standard format,.</a:t>
            </a:r>
          </a:p>
        </p:txBody>
      </p:sp>
      <p:pic>
        <p:nvPicPr>
          <p:cNvPr id="5" name="Picture 4">
            <a:extLst>
              <a:ext uri="{FF2B5EF4-FFF2-40B4-BE49-F238E27FC236}">
                <a16:creationId xmlns:a16="http://schemas.microsoft.com/office/drawing/2014/main" id="{9D766BFD-F488-FEB9-003C-558607790AC4}"/>
              </a:ext>
            </a:extLst>
          </p:cNvPr>
          <p:cNvPicPr>
            <a:picLocks noChangeAspect="1"/>
          </p:cNvPicPr>
          <p:nvPr/>
        </p:nvPicPr>
        <p:blipFill>
          <a:blip r:embed="rId3"/>
          <a:stretch>
            <a:fillRect/>
          </a:stretch>
        </p:blipFill>
        <p:spPr>
          <a:xfrm>
            <a:off x="440690" y="1569326"/>
            <a:ext cx="5867908" cy="647756"/>
          </a:xfrm>
          <a:prstGeom prst="rect">
            <a:avLst/>
          </a:prstGeom>
        </p:spPr>
      </p:pic>
      <p:pic>
        <p:nvPicPr>
          <p:cNvPr id="7" name="Picture 6">
            <a:extLst>
              <a:ext uri="{FF2B5EF4-FFF2-40B4-BE49-F238E27FC236}">
                <a16:creationId xmlns:a16="http://schemas.microsoft.com/office/drawing/2014/main" id="{A5EBFD56-FC54-A4D3-1E5C-8B6F39CAF95E}"/>
              </a:ext>
            </a:extLst>
          </p:cNvPr>
          <p:cNvPicPr>
            <a:picLocks noChangeAspect="1"/>
          </p:cNvPicPr>
          <p:nvPr/>
        </p:nvPicPr>
        <p:blipFill>
          <a:blip r:embed="rId4"/>
          <a:stretch>
            <a:fillRect/>
          </a:stretch>
        </p:blipFill>
        <p:spPr>
          <a:xfrm>
            <a:off x="8064717" y="1244208"/>
            <a:ext cx="1607959" cy="1295512"/>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F39C541-DA6F-6C25-E8D0-629479290D70}"/>
                  </a:ext>
                </a:extLst>
              </p14:cNvPr>
              <p14:cNvContentPartPr/>
              <p14:nvPr/>
            </p14:nvContentPartPr>
            <p14:xfrm>
              <a:off x="6951495" y="2153028"/>
              <a:ext cx="611280" cy="75240"/>
            </p14:xfrm>
          </p:contentPart>
        </mc:Choice>
        <mc:Fallback xmlns="">
          <p:pic>
            <p:nvPicPr>
              <p:cNvPr id="8" name="Ink 7">
                <a:extLst>
                  <a:ext uri="{FF2B5EF4-FFF2-40B4-BE49-F238E27FC236}">
                    <a16:creationId xmlns:a16="http://schemas.microsoft.com/office/drawing/2014/main" id="{2F39C541-DA6F-6C25-E8D0-629479290D70}"/>
                  </a:ext>
                </a:extLst>
              </p:cNvPr>
              <p:cNvPicPr/>
              <p:nvPr/>
            </p:nvPicPr>
            <p:blipFill>
              <a:blip r:embed="rId8"/>
              <a:stretch>
                <a:fillRect/>
              </a:stretch>
            </p:blipFill>
            <p:spPr>
              <a:xfrm>
                <a:off x="6945375" y="2146908"/>
                <a:ext cx="623520" cy="87480"/>
              </a:xfrm>
              <a:prstGeom prst="rect">
                <a:avLst/>
              </a:prstGeom>
            </p:spPr>
          </p:pic>
        </mc:Fallback>
      </mc:AlternateContent>
      <p:pic>
        <p:nvPicPr>
          <p:cNvPr id="11" name="Picture 10">
            <a:extLst>
              <a:ext uri="{FF2B5EF4-FFF2-40B4-BE49-F238E27FC236}">
                <a16:creationId xmlns:a16="http://schemas.microsoft.com/office/drawing/2014/main" id="{808E9BD7-73EE-C265-F70B-FD4D7AB39A49}"/>
              </a:ext>
            </a:extLst>
          </p:cNvPr>
          <p:cNvPicPr>
            <a:picLocks noChangeAspect="1"/>
          </p:cNvPicPr>
          <p:nvPr/>
        </p:nvPicPr>
        <p:blipFill>
          <a:blip r:embed="rId9"/>
          <a:stretch>
            <a:fillRect/>
          </a:stretch>
        </p:blipFill>
        <p:spPr>
          <a:xfrm>
            <a:off x="548956" y="2971439"/>
            <a:ext cx="4054191" cy="716342"/>
          </a:xfrm>
          <a:prstGeom prst="rect">
            <a:avLst/>
          </a:prstGeom>
        </p:spPr>
      </p:pic>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0502A315-0D68-1E83-5FB6-4158AFE3F4EE}"/>
                  </a:ext>
                </a:extLst>
              </p14:cNvPr>
              <p14:cNvContentPartPr/>
              <p14:nvPr/>
            </p14:nvContentPartPr>
            <p14:xfrm>
              <a:off x="5033775" y="3204948"/>
              <a:ext cx="546840" cy="123480"/>
            </p14:xfrm>
          </p:contentPart>
        </mc:Choice>
        <mc:Fallback xmlns="">
          <p:pic>
            <p:nvPicPr>
              <p:cNvPr id="12" name="Ink 11">
                <a:extLst>
                  <a:ext uri="{FF2B5EF4-FFF2-40B4-BE49-F238E27FC236}">
                    <a16:creationId xmlns:a16="http://schemas.microsoft.com/office/drawing/2014/main" id="{0502A315-0D68-1E83-5FB6-4158AFE3F4EE}"/>
                  </a:ext>
                </a:extLst>
              </p:cNvPr>
              <p:cNvPicPr/>
              <p:nvPr/>
            </p:nvPicPr>
            <p:blipFill>
              <a:blip r:embed="rId11"/>
              <a:stretch>
                <a:fillRect/>
              </a:stretch>
            </p:blipFill>
            <p:spPr>
              <a:xfrm>
                <a:off x="5027655" y="3198828"/>
                <a:ext cx="559080" cy="135720"/>
              </a:xfrm>
              <a:prstGeom prst="rect">
                <a:avLst/>
              </a:prstGeom>
            </p:spPr>
          </p:pic>
        </mc:Fallback>
      </mc:AlternateContent>
      <p:pic>
        <p:nvPicPr>
          <p:cNvPr id="13" name="Picture 12">
            <a:extLst>
              <a:ext uri="{FF2B5EF4-FFF2-40B4-BE49-F238E27FC236}">
                <a16:creationId xmlns:a16="http://schemas.microsoft.com/office/drawing/2014/main" id="{A23EBD0E-6000-A7F4-4C29-B11F852D7E7E}"/>
              </a:ext>
            </a:extLst>
          </p:cNvPr>
          <p:cNvPicPr>
            <a:picLocks noChangeAspect="1"/>
          </p:cNvPicPr>
          <p:nvPr/>
        </p:nvPicPr>
        <p:blipFill>
          <a:blip r:embed="rId12"/>
          <a:stretch>
            <a:fillRect/>
          </a:stretch>
        </p:blipFill>
        <p:spPr>
          <a:xfrm>
            <a:off x="6131617" y="2719468"/>
            <a:ext cx="1668925" cy="1249788"/>
          </a:xfrm>
          <a:prstGeom prst="rect">
            <a:avLst/>
          </a:prstGeom>
        </p:spPr>
      </p:pic>
      <p:sp>
        <p:nvSpPr>
          <p:cNvPr id="14" name="TextBox 13">
            <a:extLst>
              <a:ext uri="{FF2B5EF4-FFF2-40B4-BE49-F238E27FC236}">
                <a16:creationId xmlns:a16="http://schemas.microsoft.com/office/drawing/2014/main" id="{4FD29FD0-88C7-6BA9-2246-0587CAFF759B}"/>
              </a:ext>
            </a:extLst>
          </p:cNvPr>
          <p:cNvSpPr txBox="1"/>
          <p:nvPr/>
        </p:nvSpPr>
        <p:spPr>
          <a:xfrm>
            <a:off x="440690" y="2526775"/>
            <a:ext cx="1338949" cy="338554"/>
          </a:xfrm>
          <a:prstGeom prst="rect">
            <a:avLst/>
          </a:prstGeom>
          <a:noFill/>
        </p:spPr>
        <p:txBody>
          <a:bodyPr wrap="square" rtlCol="0">
            <a:spAutoFit/>
          </a:bodyPr>
          <a:lstStyle/>
          <a:p>
            <a:r>
              <a:rPr lang="en-US" sz="1600"/>
              <a:t>and again, </a:t>
            </a:r>
          </a:p>
        </p:txBody>
      </p:sp>
      <p:pic>
        <p:nvPicPr>
          <p:cNvPr id="15" name="Picture 14">
            <a:extLst>
              <a:ext uri="{FF2B5EF4-FFF2-40B4-BE49-F238E27FC236}">
                <a16:creationId xmlns:a16="http://schemas.microsoft.com/office/drawing/2014/main" id="{C776F163-22BD-BFB6-88A5-B87E4C2B899D}"/>
              </a:ext>
            </a:extLst>
          </p:cNvPr>
          <p:cNvPicPr>
            <a:picLocks noChangeAspect="1"/>
          </p:cNvPicPr>
          <p:nvPr/>
        </p:nvPicPr>
        <p:blipFill>
          <a:blip r:embed="rId13"/>
          <a:stretch>
            <a:fillRect/>
          </a:stretch>
        </p:blipFill>
        <p:spPr>
          <a:xfrm>
            <a:off x="499684" y="4828256"/>
            <a:ext cx="6690396" cy="647756"/>
          </a:xfrm>
          <a:prstGeom prst="rect">
            <a:avLst/>
          </a:prstGeom>
        </p:spPr>
      </p:pic>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556E3FE3-C261-FA50-70F6-067CC9168C17}"/>
                  </a:ext>
                </a:extLst>
              </p14:cNvPr>
              <p14:cNvContentPartPr/>
              <p14:nvPr/>
            </p14:nvContentPartPr>
            <p14:xfrm>
              <a:off x="7629831" y="5055693"/>
              <a:ext cx="546840" cy="123480"/>
            </p14:xfrm>
          </p:contentPart>
        </mc:Choice>
        <mc:Fallback xmlns="">
          <p:pic>
            <p:nvPicPr>
              <p:cNvPr id="16" name="Ink 15">
                <a:extLst>
                  <a:ext uri="{FF2B5EF4-FFF2-40B4-BE49-F238E27FC236}">
                    <a16:creationId xmlns:a16="http://schemas.microsoft.com/office/drawing/2014/main" id="{556E3FE3-C261-FA50-70F6-067CC9168C17}"/>
                  </a:ext>
                </a:extLst>
              </p:cNvPr>
              <p:cNvPicPr/>
              <p:nvPr/>
            </p:nvPicPr>
            <p:blipFill>
              <a:blip r:embed="rId15"/>
              <a:stretch>
                <a:fillRect/>
              </a:stretch>
            </p:blipFill>
            <p:spPr>
              <a:xfrm>
                <a:off x="7623707" y="5049573"/>
                <a:ext cx="559088" cy="135720"/>
              </a:xfrm>
              <a:prstGeom prst="rect">
                <a:avLst/>
              </a:prstGeom>
            </p:spPr>
          </p:pic>
        </mc:Fallback>
      </mc:AlternateContent>
      <p:sp>
        <p:nvSpPr>
          <p:cNvPr id="17" name="TextBox 16">
            <a:extLst>
              <a:ext uri="{FF2B5EF4-FFF2-40B4-BE49-F238E27FC236}">
                <a16:creationId xmlns:a16="http://schemas.microsoft.com/office/drawing/2014/main" id="{E736493F-5F6F-8344-4FBF-F3AE10A10D0C}"/>
              </a:ext>
            </a:extLst>
          </p:cNvPr>
          <p:cNvSpPr txBox="1"/>
          <p:nvPr/>
        </p:nvSpPr>
        <p:spPr>
          <a:xfrm>
            <a:off x="440690" y="4229479"/>
            <a:ext cx="9598045" cy="338554"/>
          </a:xfrm>
          <a:prstGeom prst="rect">
            <a:avLst/>
          </a:prstGeom>
          <a:noFill/>
        </p:spPr>
        <p:txBody>
          <a:bodyPr wrap="square" rtlCol="0">
            <a:spAutoFit/>
          </a:bodyPr>
          <a:lstStyle/>
          <a:p>
            <a:r>
              <a:rPr lang="en-US" sz="1600"/>
              <a:t>now have mixed date format.  Note it gets the century ‘wrong’ in two cases.  And the last one it gave up on.</a:t>
            </a:r>
          </a:p>
        </p:txBody>
      </p:sp>
      <p:pic>
        <p:nvPicPr>
          <p:cNvPr id="18" name="Picture 17">
            <a:extLst>
              <a:ext uri="{FF2B5EF4-FFF2-40B4-BE49-F238E27FC236}">
                <a16:creationId xmlns:a16="http://schemas.microsoft.com/office/drawing/2014/main" id="{1828ECDA-D074-9AB5-D998-85C5ECF6B984}"/>
              </a:ext>
            </a:extLst>
          </p:cNvPr>
          <p:cNvPicPr>
            <a:picLocks noChangeAspect="1"/>
          </p:cNvPicPr>
          <p:nvPr/>
        </p:nvPicPr>
        <p:blipFill>
          <a:blip r:embed="rId16"/>
          <a:stretch>
            <a:fillRect/>
          </a:stretch>
        </p:blipFill>
        <p:spPr>
          <a:xfrm>
            <a:off x="8476500" y="4614825"/>
            <a:ext cx="1965358" cy="1706507"/>
          </a:xfrm>
          <a:prstGeom prst="rect">
            <a:avLst/>
          </a:prstGeom>
        </p:spPr>
      </p:pic>
    </p:spTree>
    <p:extLst>
      <p:ext uri="{BB962C8B-B14F-4D97-AF65-F5344CB8AC3E}">
        <p14:creationId xmlns:p14="http://schemas.microsoft.com/office/powerpoint/2010/main" val="395568084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78122" y="4048061"/>
            <a:ext cx="4989964" cy="338554"/>
          </a:xfrm>
          <a:prstGeom prst="rect">
            <a:avLst/>
          </a:prstGeom>
          <a:noFill/>
        </p:spPr>
        <p:txBody>
          <a:bodyPr wrap="square" rtlCol="0">
            <a:spAutoFit/>
          </a:bodyPr>
          <a:lstStyle/>
          <a:p>
            <a:r>
              <a:rPr lang="en-US" sz="1600"/>
              <a:t>Converting Average column from string to float.  </a:t>
            </a:r>
          </a:p>
        </p:txBody>
      </p:sp>
      <p:pic>
        <p:nvPicPr>
          <p:cNvPr id="6" name="Picture 5">
            <a:extLst>
              <a:ext uri="{FF2B5EF4-FFF2-40B4-BE49-F238E27FC236}">
                <a16:creationId xmlns:a16="http://schemas.microsoft.com/office/drawing/2014/main" id="{E3E62A0E-66FF-C9A7-2EDA-92A247475B8C}"/>
              </a:ext>
            </a:extLst>
          </p:cNvPr>
          <p:cNvPicPr>
            <a:picLocks noChangeAspect="1"/>
          </p:cNvPicPr>
          <p:nvPr/>
        </p:nvPicPr>
        <p:blipFill>
          <a:blip r:embed="rId3"/>
          <a:stretch>
            <a:fillRect/>
          </a:stretch>
        </p:blipFill>
        <p:spPr>
          <a:xfrm>
            <a:off x="509189" y="1689894"/>
            <a:ext cx="4672084" cy="1739106"/>
          </a:xfrm>
          <a:prstGeom prst="rect">
            <a:avLst/>
          </a:prstGeom>
        </p:spPr>
      </p:pic>
      <p:sp>
        <p:nvSpPr>
          <p:cNvPr id="9" name="TextBox 8">
            <a:extLst>
              <a:ext uri="{FF2B5EF4-FFF2-40B4-BE49-F238E27FC236}">
                <a16:creationId xmlns:a16="http://schemas.microsoft.com/office/drawing/2014/main" id="{ECFB1A9D-5684-7D03-9E05-3E3A2FA8F4CC}"/>
              </a:ext>
            </a:extLst>
          </p:cNvPr>
          <p:cNvSpPr txBox="1"/>
          <p:nvPr/>
        </p:nvSpPr>
        <p:spPr>
          <a:xfrm>
            <a:off x="378122" y="1186874"/>
            <a:ext cx="3254478" cy="338554"/>
          </a:xfrm>
          <a:prstGeom prst="rect">
            <a:avLst/>
          </a:prstGeom>
          <a:noFill/>
        </p:spPr>
        <p:txBody>
          <a:bodyPr wrap="square" rtlCol="0">
            <a:spAutoFit/>
          </a:bodyPr>
          <a:lstStyle/>
          <a:p>
            <a:r>
              <a:rPr lang="en-US" sz="1600"/>
              <a:t>Here’s badgrades dataframe,</a:t>
            </a:r>
          </a:p>
        </p:txBody>
      </p:sp>
      <p:pic>
        <p:nvPicPr>
          <p:cNvPr id="10" name="Picture 9">
            <a:extLst>
              <a:ext uri="{FF2B5EF4-FFF2-40B4-BE49-F238E27FC236}">
                <a16:creationId xmlns:a16="http://schemas.microsoft.com/office/drawing/2014/main" id="{44CD4476-0DFD-1776-6DBB-DEE76010B7D3}"/>
              </a:ext>
            </a:extLst>
          </p:cNvPr>
          <p:cNvPicPr>
            <a:picLocks noChangeAspect="1"/>
          </p:cNvPicPr>
          <p:nvPr/>
        </p:nvPicPr>
        <p:blipFill>
          <a:blip r:embed="rId4"/>
          <a:stretch>
            <a:fillRect/>
          </a:stretch>
        </p:blipFill>
        <p:spPr>
          <a:xfrm>
            <a:off x="471528" y="4506841"/>
            <a:ext cx="4803151" cy="261650"/>
          </a:xfrm>
          <a:prstGeom prst="rect">
            <a:avLst/>
          </a:prstGeom>
        </p:spPr>
      </p:pic>
    </p:spTree>
    <p:extLst>
      <p:ext uri="{BB962C8B-B14F-4D97-AF65-F5344CB8AC3E}">
        <p14:creationId xmlns:p14="http://schemas.microsoft.com/office/powerpoint/2010/main" val="225692065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2259338B-A8A6-46F6-8893-3509113436D4}"/>
              </a:ext>
            </a:extLst>
          </p:cNvPr>
          <p:cNvSpPr txBox="1"/>
          <p:nvPr/>
        </p:nvSpPr>
        <p:spPr>
          <a:xfrm>
            <a:off x="206748" y="931260"/>
            <a:ext cx="4532400" cy="338554"/>
          </a:xfrm>
          <a:prstGeom prst="rect">
            <a:avLst/>
          </a:prstGeom>
          <a:noFill/>
        </p:spPr>
        <p:txBody>
          <a:bodyPr wrap="square" rtlCol="0">
            <a:spAutoFit/>
          </a:bodyPr>
          <a:lstStyle/>
          <a:p>
            <a:r>
              <a:rPr lang="en-US" sz="1600" b="1"/>
              <a:t>Methods for filling NaN’s and such</a:t>
            </a:r>
          </a:p>
        </p:txBody>
      </p:sp>
      <p:sp>
        <p:nvSpPr>
          <p:cNvPr id="20" name="TextBox 19">
            <a:extLst>
              <a:ext uri="{FF2B5EF4-FFF2-40B4-BE49-F238E27FC236}">
                <a16:creationId xmlns:a16="http://schemas.microsoft.com/office/drawing/2014/main" id="{101C6033-0FB2-40AE-FA36-1E49966AC549}"/>
              </a:ext>
            </a:extLst>
          </p:cNvPr>
          <p:cNvSpPr txBox="1"/>
          <p:nvPr/>
        </p:nvSpPr>
        <p:spPr>
          <a:xfrm>
            <a:off x="4049650" y="4778071"/>
            <a:ext cx="7500686" cy="738664"/>
          </a:xfrm>
          <a:prstGeom prst="rect">
            <a:avLst/>
          </a:prstGeom>
          <a:noFill/>
        </p:spPr>
        <p:txBody>
          <a:bodyPr wrap="square">
            <a:spAutoFit/>
          </a:bodyPr>
          <a:lstStyle/>
          <a:p>
            <a:r>
              <a:rPr lang="en-US" sz="1400"/>
              <a:t>returns the data frame modified such that all NaN’s, or NaT’s are replaced with (default linear) interpolated values.  There are further optional arguments to specify how you want to interpolate (linear, cubic spline, etc.), and can interpolate based off of other columns’ values too.  </a:t>
            </a:r>
          </a:p>
        </p:txBody>
      </p:sp>
      <p:sp>
        <p:nvSpPr>
          <p:cNvPr id="21" name="TextBox 20">
            <a:extLst>
              <a:ext uri="{FF2B5EF4-FFF2-40B4-BE49-F238E27FC236}">
                <a16:creationId xmlns:a16="http://schemas.microsoft.com/office/drawing/2014/main" id="{40796A2F-16DE-DB28-579C-43D2D352268F}"/>
              </a:ext>
            </a:extLst>
          </p:cNvPr>
          <p:cNvSpPr txBox="1"/>
          <p:nvPr/>
        </p:nvSpPr>
        <p:spPr>
          <a:xfrm>
            <a:off x="206748" y="4778071"/>
            <a:ext cx="3068611" cy="307777"/>
          </a:xfrm>
          <a:prstGeom prst="rect">
            <a:avLst/>
          </a:prstGeom>
          <a:noFill/>
        </p:spPr>
        <p:txBody>
          <a:bodyPr wrap="square" rtlCol="0">
            <a:spAutoFit/>
          </a:bodyPr>
          <a:lstStyle/>
          <a:p>
            <a:r>
              <a:rPr lang="en-US" sz="1400"/>
              <a:t>dataframe.interpolate(inplace = True)</a:t>
            </a:r>
          </a:p>
        </p:txBody>
      </p:sp>
      <mc:AlternateContent xmlns:mc="http://schemas.openxmlformats.org/markup-compatibility/2006" xmlns:p14="http://schemas.microsoft.com/office/powerpoint/2010/main">
        <mc:Choice Requires="p14">
          <p:contentPart p14:bwMode="auto" r:id="rId3">
            <p14:nvContentPartPr>
              <p14:cNvPr id="22" name="Ink 21">
                <a:extLst>
                  <a:ext uri="{FF2B5EF4-FFF2-40B4-BE49-F238E27FC236}">
                    <a16:creationId xmlns:a16="http://schemas.microsoft.com/office/drawing/2014/main" id="{40F3E028-FBCC-4CD0-B0F8-752CB8C504B6}"/>
                  </a:ext>
                </a:extLst>
              </p14:cNvPr>
              <p14:cNvContentPartPr/>
              <p14:nvPr/>
            </p14:nvContentPartPr>
            <p14:xfrm>
              <a:off x="3248617" y="4936094"/>
              <a:ext cx="621720" cy="28080"/>
            </p14:xfrm>
          </p:contentPart>
        </mc:Choice>
        <mc:Fallback xmlns="">
          <p:pic>
            <p:nvPicPr>
              <p:cNvPr id="22" name="Ink 21">
                <a:extLst>
                  <a:ext uri="{FF2B5EF4-FFF2-40B4-BE49-F238E27FC236}">
                    <a16:creationId xmlns:a16="http://schemas.microsoft.com/office/drawing/2014/main" id="{40F3E028-FBCC-4CD0-B0F8-752CB8C504B6}"/>
                  </a:ext>
                </a:extLst>
              </p:cNvPr>
              <p:cNvPicPr/>
              <p:nvPr/>
            </p:nvPicPr>
            <p:blipFill>
              <a:blip r:embed="rId4"/>
              <a:stretch>
                <a:fillRect/>
              </a:stretch>
            </p:blipFill>
            <p:spPr>
              <a:xfrm>
                <a:off x="3239617" y="4927094"/>
                <a:ext cx="639360" cy="45720"/>
              </a:xfrm>
              <a:prstGeom prst="rect">
                <a:avLst/>
              </a:prstGeom>
            </p:spPr>
          </p:pic>
        </mc:Fallback>
      </mc:AlternateContent>
      <p:sp>
        <p:nvSpPr>
          <p:cNvPr id="11" name="TextBox 10">
            <a:extLst>
              <a:ext uri="{FF2B5EF4-FFF2-40B4-BE49-F238E27FC236}">
                <a16:creationId xmlns:a16="http://schemas.microsoft.com/office/drawing/2014/main" id="{209F7F69-C795-0CFB-339D-46F182FD63D7}"/>
              </a:ext>
            </a:extLst>
          </p:cNvPr>
          <p:cNvSpPr txBox="1"/>
          <p:nvPr/>
        </p:nvSpPr>
        <p:spPr>
          <a:xfrm>
            <a:off x="235226" y="1172624"/>
            <a:ext cx="5487149" cy="338554"/>
          </a:xfrm>
          <a:prstGeom prst="rect">
            <a:avLst/>
          </a:prstGeom>
          <a:noFill/>
        </p:spPr>
        <p:txBody>
          <a:bodyPr wrap="square" rtlCol="0">
            <a:spAutoFit/>
          </a:bodyPr>
          <a:lstStyle/>
          <a:p>
            <a:r>
              <a:rPr lang="en-US" sz="1600"/>
              <a:t>can use these methods to guess/fill in missing values.</a:t>
            </a:r>
          </a:p>
        </p:txBody>
      </p:sp>
      <p:sp>
        <p:nvSpPr>
          <p:cNvPr id="12" name="TextBox 11">
            <a:extLst>
              <a:ext uri="{FF2B5EF4-FFF2-40B4-BE49-F238E27FC236}">
                <a16:creationId xmlns:a16="http://schemas.microsoft.com/office/drawing/2014/main" id="{23C966B7-BDF9-93CC-FCCC-397E7F32AFB1}"/>
              </a:ext>
            </a:extLst>
          </p:cNvPr>
          <p:cNvSpPr txBox="1"/>
          <p:nvPr/>
        </p:nvSpPr>
        <p:spPr>
          <a:xfrm>
            <a:off x="3909666" y="1891009"/>
            <a:ext cx="8037275" cy="2031325"/>
          </a:xfrm>
          <a:prstGeom prst="rect">
            <a:avLst/>
          </a:prstGeom>
          <a:noFill/>
        </p:spPr>
        <p:txBody>
          <a:bodyPr wrap="square">
            <a:spAutoFit/>
          </a:bodyPr>
          <a:lstStyle/>
          <a:p>
            <a:r>
              <a:rPr lang="en-US" sz="1400"/>
              <a:t>returns the data frame modified with all NaN’s replaced with x.  </a:t>
            </a:r>
            <a:r>
              <a:rPr lang="en-US" sz="1400">
                <a:solidFill>
                  <a:srgbClr val="FF0000"/>
                </a:solidFill>
              </a:rPr>
              <a:t>You can also make x a column, in which case, all the NaN’s in a given row will be filled by x’s value in that row.  </a:t>
            </a:r>
            <a:r>
              <a:rPr lang="en-US" sz="1400"/>
              <a:t>If want to return a modified copy of the datafame instead, then leave off inplace = True.  If you just want to make these modifications to a particular column of dataframe, then write: </a:t>
            </a:r>
            <a:r>
              <a:rPr lang="en-US" sz="1400" b="1"/>
              <a:t>dataframe[“column”].fillna(etc.)</a:t>
            </a:r>
            <a:r>
              <a:rPr lang="en-US" sz="1400"/>
              <a:t>.  Or if want to specify different substitution for different columns all at once, can specify a dictionary </a:t>
            </a:r>
            <a:r>
              <a:rPr lang="en-US" sz="1400" b="1"/>
              <a:t>dataframe.fillna({“column1_name”: na_replacement1, “column2_name”: na_replacement2, etc.})</a:t>
            </a:r>
            <a:r>
              <a:rPr lang="en-US" sz="1400"/>
              <a:t>.  If want to replace na with entry in previous, or next row, then say: </a:t>
            </a:r>
            <a:r>
              <a:rPr lang="en-US" sz="1400" b="1"/>
              <a:t>dataframe.fillna(method = “ffill, bfill”)</a:t>
            </a:r>
            <a:r>
              <a:rPr lang="en-US" sz="1400"/>
              <a:t>.  Can add further argument </a:t>
            </a:r>
            <a:r>
              <a:rPr lang="en-US" sz="1400" b="1"/>
              <a:t>axis = 0 or 1</a:t>
            </a:r>
            <a:r>
              <a:rPr lang="en-US" sz="1400"/>
              <a:t>, if want to replace na with entry in next/previous column, or next/previous row.  Further argument </a:t>
            </a:r>
            <a:r>
              <a:rPr lang="en-US" sz="1400" b="1"/>
              <a:t>limit = #</a:t>
            </a:r>
            <a:r>
              <a:rPr lang="en-US" sz="1400"/>
              <a:t>, will limit application of the ffill or bfill method to just # cells beyond the original.  </a:t>
            </a:r>
            <a:endParaRPr lang="en-US" sz="1400" b="1"/>
          </a:p>
        </p:txBody>
      </p:sp>
      <p:sp>
        <p:nvSpPr>
          <p:cNvPr id="14" name="TextBox 13">
            <a:extLst>
              <a:ext uri="{FF2B5EF4-FFF2-40B4-BE49-F238E27FC236}">
                <a16:creationId xmlns:a16="http://schemas.microsoft.com/office/drawing/2014/main" id="{541319A3-2640-08BD-0912-BC10050E6F3C}"/>
              </a:ext>
            </a:extLst>
          </p:cNvPr>
          <p:cNvSpPr txBox="1"/>
          <p:nvPr/>
        </p:nvSpPr>
        <p:spPr>
          <a:xfrm>
            <a:off x="245058" y="1923336"/>
            <a:ext cx="2837896" cy="307777"/>
          </a:xfrm>
          <a:prstGeom prst="rect">
            <a:avLst/>
          </a:prstGeom>
          <a:noFill/>
        </p:spPr>
        <p:txBody>
          <a:bodyPr wrap="square" rtlCol="0">
            <a:spAutoFit/>
          </a:bodyPr>
          <a:lstStyle/>
          <a:p>
            <a:r>
              <a:rPr lang="en-US" sz="1400"/>
              <a:t>dataframe.fillna(x, inplace = True)</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B85284DB-2F2A-1BD9-5073-210E107C666C}"/>
                  </a:ext>
                </a:extLst>
              </p14:cNvPr>
              <p14:cNvContentPartPr/>
              <p14:nvPr/>
            </p14:nvContentPartPr>
            <p14:xfrm>
              <a:off x="3014328" y="2063184"/>
              <a:ext cx="621720" cy="28080"/>
            </p14:xfrm>
          </p:contentPart>
        </mc:Choice>
        <mc:Fallback xmlns="">
          <p:pic>
            <p:nvPicPr>
              <p:cNvPr id="15" name="Ink 14">
                <a:extLst>
                  <a:ext uri="{FF2B5EF4-FFF2-40B4-BE49-F238E27FC236}">
                    <a16:creationId xmlns:a16="http://schemas.microsoft.com/office/drawing/2014/main" id="{B85284DB-2F2A-1BD9-5073-210E107C666C}"/>
                  </a:ext>
                </a:extLst>
              </p:cNvPr>
              <p:cNvPicPr/>
              <p:nvPr/>
            </p:nvPicPr>
            <p:blipFill>
              <a:blip r:embed="rId6"/>
              <a:stretch>
                <a:fillRect/>
              </a:stretch>
            </p:blipFill>
            <p:spPr>
              <a:xfrm>
                <a:off x="3005328" y="2054184"/>
                <a:ext cx="639360" cy="45720"/>
              </a:xfrm>
              <a:prstGeom prst="rect">
                <a:avLst/>
              </a:prstGeom>
            </p:spPr>
          </p:pic>
        </mc:Fallback>
      </mc:AlternateContent>
      <p:pic>
        <p:nvPicPr>
          <p:cNvPr id="2" name="Picture 1">
            <a:extLst>
              <a:ext uri="{FF2B5EF4-FFF2-40B4-BE49-F238E27FC236}">
                <a16:creationId xmlns:a16="http://schemas.microsoft.com/office/drawing/2014/main" id="{C52247AF-0A58-1AE6-6C5E-8AE09A6EABB1}"/>
              </a:ext>
            </a:extLst>
          </p:cNvPr>
          <p:cNvPicPr>
            <a:picLocks noChangeAspect="1"/>
          </p:cNvPicPr>
          <p:nvPr/>
        </p:nvPicPr>
        <p:blipFill>
          <a:blip r:embed="rId7"/>
          <a:stretch>
            <a:fillRect/>
          </a:stretch>
        </p:blipFill>
        <p:spPr>
          <a:xfrm>
            <a:off x="3909665" y="4082893"/>
            <a:ext cx="5434359" cy="260105"/>
          </a:xfrm>
          <a:prstGeom prst="rect">
            <a:avLst/>
          </a:prstGeom>
        </p:spPr>
      </p:pic>
    </p:spTree>
    <p:extLst>
      <p:ext uri="{BB962C8B-B14F-4D97-AF65-F5344CB8AC3E}">
        <p14:creationId xmlns:p14="http://schemas.microsoft.com/office/powerpoint/2010/main" val="107894230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2259338B-A8A6-46F6-8893-3509113436D4}"/>
              </a:ext>
            </a:extLst>
          </p:cNvPr>
          <p:cNvSpPr txBox="1"/>
          <p:nvPr/>
        </p:nvSpPr>
        <p:spPr>
          <a:xfrm>
            <a:off x="206748" y="931260"/>
            <a:ext cx="4029937" cy="338554"/>
          </a:xfrm>
          <a:prstGeom prst="rect">
            <a:avLst/>
          </a:prstGeom>
          <a:noFill/>
        </p:spPr>
        <p:txBody>
          <a:bodyPr wrap="square" rtlCol="0">
            <a:spAutoFit/>
          </a:bodyPr>
          <a:lstStyle/>
          <a:p>
            <a:r>
              <a:rPr lang="en-US" sz="1600" b="1"/>
              <a:t>Mapping methods</a:t>
            </a:r>
          </a:p>
        </p:txBody>
      </p:sp>
      <p:sp>
        <p:nvSpPr>
          <p:cNvPr id="4" name="TextBox 3">
            <a:extLst>
              <a:ext uri="{FF2B5EF4-FFF2-40B4-BE49-F238E27FC236}">
                <a16:creationId xmlns:a16="http://schemas.microsoft.com/office/drawing/2014/main" id="{70C72665-8D0D-5393-8B37-DBFECB10078E}"/>
              </a:ext>
            </a:extLst>
          </p:cNvPr>
          <p:cNvSpPr txBox="1"/>
          <p:nvPr/>
        </p:nvSpPr>
        <p:spPr>
          <a:xfrm>
            <a:off x="5108175" y="1680028"/>
            <a:ext cx="6838217" cy="1169551"/>
          </a:xfrm>
          <a:prstGeom prst="rect">
            <a:avLst/>
          </a:prstGeom>
          <a:noFill/>
        </p:spPr>
        <p:txBody>
          <a:bodyPr wrap="square" rtlCol="0">
            <a:spAutoFit/>
          </a:bodyPr>
          <a:lstStyle/>
          <a:p>
            <a:r>
              <a:rPr lang="en-US" sz="1400"/>
              <a:t>Sometimes you need to convert text in a dataframe to numbers, and you can do that with this map method.  d is the dictionary associating the text values to numerical values.  So everywhere it sees “text1” in the column, it will replace it with number1, etc., (so you don’t need to have a separate dictionary entry for </a:t>
            </a:r>
            <a:r>
              <a:rPr lang="en-US" sz="1400" i="1"/>
              <a:t>every</a:t>
            </a:r>
            <a:r>
              <a:rPr lang="en-US" sz="1400"/>
              <a:t> element in the column).  Column1,2 can be different columns or the same.</a:t>
            </a:r>
          </a:p>
        </p:txBody>
      </p:sp>
      <p:sp>
        <p:nvSpPr>
          <p:cNvPr id="5" name="TextBox 4">
            <a:extLst>
              <a:ext uri="{FF2B5EF4-FFF2-40B4-BE49-F238E27FC236}">
                <a16:creationId xmlns:a16="http://schemas.microsoft.com/office/drawing/2014/main" id="{14152922-C455-1A1E-65BF-EBB8C1001C43}"/>
              </a:ext>
            </a:extLst>
          </p:cNvPr>
          <p:cNvSpPr txBox="1"/>
          <p:nvPr/>
        </p:nvSpPr>
        <p:spPr>
          <a:xfrm>
            <a:off x="235226" y="1707633"/>
            <a:ext cx="4060652" cy="307777"/>
          </a:xfrm>
          <a:prstGeom prst="rect">
            <a:avLst/>
          </a:prstGeom>
          <a:noFill/>
        </p:spPr>
        <p:txBody>
          <a:bodyPr wrap="square" rtlCol="0">
            <a:spAutoFit/>
          </a:bodyPr>
          <a:lstStyle/>
          <a:p>
            <a:r>
              <a:rPr lang="en-US" sz="1400"/>
              <a:t>dataframe[Column2] = dataframe[Column1].map(d)</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F3F36F9-801B-F1CE-4870-E0C74754023D}"/>
                  </a:ext>
                </a:extLst>
              </p14:cNvPr>
              <p14:cNvContentPartPr/>
              <p14:nvPr/>
            </p14:nvContentPartPr>
            <p14:xfrm flipV="1">
              <a:off x="4265163" y="1827674"/>
              <a:ext cx="658500" cy="67694"/>
            </p14:xfrm>
          </p:contentPart>
        </mc:Choice>
        <mc:Fallback xmlns="">
          <p:pic>
            <p:nvPicPr>
              <p:cNvPr id="6" name="Ink 5">
                <a:extLst>
                  <a:ext uri="{FF2B5EF4-FFF2-40B4-BE49-F238E27FC236}">
                    <a16:creationId xmlns:a16="http://schemas.microsoft.com/office/drawing/2014/main" id="{CF3F36F9-801B-F1CE-4870-E0C74754023D}"/>
                  </a:ext>
                </a:extLst>
              </p:cNvPr>
              <p:cNvPicPr/>
              <p:nvPr/>
            </p:nvPicPr>
            <p:blipFill>
              <a:blip r:embed="rId4"/>
              <a:stretch>
                <a:fillRect/>
              </a:stretch>
            </p:blipFill>
            <p:spPr>
              <a:xfrm flipV="1">
                <a:off x="4256162" y="1818624"/>
                <a:ext cx="676142" cy="85432"/>
              </a:xfrm>
              <a:prstGeom prst="rect">
                <a:avLst/>
              </a:prstGeom>
            </p:spPr>
          </p:pic>
        </mc:Fallback>
      </mc:AlternateContent>
      <p:sp>
        <p:nvSpPr>
          <p:cNvPr id="8" name="TextBox 7">
            <a:extLst>
              <a:ext uri="{FF2B5EF4-FFF2-40B4-BE49-F238E27FC236}">
                <a16:creationId xmlns:a16="http://schemas.microsoft.com/office/drawing/2014/main" id="{8FBCD277-4FE4-FCC9-BA80-A8B8FB2541B0}"/>
              </a:ext>
            </a:extLst>
          </p:cNvPr>
          <p:cNvSpPr txBox="1"/>
          <p:nvPr/>
        </p:nvSpPr>
        <p:spPr>
          <a:xfrm>
            <a:off x="5108175" y="2902136"/>
            <a:ext cx="4350457" cy="338554"/>
          </a:xfrm>
          <a:prstGeom prst="rect">
            <a:avLst/>
          </a:prstGeom>
          <a:noFill/>
        </p:spPr>
        <p:txBody>
          <a:bodyPr wrap="square" rtlCol="0">
            <a:spAutoFit/>
          </a:bodyPr>
          <a:lstStyle/>
          <a:p>
            <a:r>
              <a:rPr lang="en-US" sz="1600"/>
              <a:t>d = {“text1”: number1, “text2”: number2, etc.}</a:t>
            </a:r>
          </a:p>
        </p:txBody>
      </p:sp>
      <p:sp>
        <p:nvSpPr>
          <p:cNvPr id="11" name="TextBox 10">
            <a:extLst>
              <a:ext uri="{FF2B5EF4-FFF2-40B4-BE49-F238E27FC236}">
                <a16:creationId xmlns:a16="http://schemas.microsoft.com/office/drawing/2014/main" id="{209F7F69-C795-0CFB-339D-46F182FD63D7}"/>
              </a:ext>
            </a:extLst>
          </p:cNvPr>
          <p:cNvSpPr txBox="1"/>
          <p:nvPr/>
        </p:nvSpPr>
        <p:spPr>
          <a:xfrm>
            <a:off x="186936" y="1211172"/>
            <a:ext cx="6987291" cy="338554"/>
          </a:xfrm>
          <a:prstGeom prst="rect">
            <a:avLst/>
          </a:prstGeom>
          <a:noFill/>
        </p:spPr>
        <p:txBody>
          <a:bodyPr wrap="square" rtlCol="0">
            <a:spAutoFit/>
          </a:bodyPr>
          <a:lstStyle/>
          <a:p>
            <a:r>
              <a:rPr lang="en-US" sz="1600"/>
              <a:t>Can use these methods to map values to other values via dictionaries or functions.</a:t>
            </a:r>
          </a:p>
        </p:txBody>
      </p:sp>
      <p:sp>
        <p:nvSpPr>
          <p:cNvPr id="2" name="TextBox 1">
            <a:extLst>
              <a:ext uri="{FF2B5EF4-FFF2-40B4-BE49-F238E27FC236}">
                <a16:creationId xmlns:a16="http://schemas.microsoft.com/office/drawing/2014/main" id="{007E2D8C-4B77-1076-8D9F-489662A3CFFF}"/>
              </a:ext>
            </a:extLst>
          </p:cNvPr>
          <p:cNvSpPr txBox="1"/>
          <p:nvPr/>
        </p:nvSpPr>
        <p:spPr>
          <a:xfrm>
            <a:off x="5176299" y="3367906"/>
            <a:ext cx="6701967" cy="2246769"/>
          </a:xfrm>
          <a:prstGeom prst="rect">
            <a:avLst/>
          </a:prstGeom>
          <a:noFill/>
        </p:spPr>
        <p:txBody>
          <a:bodyPr wrap="square" rtlCol="0">
            <a:spAutoFit/>
          </a:bodyPr>
          <a:lstStyle/>
          <a:p>
            <a:r>
              <a:rPr lang="en-US" sz="1400">
                <a:solidFill>
                  <a:srgbClr val="FF0000"/>
                </a:solidFill>
              </a:rPr>
              <a:t>This is same apply function as discussed before.  </a:t>
            </a:r>
            <a:r>
              <a:rPr lang="en-US" sz="1400"/>
              <a:t>f is a function, like f = lambda x: f(x).  The .apply(f) method will return a series mapping the row indices of Column1 to the values output by f(x).  So in the present context, it will replace the values in Column2 with f(Column1).  Column1 and Column2 can be the same.  Can also use built in functions like </a:t>
            </a:r>
            <a:r>
              <a:rPr lang="en-US" sz="1400" i="1"/>
              <a:t>isfloat</a:t>
            </a:r>
            <a:r>
              <a:rPr lang="en-US" sz="1400"/>
              <a:t>.  This will return True if entry is a float, and False otherwise.  This would be useful, as we could then use it as a test of whether the values in that column are floats or not.  Can also use built-in function </a:t>
            </a:r>
            <a:r>
              <a:rPr lang="en-US" sz="1400" i="1"/>
              <a:t>len</a:t>
            </a:r>
            <a:r>
              <a:rPr lang="en-US" sz="1400"/>
              <a:t>, which will return the length of the string that’s input.  Note if we want to use inbuilt methods, then we’d have to write the method in the form of a function, by specifying using the class.method() formulation.  So to use the capitalize method, we’d say, str.capitalize, for instance,</a:t>
            </a:r>
          </a:p>
        </p:txBody>
      </p:sp>
      <p:sp>
        <p:nvSpPr>
          <p:cNvPr id="9" name="TextBox 8">
            <a:extLst>
              <a:ext uri="{FF2B5EF4-FFF2-40B4-BE49-F238E27FC236}">
                <a16:creationId xmlns:a16="http://schemas.microsoft.com/office/drawing/2014/main" id="{E091C336-0BC3-5A79-DD2C-11BAE528DE2B}"/>
              </a:ext>
            </a:extLst>
          </p:cNvPr>
          <p:cNvSpPr txBox="1"/>
          <p:nvPr/>
        </p:nvSpPr>
        <p:spPr>
          <a:xfrm>
            <a:off x="235226" y="3358858"/>
            <a:ext cx="4060652" cy="307777"/>
          </a:xfrm>
          <a:prstGeom prst="rect">
            <a:avLst/>
          </a:prstGeom>
          <a:noFill/>
        </p:spPr>
        <p:txBody>
          <a:bodyPr wrap="square" rtlCol="0">
            <a:spAutoFit/>
          </a:bodyPr>
          <a:lstStyle/>
          <a:p>
            <a:r>
              <a:rPr lang="en-US" sz="1400"/>
              <a:t>dataframe[Column2] = dataframe[Column1].apply(f)</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93425BE-420F-903A-135D-5D80A7A014A5}"/>
                  </a:ext>
                </a:extLst>
              </p14:cNvPr>
              <p14:cNvContentPartPr/>
              <p14:nvPr/>
            </p14:nvContentPartPr>
            <p14:xfrm flipV="1">
              <a:off x="4377967" y="3512746"/>
              <a:ext cx="658500" cy="67694"/>
            </p14:xfrm>
          </p:contentPart>
        </mc:Choice>
        <mc:Fallback xmlns="">
          <p:pic>
            <p:nvPicPr>
              <p:cNvPr id="10" name="Ink 9">
                <a:extLst>
                  <a:ext uri="{FF2B5EF4-FFF2-40B4-BE49-F238E27FC236}">
                    <a16:creationId xmlns:a16="http://schemas.microsoft.com/office/drawing/2014/main" id="{793425BE-420F-903A-135D-5D80A7A014A5}"/>
                  </a:ext>
                </a:extLst>
              </p:cNvPr>
              <p:cNvPicPr/>
              <p:nvPr/>
            </p:nvPicPr>
            <p:blipFill>
              <a:blip r:embed="rId6"/>
              <a:stretch>
                <a:fillRect/>
              </a:stretch>
            </p:blipFill>
            <p:spPr>
              <a:xfrm flipV="1">
                <a:off x="4368966" y="3503696"/>
                <a:ext cx="676142" cy="85432"/>
              </a:xfrm>
              <a:prstGeom prst="rect">
                <a:avLst/>
              </a:prstGeom>
            </p:spPr>
          </p:pic>
        </mc:Fallback>
      </mc:AlternateContent>
      <p:pic>
        <p:nvPicPr>
          <p:cNvPr id="15" name="Picture 14">
            <a:extLst>
              <a:ext uri="{FF2B5EF4-FFF2-40B4-BE49-F238E27FC236}">
                <a16:creationId xmlns:a16="http://schemas.microsoft.com/office/drawing/2014/main" id="{986574EF-7466-574E-B965-3B2E508A2232}"/>
              </a:ext>
            </a:extLst>
          </p:cNvPr>
          <p:cNvPicPr>
            <a:picLocks noChangeAspect="1"/>
          </p:cNvPicPr>
          <p:nvPr/>
        </p:nvPicPr>
        <p:blipFill>
          <a:blip r:embed="rId7"/>
          <a:stretch>
            <a:fillRect/>
          </a:stretch>
        </p:blipFill>
        <p:spPr>
          <a:xfrm>
            <a:off x="5270568" y="5710429"/>
            <a:ext cx="3147183" cy="279938"/>
          </a:xfrm>
          <a:prstGeom prst="rect">
            <a:avLst/>
          </a:prstGeom>
        </p:spPr>
      </p:pic>
      <p:pic>
        <p:nvPicPr>
          <p:cNvPr id="12" name="Picture 11">
            <a:extLst>
              <a:ext uri="{FF2B5EF4-FFF2-40B4-BE49-F238E27FC236}">
                <a16:creationId xmlns:a16="http://schemas.microsoft.com/office/drawing/2014/main" id="{D931D8BE-398D-1DB7-F19D-FCCD17A5552D}"/>
              </a:ext>
            </a:extLst>
          </p:cNvPr>
          <p:cNvPicPr>
            <a:picLocks noChangeAspect="1"/>
          </p:cNvPicPr>
          <p:nvPr/>
        </p:nvPicPr>
        <p:blipFill>
          <a:blip r:embed="rId8"/>
          <a:stretch>
            <a:fillRect/>
          </a:stretch>
        </p:blipFill>
        <p:spPr>
          <a:xfrm>
            <a:off x="5203307" y="6473308"/>
            <a:ext cx="6649378" cy="228632"/>
          </a:xfrm>
          <a:prstGeom prst="rect">
            <a:avLst/>
          </a:prstGeom>
        </p:spPr>
      </p:pic>
      <p:sp>
        <p:nvSpPr>
          <p:cNvPr id="13" name="TextBox 12">
            <a:extLst>
              <a:ext uri="{FF2B5EF4-FFF2-40B4-BE49-F238E27FC236}">
                <a16:creationId xmlns:a16="http://schemas.microsoft.com/office/drawing/2014/main" id="{6D1AADBA-62E2-9067-D826-3DD446BBD817}"/>
              </a:ext>
            </a:extLst>
          </p:cNvPr>
          <p:cNvSpPr txBox="1"/>
          <p:nvPr/>
        </p:nvSpPr>
        <p:spPr>
          <a:xfrm>
            <a:off x="1064358" y="6127919"/>
            <a:ext cx="3713600" cy="523220"/>
          </a:xfrm>
          <a:prstGeom prst="rect">
            <a:avLst/>
          </a:prstGeom>
          <a:solidFill>
            <a:srgbClr val="99FF99"/>
          </a:solidFill>
        </p:spPr>
        <p:txBody>
          <a:bodyPr wrap="square" rtlCol="0">
            <a:spAutoFit/>
          </a:bodyPr>
          <a:lstStyle/>
          <a:p>
            <a:r>
              <a:rPr lang="en-US" sz="1400"/>
              <a:t>can also apply to entire df, but I think the function would have to map an array to an array</a:t>
            </a:r>
          </a:p>
        </p:txBody>
      </p:sp>
      <p:pic>
        <p:nvPicPr>
          <p:cNvPr id="14" name="Picture 13">
            <a:extLst>
              <a:ext uri="{FF2B5EF4-FFF2-40B4-BE49-F238E27FC236}">
                <a16:creationId xmlns:a16="http://schemas.microsoft.com/office/drawing/2014/main" id="{C9988180-E649-D6D8-8507-034B313E986E}"/>
              </a:ext>
            </a:extLst>
          </p:cNvPr>
          <p:cNvPicPr>
            <a:picLocks noChangeAspect="1"/>
          </p:cNvPicPr>
          <p:nvPr/>
        </p:nvPicPr>
        <p:blipFill>
          <a:blip r:embed="rId9"/>
          <a:stretch>
            <a:fillRect/>
          </a:stretch>
        </p:blipFill>
        <p:spPr>
          <a:xfrm>
            <a:off x="5203307" y="6117899"/>
            <a:ext cx="4239217" cy="276264"/>
          </a:xfrm>
          <a:prstGeom prst="rect">
            <a:avLst/>
          </a:prstGeom>
        </p:spPr>
      </p:pic>
      <mc:AlternateContent xmlns:mc="http://schemas.openxmlformats.org/markup-compatibility/2006" xmlns:p14="http://schemas.microsoft.com/office/powerpoint/2010/main">
        <mc:Choice Requires="p14">
          <p:contentPart p14:bwMode="auto" r:id="rId10">
            <p14:nvContentPartPr>
              <p14:cNvPr id="16" name="Ink 15">
                <a:extLst>
                  <a:ext uri="{FF2B5EF4-FFF2-40B4-BE49-F238E27FC236}">
                    <a16:creationId xmlns:a16="http://schemas.microsoft.com/office/drawing/2014/main" id="{D81585FE-66A7-FAEC-71D9-7047ACF08BBA}"/>
                  </a:ext>
                </a:extLst>
              </p14:cNvPr>
              <p14:cNvContentPartPr/>
              <p14:nvPr/>
            </p14:nvContentPartPr>
            <p14:xfrm>
              <a:off x="4955683" y="5778245"/>
              <a:ext cx="137160" cy="847080"/>
            </p14:xfrm>
          </p:contentPart>
        </mc:Choice>
        <mc:Fallback xmlns="">
          <p:pic>
            <p:nvPicPr>
              <p:cNvPr id="16" name="Ink 15">
                <a:extLst>
                  <a:ext uri="{FF2B5EF4-FFF2-40B4-BE49-F238E27FC236}">
                    <a16:creationId xmlns:a16="http://schemas.microsoft.com/office/drawing/2014/main" id="{D81585FE-66A7-FAEC-71D9-7047ACF08BBA}"/>
                  </a:ext>
                </a:extLst>
              </p:cNvPr>
              <p:cNvPicPr/>
              <p:nvPr/>
            </p:nvPicPr>
            <p:blipFill>
              <a:blip r:embed="rId11"/>
              <a:stretch>
                <a:fillRect/>
              </a:stretch>
            </p:blipFill>
            <p:spPr>
              <a:xfrm>
                <a:off x="4946683" y="5769605"/>
                <a:ext cx="154800" cy="864720"/>
              </a:xfrm>
              <a:prstGeom prst="rect">
                <a:avLst/>
              </a:prstGeom>
            </p:spPr>
          </p:pic>
        </mc:Fallback>
      </mc:AlternateContent>
    </p:spTree>
    <p:extLst>
      <p:ext uri="{BB962C8B-B14F-4D97-AF65-F5344CB8AC3E}">
        <p14:creationId xmlns:p14="http://schemas.microsoft.com/office/powerpoint/2010/main" val="182023965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A9DAE-F1F3-A838-32CE-3266AED65B7B}"/>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CDC9ED5-9A4F-4C12-E05A-FECCC2EDDF41}"/>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7C76A00A-584F-EC68-4DA7-865E2DBE710C}"/>
              </a:ext>
            </a:extLst>
          </p:cNvPr>
          <p:cNvSpPr txBox="1"/>
          <p:nvPr/>
        </p:nvSpPr>
        <p:spPr>
          <a:xfrm>
            <a:off x="206748" y="931260"/>
            <a:ext cx="4029937" cy="338554"/>
          </a:xfrm>
          <a:prstGeom prst="rect">
            <a:avLst/>
          </a:prstGeom>
          <a:noFill/>
        </p:spPr>
        <p:txBody>
          <a:bodyPr wrap="square" rtlCol="0">
            <a:spAutoFit/>
          </a:bodyPr>
          <a:lstStyle/>
          <a:p>
            <a:r>
              <a:rPr lang="en-US" sz="1600" b="1"/>
              <a:t>Mapping methods</a:t>
            </a:r>
          </a:p>
        </p:txBody>
      </p:sp>
      <p:sp>
        <p:nvSpPr>
          <p:cNvPr id="4" name="TextBox 3">
            <a:extLst>
              <a:ext uri="{FF2B5EF4-FFF2-40B4-BE49-F238E27FC236}">
                <a16:creationId xmlns:a16="http://schemas.microsoft.com/office/drawing/2014/main" id="{35EFEE94-62F8-206F-87C4-071FC1935558}"/>
              </a:ext>
            </a:extLst>
          </p:cNvPr>
          <p:cNvSpPr txBox="1"/>
          <p:nvPr/>
        </p:nvSpPr>
        <p:spPr>
          <a:xfrm>
            <a:off x="4236685" y="1758283"/>
            <a:ext cx="6838217" cy="307777"/>
          </a:xfrm>
          <a:prstGeom prst="rect">
            <a:avLst/>
          </a:prstGeom>
          <a:noFill/>
        </p:spPr>
        <p:txBody>
          <a:bodyPr wrap="square" rtlCol="0">
            <a:spAutoFit/>
          </a:bodyPr>
          <a:lstStyle/>
          <a:p>
            <a:r>
              <a:rPr lang="en-US" sz="1400"/>
              <a:t>will apply a scalar function to every element of the dataframe.</a:t>
            </a:r>
          </a:p>
        </p:txBody>
      </p:sp>
      <p:sp>
        <p:nvSpPr>
          <p:cNvPr id="5" name="TextBox 4">
            <a:extLst>
              <a:ext uri="{FF2B5EF4-FFF2-40B4-BE49-F238E27FC236}">
                <a16:creationId xmlns:a16="http://schemas.microsoft.com/office/drawing/2014/main" id="{99642128-420E-1C63-86D5-85279F990E05}"/>
              </a:ext>
            </a:extLst>
          </p:cNvPr>
          <p:cNvSpPr txBox="1"/>
          <p:nvPr/>
        </p:nvSpPr>
        <p:spPr>
          <a:xfrm>
            <a:off x="235226" y="1707633"/>
            <a:ext cx="3033268" cy="307777"/>
          </a:xfrm>
          <a:prstGeom prst="rect">
            <a:avLst/>
          </a:prstGeom>
          <a:noFill/>
        </p:spPr>
        <p:txBody>
          <a:bodyPr wrap="square" rtlCol="0">
            <a:spAutoFit/>
          </a:bodyPr>
          <a:lstStyle/>
          <a:p>
            <a:r>
              <a:rPr lang="en-US" sz="1400"/>
              <a:t>dataframe = dataframe.applymap(f)</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E49F6331-E54F-AA26-4A06-489D2390EDC4}"/>
                  </a:ext>
                </a:extLst>
              </p14:cNvPr>
              <p14:cNvContentPartPr/>
              <p14:nvPr/>
            </p14:nvContentPartPr>
            <p14:xfrm flipV="1">
              <a:off x="3268494" y="1844478"/>
              <a:ext cx="658500" cy="67694"/>
            </p14:xfrm>
          </p:contentPart>
        </mc:Choice>
        <mc:Fallback xmlns="">
          <p:pic>
            <p:nvPicPr>
              <p:cNvPr id="6" name="Ink 5">
                <a:extLst>
                  <a:ext uri="{FF2B5EF4-FFF2-40B4-BE49-F238E27FC236}">
                    <a16:creationId xmlns:a16="http://schemas.microsoft.com/office/drawing/2014/main" id="{E49F6331-E54F-AA26-4A06-489D2390EDC4}"/>
                  </a:ext>
                </a:extLst>
              </p:cNvPr>
              <p:cNvPicPr/>
              <p:nvPr/>
            </p:nvPicPr>
            <p:blipFill>
              <a:blip r:embed="rId4"/>
              <a:stretch>
                <a:fillRect/>
              </a:stretch>
            </p:blipFill>
            <p:spPr>
              <a:xfrm flipV="1">
                <a:off x="3259493" y="1835428"/>
                <a:ext cx="676142" cy="85432"/>
              </a:xfrm>
              <a:prstGeom prst="rect">
                <a:avLst/>
              </a:prstGeom>
            </p:spPr>
          </p:pic>
        </mc:Fallback>
      </mc:AlternateContent>
      <p:sp>
        <p:nvSpPr>
          <p:cNvPr id="11" name="TextBox 10">
            <a:extLst>
              <a:ext uri="{FF2B5EF4-FFF2-40B4-BE49-F238E27FC236}">
                <a16:creationId xmlns:a16="http://schemas.microsoft.com/office/drawing/2014/main" id="{9B70FE30-325F-AAA0-5E69-738C2F7526CE}"/>
              </a:ext>
            </a:extLst>
          </p:cNvPr>
          <p:cNvSpPr txBox="1"/>
          <p:nvPr/>
        </p:nvSpPr>
        <p:spPr>
          <a:xfrm>
            <a:off x="186936" y="1211172"/>
            <a:ext cx="6987291" cy="338554"/>
          </a:xfrm>
          <a:prstGeom prst="rect">
            <a:avLst/>
          </a:prstGeom>
          <a:noFill/>
        </p:spPr>
        <p:txBody>
          <a:bodyPr wrap="square" rtlCol="0">
            <a:spAutoFit/>
          </a:bodyPr>
          <a:lstStyle/>
          <a:p>
            <a:r>
              <a:rPr lang="en-US" sz="1600"/>
              <a:t>Can use these methods to map values to other values via dictionaries or functions.</a:t>
            </a:r>
          </a:p>
        </p:txBody>
      </p:sp>
      <p:pic>
        <p:nvPicPr>
          <p:cNvPr id="2" name="Picture 1">
            <a:extLst>
              <a:ext uri="{FF2B5EF4-FFF2-40B4-BE49-F238E27FC236}">
                <a16:creationId xmlns:a16="http://schemas.microsoft.com/office/drawing/2014/main" id="{7D045050-900E-F3AA-67E4-883279A3F8FA}"/>
              </a:ext>
            </a:extLst>
          </p:cNvPr>
          <p:cNvPicPr>
            <a:picLocks noChangeAspect="1"/>
          </p:cNvPicPr>
          <p:nvPr/>
        </p:nvPicPr>
        <p:blipFill>
          <a:blip r:embed="rId5"/>
          <a:stretch>
            <a:fillRect/>
          </a:stretch>
        </p:blipFill>
        <p:spPr>
          <a:xfrm>
            <a:off x="4236685" y="2955647"/>
            <a:ext cx="7592485" cy="209579"/>
          </a:xfrm>
          <a:prstGeom prst="rect">
            <a:avLst/>
          </a:prstGeom>
        </p:spPr>
      </p:pic>
      <p:sp>
        <p:nvSpPr>
          <p:cNvPr id="8" name="TextBox 7">
            <a:extLst>
              <a:ext uri="{FF2B5EF4-FFF2-40B4-BE49-F238E27FC236}">
                <a16:creationId xmlns:a16="http://schemas.microsoft.com/office/drawing/2014/main" id="{A7403EC9-DE00-0B31-EE40-2544D6837684}"/>
              </a:ext>
            </a:extLst>
          </p:cNvPr>
          <p:cNvSpPr txBox="1"/>
          <p:nvPr/>
        </p:nvSpPr>
        <p:spPr>
          <a:xfrm>
            <a:off x="4236684" y="2526568"/>
            <a:ext cx="5753621" cy="338554"/>
          </a:xfrm>
          <a:prstGeom prst="rect">
            <a:avLst/>
          </a:prstGeom>
          <a:noFill/>
        </p:spPr>
        <p:txBody>
          <a:bodyPr wrap="square" rtlCol="0">
            <a:spAutoFit/>
          </a:bodyPr>
          <a:lstStyle/>
          <a:p>
            <a:r>
              <a:rPr lang="en-US" sz="1600"/>
              <a:t>Here’s an example removing specified ‘component’ from a tuple.</a:t>
            </a:r>
          </a:p>
        </p:txBody>
      </p:sp>
    </p:spTree>
    <p:extLst>
      <p:ext uri="{BB962C8B-B14F-4D97-AF65-F5344CB8AC3E}">
        <p14:creationId xmlns:p14="http://schemas.microsoft.com/office/powerpoint/2010/main" val="329655027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2259338B-A8A6-46F6-8893-3509113436D4}"/>
              </a:ext>
            </a:extLst>
          </p:cNvPr>
          <p:cNvSpPr txBox="1"/>
          <p:nvPr/>
        </p:nvSpPr>
        <p:spPr>
          <a:xfrm>
            <a:off x="206749" y="1216396"/>
            <a:ext cx="2202154" cy="338554"/>
          </a:xfrm>
          <a:prstGeom prst="rect">
            <a:avLst/>
          </a:prstGeom>
          <a:noFill/>
        </p:spPr>
        <p:txBody>
          <a:bodyPr wrap="square" rtlCol="0">
            <a:spAutoFit/>
          </a:bodyPr>
          <a:lstStyle/>
          <a:p>
            <a:r>
              <a:rPr lang="en-US" sz="1600" b="1"/>
              <a:t>Mapping methods</a:t>
            </a:r>
          </a:p>
        </p:txBody>
      </p:sp>
      <p:sp>
        <p:nvSpPr>
          <p:cNvPr id="11" name="TextBox 10">
            <a:extLst>
              <a:ext uri="{FF2B5EF4-FFF2-40B4-BE49-F238E27FC236}">
                <a16:creationId xmlns:a16="http://schemas.microsoft.com/office/drawing/2014/main" id="{209F7F69-C795-0CFB-339D-46F182FD63D7}"/>
              </a:ext>
            </a:extLst>
          </p:cNvPr>
          <p:cNvSpPr txBox="1"/>
          <p:nvPr/>
        </p:nvSpPr>
        <p:spPr>
          <a:xfrm>
            <a:off x="186936" y="1496308"/>
            <a:ext cx="6987291" cy="338554"/>
          </a:xfrm>
          <a:prstGeom prst="rect">
            <a:avLst/>
          </a:prstGeom>
          <a:noFill/>
        </p:spPr>
        <p:txBody>
          <a:bodyPr wrap="square" rtlCol="0">
            <a:spAutoFit/>
          </a:bodyPr>
          <a:lstStyle/>
          <a:p>
            <a:r>
              <a:rPr lang="en-US" sz="1600"/>
              <a:t>Can use these methods to map values to other values via dictionaries or functions.</a:t>
            </a:r>
          </a:p>
        </p:txBody>
      </p:sp>
      <p:sp>
        <p:nvSpPr>
          <p:cNvPr id="2" name="TextBox 1">
            <a:extLst>
              <a:ext uri="{FF2B5EF4-FFF2-40B4-BE49-F238E27FC236}">
                <a16:creationId xmlns:a16="http://schemas.microsoft.com/office/drawing/2014/main" id="{007E2D8C-4B77-1076-8D9F-489662A3CFFF}"/>
              </a:ext>
            </a:extLst>
          </p:cNvPr>
          <p:cNvSpPr txBox="1"/>
          <p:nvPr/>
        </p:nvSpPr>
        <p:spPr>
          <a:xfrm>
            <a:off x="5428381" y="2095200"/>
            <a:ext cx="6468652" cy="2031325"/>
          </a:xfrm>
          <a:prstGeom prst="rect">
            <a:avLst/>
          </a:prstGeom>
          <a:noFill/>
        </p:spPr>
        <p:txBody>
          <a:bodyPr wrap="square" rtlCol="0">
            <a:spAutoFit/>
          </a:bodyPr>
          <a:lstStyle/>
          <a:p>
            <a:r>
              <a:rPr lang="en-US" sz="1400"/>
              <a:t>f is a function, like f = lambda x: f(x).  The .transform(f) method will return a series mapping the row indices of Column1 to the values output by f(x).  So in the present context, it will replace the values in Column2 with f(Column1).  Column1 and Column2 can be the same.  So this is like the apply() method in that sense.  </a:t>
            </a:r>
          </a:p>
          <a:p>
            <a:endParaRPr lang="en-US" sz="1400"/>
          </a:p>
          <a:p>
            <a:r>
              <a:rPr lang="en-US" sz="1400"/>
              <a:t>But transform() and apply() behave differently when used with .groupby().  For instance, df.groupby(“group”)[“col”].apply(f) will output a series mapping group values to f(col_group) values.  But df.groupby(“group”)[“col”].transform(f) will output a series mapping col values to f(col_group) values.  </a:t>
            </a:r>
          </a:p>
        </p:txBody>
      </p:sp>
      <p:sp>
        <p:nvSpPr>
          <p:cNvPr id="9" name="TextBox 8">
            <a:extLst>
              <a:ext uri="{FF2B5EF4-FFF2-40B4-BE49-F238E27FC236}">
                <a16:creationId xmlns:a16="http://schemas.microsoft.com/office/drawing/2014/main" id="{E091C336-0BC3-5A79-DD2C-11BAE528DE2B}"/>
              </a:ext>
            </a:extLst>
          </p:cNvPr>
          <p:cNvSpPr txBox="1"/>
          <p:nvPr/>
        </p:nvSpPr>
        <p:spPr>
          <a:xfrm>
            <a:off x="186935" y="2095200"/>
            <a:ext cx="4365399" cy="307777"/>
          </a:xfrm>
          <a:prstGeom prst="rect">
            <a:avLst/>
          </a:prstGeom>
          <a:noFill/>
        </p:spPr>
        <p:txBody>
          <a:bodyPr wrap="square" rtlCol="0">
            <a:spAutoFit/>
          </a:bodyPr>
          <a:lstStyle/>
          <a:p>
            <a:r>
              <a:rPr lang="en-US" sz="1400"/>
              <a:t>dataframe[Column2] = dataframe[Column1].transform(f)</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793425BE-420F-903A-135D-5D80A7A014A5}"/>
                  </a:ext>
                </a:extLst>
              </p14:cNvPr>
              <p14:cNvContentPartPr/>
              <p14:nvPr/>
            </p14:nvContentPartPr>
            <p14:xfrm flipV="1">
              <a:off x="4661107" y="2214228"/>
              <a:ext cx="658500" cy="67694"/>
            </p14:xfrm>
          </p:contentPart>
        </mc:Choice>
        <mc:Fallback xmlns="">
          <p:pic>
            <p:nvPicPr>
              <p:cNvPr id="10" name="Ink 9">
                <a:extLst>
                  <a:ext uri="{FF2B5EF4-FFF2-40B4-BE49-F238E27FC236}">
                    <a16:creationId xmlns:a16="http://schemas.microsoft.com/office/drawing/2014/main" id="{793425BE-420F-903A-135D-5D80A7A014A5}"/>
                  </a:ext>
                </a:extLst>
              </p:cNvPr>
              <p:cNvPicPr/>
              <p:nvPr/>
            </p:nvPicPr>
            <p:blipFill>
              <a:blip r:embed="rId4"/>
              <a:stretch>
                <a:fillRect/>
              </a:stretch>
            </p:blipFill>
            <p:spPr>
              <a:xfrm flipV="1">
                <a:off x="4652106" y="2205178"/>
                <a:ext cx="676142" cy="85432"/>
              </a:xfrm>
              <a:prstGeom prst="rect">
                <a:avLst/>
              </a:prstGeom>
            </p:spPr>
          </p:pic>
        </mc:Fallback>
      </mc:AlternateContent>
      <p:sp>
        <p:nvSpPr>
          <p:cNvPr id="17" name="TextBox 16">
            <a:extLst>
              <a:ext uri="{FF2B5EF4-FFF2-40B4-BE49-F238E27FC236}">
                <a16:creationId xmlns:a16="http://schemas.microsoft.com/office/drawing/2014/main" id="{D6BFFF66-E20F-FAE5-B990-8DCEC24502C9}"/>
              </a:ext>
            </a:extLst>
          </p:cNvPr>
          <p:cNvSpPr txBox="1"/>
          <p:nvPr/>
        </p:nvSpPr>
        <p:spPr>
          <a:xfrm>
            <a:off x="5383557" y="4217586"/>
            <a:ext cx="3204343" cy="338554"/>
          </a:xfrm>
          <a:prstGeom prst="rect">
            <a:avLst/>
          </a:prstGeom>
          <a:noFill/>
        </p:spPr>
        <p:txBody>
          <a:bodyPr wrap="square">
            <a:spAutoFit/>
          </a:bodyPr>
          <a:lstStyle/>
          <a:p>
            <a:r>
              <a:rPr lang="en-US" sz="1600"/>
              <a:t>See example in a couple pages.</a:t>
            </a:r>
          </a:p>
        </p:txBody>
      </p:sp>
      <p:sp>
        <p:nvSpPr>
          <p:cNvPr id="4" name="TextBox 3">
            <a:extLst>
              <a:ext uri="{FF2B5EF4-FFF2-40B4-BE49-F238E27FC236}">
                <a16:creationId xmlns:a16="http://schemas.microsoft.com/office/drawing/2014/main" id="{098D4BE1-C3A2-D566-1F3A-37BE446202AF}"/>
              </a:ext>
            </a:extLst>
          </p:cNvPr>
          <p:cNvSpPr txBox="1"/>
          <p:nvPr/>
        </p:nvSpPr>
        <p:spPr>
          <a:xfrm>
            <a:off x="290968" y="4921841"/>
            <a:ext cx="3049392" cy="307777"/>
          </a:xfrm>
          <a:prstGeom prst="rect">
            <a:avLst/>
          </a:prstGeom>
          <a:noFill/>
        </p:spPr>
        <p:txBody>
          <a:bodyPr wrap="square" rtlCol="0">
            <a:spAutoFit/>
          </a:bodyPr>
          <a:lstStyle/>
          <a:p>
            <a:r>
              <a:rPr lang="en-US" sz="1400"/>
              <a:t>dataframe.mask(df_mask, other = val)</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0C7AE15F-E01D-BE42-1A45-7F297A85F8AE}"/>
                  </a:ext>
                </a:extLst>
              </p14:cNvPr>
              <p14:cNvContentPartPr/>
              <p14:nvPr/>
            </p14:nvContentPartPr>
            <p14:xfrm>
              <a:off x="3819874" y="5055949"/>
              <a:ext cx="553680" cy="20520"/>
            </p14:xfrm>
          </p:contentPart>
        </mc:Choice>
        <mc:Fallback xmlns="">
          <p:pic>
            <p:nvPicPr>
              <p:cNvPr id="5" name="Ink 4">
                <a:extLst>
                  <a:ext uri="{FF2B5EF4-FFF2-40B4-BE49-F238E27FC236}">
                    <a16:creationId xmlns:a16="http://schemas.microsoft.com/office/drawing/2014/main" id="{0C7AE15F-E01D-BE42-1A45-7F297A85F8AE}"/>
                  </a:ext>
                </a:extLst>
              </p:cNvPr>
              <p:cNvPicPr/>
              <p:nvPr/>
            </p:nvPicPr>
            <p:blipFill>
              <a:blip r:embed="rId6"/>
              <a:stretch>
                <a:fillRect/>
              </a:stretch>
            </p:blipFill>
            <p:spPr>
              <a:xfrm>
                <a:off x="3810874" y="5046949"/>
                <a:ext cx="571320" cy="38160"/>
              </a:xfrm>
              <a:prstGeom prst="rect">
                <a:avLst/>
              </a:prstGeom>
            </p:spPr>
          </p:pic>
        </mc:Fallback>
      </mc:AlternateContent>
      <p:sp>
        <p:nvSpPr>
          <p:cNvPr id="6" name="TextBox 5">
            <a:extLst>
              <a:ext uri="{FF2B5EF4-FFF2-40B4-BE49-F238E27FC236}">
                <a16:creationId xmlns:a16="http://schemas.microsoft.com/office/drawing/2014/main" id="{4A3B91BC-060D-C2F6-CF65-A3437764F0F2}"/>
              </a:ext>
            </a:extLst>
          </p:cNvPr>
          <p:cNvSpPr txBox="1"/>
          <p:nvPr/>
        </p:nvSpPr>
        <p:spPr>
          <a:xfrm>
            <a:off x="4853070" y="4860286"/>
            <a:ext cx="6987290" cy="738664"/>
          </a:xfrm>
          <a:prstGeom prst="rect">
            <a:avLst/>
          </a:prstGeom>
          <a:noFill/>
        </p:spPr>
        <p:txBody>
          <a:bodyPr wrap="square" rtlCol="0">
            <a:spAutoFit/>
          </a:bodyPr>
          <a:lstStyle/>
          <a:p>
            <a:r>
              <a:rPr lang="en-US" sz="1400"/>
              <a:t>will pass through all values of dataframe corresponding to </a:t>
            </a:r>
            <a:r>
              <a:rPr lang="en-US" sz="1400" b="1"/>
              <a:t>df_mask = False</a:t>
            </a:r>
            <a:r>
              <a:rPr lang="en-US" sz="1400"/>
              <a:t>, and replace all values of dataframe corresponding to df_mask = True with </a:t>
            </a:r>
            <a:r>
              <a:rPr lang="en-US" sz="1400" b="1"/>
              <a:t>other = val</a:t>
            </a:r>
            <a:r>
              <a:rPr lang="en-US" sz="1400"/>
              <a:t> (NaN is default).  And looks like mask needs to be True/False, not 1.0, 0.0 or some such.  </a:t>
            </a:r>
          </a:p>
        </p:txBody>
      </p:sp>
      <p:sp>
        <p:nvSpPr>
          <p:cNvPr id="8" name="TextBox 7">
            <a:extLst>
              <a:ext uri="{FF2B5EF4-FFF2-40B4-BE49-F238E27FC236}">
                <a16:creationId xmlns:a16="http://schemas.microsoft.com/office/drawing/2014/main" id="{2A15671B-627E-A27A-58FC-2BD628E31441}"/>
              </a:ext>
            </a:extLst>
          </p:cNvPr>
          <p:cNvSpPr txBox="1"/>
          <p:nvPr/>
        </p:nvSpPr>
        <p:spPr>
          <a:xfrm>
            <a:off x="290967" y="5844186"/>
            <a:ext cx="3049393" cy="307777"/>
          </a:xfrm>
          <a:prstGeom prst="rect">
            <a:avLst/>
          </a:prstGeom>
          <a:noFill/>
        </p:spPr>
        <p:txBody>
          <a:bodyPr wrap="square" rtlCol="0">
            <a:spAutoFit/>
          </a:bodyPr>
          <a:lstStyle/>
          <a:p>
            <a:r>
              <a:rPr lang="en-US" sz="1400"/>
              <a:t>dataframe.where(df_mask, other = val)</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2D89B950-C031-8F20-F3E2-05CC1A2BFC76}"/>
                  </a:ext>
                </a:extLst>
              </p14:cNvPr>
              <p14:cNvContentPartPr/>
              <p14:nvPr/>
            </p14:nvContentPartPr>
            <p14:xfrm>
              <a:off x="3819874" y="6030885"/>
              <a:ext cx="553680" cy="20520"/>
            </p14:xfrm>
          </p:contentPart>
        </mc:Choice>
        <mc:Fallback xmlns="">
          <p:pic>
            <p:nvPicPr>
              <p:cNvPr id="12" name="Ink 11">
                <a:extLst>
                  <a:ext uri="{FF2B5EF4-FFF2-40B4-BE49-F238E27FC236}">
                    <a16:creationId xmlns:a16="http://schemas.microsoft.com/office/drawing/2014/main" id="{2D89B950-C031-8F20-F3E2-05CC1A2BFC76}"/>
                  </a:ext>
                </a:extLst>
              </p:cNvPr>
              <p:cNvPicPr/>
              <p:nvPr/>
            </p:nvPicPr>
            <p:blipFill>
              <a:blip r:embed="rId6"/>
              <a:stretch>
                <a:fillRect/>
              </a:stretch>
            </p:blipFill>
            <p:spPr>
              <a:xfrm>
                <a:off x="3810874" y="6021885"/>
                <a:ext cx="571320" cy="38160"/>
              </a:xfrm>
              <a:prstGeom prst="rect">
                <a:avLst/>
              </a:prstGeom>
            </p:spPr>
          </p:pic>
        </mc:Fallback>
      </mc:AlternateContent>
      <p:sp>
        <p:nvSpPr>
          <p:cNvPr id="13" name="TextBox 12">
            <a:extLst>
              <a:ext uri="{FF2B5EF4-FFF2-40B4-BE49-F238E27FC236}">
                <a16:creationId xmlns:a16="http://schemas.microsoft.com/office/drawing/2014/main" id="{AE29EDB7-13E2-3A30-ACF7-2C3CDECC5A2B}"/>
              </a:ext>
            </a:extLst>
          </p:cNvPr>
          <p:cNvSpPr txBox="1"/>
          <p:nvPr/>
        </p:nvSpPr>
        <p:spPr>
          <a:xfrm>
            <a:off x="4853069" y="5844186"/>
            <a:ext cx="7043963" cy="738664"/>
          </a:xfrm>
          <a:prstGeom prst="rect">
            <a:avLst/>
          </a:prstGeom>
          <a:noFill/>
        </p:spPr>
        <p:txBody>
          <a:bodyPr wrap="square" rtlCol="0">
            <a:spAutoFit/>
          </a:bodyPr>
          <a:lstStyle/>
          <a:p>
            <a:r>
              <a:rPr lang="en-US" sz="1400"/>
              <a:t>will pass through all values of dataframe corresponding to </a:t>
            </a:r>
            <a:r>
              <a:rPr lang="en-US" sz="1400" b="1"/>
              <a:t>df_mask = True</a:t>
            </a:r>
            <a:r>
              <a:rPr lang="en-US" sz="1400"/>
              <a:t>, and replace all values of dataframe corresponding to df_mask = False with </a:t>
            </a:r>
            <a:r>
              <a:rPr lang="en-US" sz="1400" b="1"/>
              <a:t>other = val</a:t>
            </a:r>
            <a:r>
              <a:rPr lang="en-US" sz="1400"/>
              <a:t> (NaN is default) .  And looks like mask needs to be True/False, not 1.0, 0.0 or some such.  </a:t>
            </a:r>
          </a:p>
        </p:txBody>
      </p:sp>
    </p:spTree>
    <p:extLst>
      <p:ext uri="{BB962C8B-B14F-4D97-AF65-F5344CB8AC3E}">
        <p14:creationId xmlns:p14="http://schemas.microsoft.com/office/powerpoint/2010/main" val="400143302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7" name="TextBox 6">
            <a:extLst>
              <a:ext uri="{FF2B5EF4-FFF2-40B4-BE49-F238E27FC236}">
                <a16:creationId xmlns:a16="http://schemas.microsoft.com/office/drawing/2014/main" id="{2259338B-A8A6-46F6-8893-3509113436D4}"/>
              </a:ext>
            </a:extLst>
          </p:cNvPr>
          <p:cNvSpPr txBox="1"/>
          <p:nvPr/>
        </p:nvSpPr>
        <p:spPr>
          <a:xfrm>
            <a:off x="255808" y="917518"/>
            <a:ext cx="4029937" cy="338554"/>
          </a:xfrm>
          <a:prstGeom prst="rect">
            <a:avLst/>
          </a:prstGeom>
          <a:noFill/>
        </p:spPr>
        <p:txBody>
          <a:bodyPr wrap="square" rtlCol="0">
            <a:spAutoFit/>
          </a:bodyPr>
          <a:lstStyle/>
          <a:p>
            <a:r>
              <a:rPr lang="en-US" sz="1600" b="1"/>
              <a:t>Methods for targeted replacement</a:t>
            </a:r>
          </a:p>
        </p:txBody>
      </p:sp>
      <p:sp>
        <p:nvSpPr>
          <p:cNvPr id="4" name="TextBox 3">
            <a:extLst>
              <a:ext uri="{FF2B5EF4-FFF2-40B4-BE49-F238E27FC236}">
                <a16:creationId xmlns:a16="http://schemas.microsoft.com/office/drawing/2014/main" id="{026C2A3B-10D0-D5C7-A317-0DA0C3721F18}"/>
              </a:ext>
            </a:extLst>
          </p:cNvPr>
          <p:cNvSpPr txBox="1"/>
          <p:nvPr/>
        </p:nvSpPr>
        <p:spPr>
          <a:xfrm>
            <a:off x="284190" y="1202705"/>
            <a:ext cx="4897410" cy="338554"/>
          </a:xfrm>
          <a:prstGeom prst="rect">
            <a:avLst/>
          </a:prstGeom>
          <a:noFill/>
        </p:spPr>
        <p:txBody>
          <a:bodyPr wrap="square" rtlCol="0">
            <a:spAutoFit/>
          </a:bodyPr>
          <a:lstStyle/>
          <a:p>
            <a:r>
              <a:rPr lang="en-US" sz="1600"/>
              <a:t>We have methods for making replacing certain entries.</a:t>
            </a:r>
          </a:p>
        </p:txBody>
      </p:sp>
      <p:sp>
        <p:nvSpPr>
          <p:cNvPr id="10" name="TextBox 9">
            <a:extLst>
              <a:ext uri="{FF2B5EF4-FFF2-40B4-BE49-F238E27FC236}">
                <a16:creationId xmlns:a16="http://schemas.microsoft.com/office/drawing/2014/main" id="{8D84CE16-8F14-587A-9177-3DE81B18200D}"/>
              </a:ext>
            </a:extLst>
          </p:cNvPr>
          <p:cNvSpPr txBox="1"/>
          <p:nvPr/>
        </p:nvSpPr>
        <p:spPr>
          <a:xfrm>
            <a:off x="284190" y="5628462"/>
            <a:ext cx="3874857" cy="338554"/>
          </a:xfrm>
          <a:prstGeom prst="rect">
            <a:avLst/>
          </a:prstGeom>
          <a:noFill/>
        </p:spPr>
        <p:txBody>
          <a:bodyPr wrap="square" rtlCol="0">
            <a:spAutoFit/>
          </a:bodyPr>
          <a:lstStyle/>
          <a:p>
            <a:r>
              <a:rPr lang="en-US" sz="1600"/>
              <a:t>dataframe.columns.str(thing, replacement)</a:t>
            </a:r>
            <a:endParaRPr lang="en-US"/>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D2E5121C-87DA-D31F-C022-F3DC6B6475FA}"/>
                  </a:ext>
                </a:extLst>
              </p14:cNvPr>
              <p14:cNvContentPartPr/>
              <p14:nvPr/>
            </p14:nvContentPartPr>
            <p14:xfrm>
              <a:off x="4159047" y="5762819"/>
              <a:ext cx="1194120" cy="69840"/>
            </p14:xfrm>
          </p:contentPart>
        </mc:Choice>
        <mc:Fallback xmlns="">
          <p:pic>
            <p:nvPicPr>
              <p:cNvPr id="11" name="Ink 10">
                <a:extLst>
                  <a:ext uri="{FF2B5EF4-FFF2-40B4-BE49-F238E27FC236}">
                    <a16:creationId xmlns:a16="http://schemas.microsoft.com/office/drawing/2014/main" id="{D2E5121C-87DA-D31F-C022-F3DC6B6475FA}"/>
                  </a:ext>
                </a:extLst>
              </p:cNvPr>
              <p:cNvPicPr/>
              <p:nvPr/>
            </p:nvPicPr>
            <p:blipFill>
              <a:blip r:embed="rId4"/>
              <a:stretch>
                <a:fillRect/>
              </a:stretch>
            </p:blipFill>
            <p:spPr>
              <a:xfrm>
                <a:off x="4150047" y="5753819"/>
                <a:ext cx="1211760" cy="87480"/>
              </a:xfrm>
              <a:prstGeom prst="rect">
                <a:avLst/>
              </a:prstGeom>
            </p:spPr>
          </p:pic>
        </mc:Fallback>
      </mc:AlternateContent>
      <p:sp>
        <p:nvSpPr>
          <p:cNvPr id="12" name="TextBox 11">
            <a:extLst>
              <a:ext uri="{FF2B5EF4-FFF2-40B4-BE49-F238E27FC236}">
                <a16:creationId xmlns:a16="http://schemas.microsoft.com/office/drawing/2014/main" id="{D3DE2125-5551-6912-9B48-F21141BB0887}"/>
              </a:ext>
            </a:extLst>
          </p:cNvPr>
          <p:cNvSpPr txBox="1"/>
          <p:nvPr/>
        </p:nvSpPr>
        <p:spPr>
          <a:xfrm>
            <a:off x="5611037" y="5659239"/>
            <a:ext cx="6244540" cy="738664"/>
          </a:xfrm>
          <a:prstGeom prst="rect">
            <a:avLst/>
          </a:prstGeom>
          <a:noFill/>
        </p:spPr>
        <p:txBody>
          <a:bodyPr wrap="square" rtlCol="0">
            <a:spAutoFit/>
          </a:bodyPr>
          <a:lstStyle/>
          <a:p>
            <a:r>
              <a:rPr lang="en-US" sz="1400"/>
              <a:t>will create an array of the column names, convert to strings, make specified replacement in all the column names, and return array.  If want to replace the present column names with modified ones, then have to set equal to df.columns.</a:t>
            </a:r>
          </a:p>
        </p:txBody>
      </p:sp>
      <p:pic>
        <p:nvPicPr>
          <p:cNvPr id="13" name="Picture 12">
            <a:extLst>
              <a:ext uri="{FF2B5EF4-FFF2-40B4-BE49-F238E27FC236}">
                <a16:creationId xmlns:a16="http://schemas.microsoft.com/office/drawing/2014/main" id="{9E9A79C8-177F-EEF3-1922-669EE2CC8828}"/>
              </a:ext>
            </a:extLst>
          </p:cNvPr>
          <p:cNvPicPr>
            <a:picLocks noChangeAspect="1"/>
          </p:cNvPicPr>
          <p:nvPr/>
        </p:nvPicPr>
        <p:blipFill>
          <a:blip r:embed="rId5"/>
          <a:stretch>
            <a:fillRect/>
          </a:stretch>
        </p:blipFill>
        <p:spPr>
          <a:xfrm>
            <a:off x="5697772" y="6409770"/>
            <a:ext cx="4931647" cy="239400"/>
          </a:xfrm>
          <a:prstGeom prst="rect">
            <a:avLst/>
          </a:prstGeom>
        </p:spPr>
      </p:pic>
      <p:sp>
        <p:nvSpPr>
          <p:cNvPr id="5" name="TextBox 4">
            <a:extLst>
              <a:ext uri="{FF2B5EF4-FFF2-40B4-BE49-F238E27FC236}">
                <a16:creationId xmlns:a16="http://schemas.microsoft.com/office/drawing/2014/main" id="{7A62F20C-B5C2-60A5-CDBD-536DB8495BAF}"/>
              </a:ext>
            </a:extLst>
          </p:cNvPr>
          <p:cNvSpPr txBox="1"/>
          <p:nvPr/>
        </p:nvSpPr>
        <p:spPr>
          <a:xfrm>
            <a:off x="255808" y="1791959"/>
            <a:ext cx="4666802" cy="338554"/>
          </a:xfrm>
          <a:prstGeom prst="rect">
            <a:avLst/>
          </a:prstGeom>
          <a:noFill/>
        </p:spPr>
        <p:txBody>
          <a:bodyPr wrap="square" rtlCol="0">
            <a:spAutoFit/>
          </a:bodyPr>
          <a:lstStyle/>
          <a:p>
            <a:r>
              <a:rPr lang="en-US" sz="1600"/>
              <a:t>dataframe.replace(thing, replacement, inplace = True)</a:t>
            </a:r>
            <a:endParaRPr lang="en-US"/>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35C71E61-CC1D-10F2-41CB-5F63B00BF90F}"/>
                  </a:ext>
                </a:extLst>
              </p14:cNvPr>
              <p14:cNvContentPartPr/>
              <p14:nvPr/>
            </p14:nvContentPartPr>
            <p14:xfrm>
              <a:off x="5025400" y="1930256"/>
              <a:ext cx="1194120" cy="69840"/>
            </p14:xfrm>
          </p:contentPart>
        </mc:Choice>
        <mc:Fallback xmlns="">
          <p:pic>
            <p:nvPicPr>
              <p:cNvPr id="15" name="Ink 14">
                <a:extLst>
                  <a:ext uri="{FF2B5EF4-FFF2-40B4-BE49-F238E27FC236}">
                    <a16:creationId xmlns:a16="http://schemas.microsoft.com/office/drawing/2014/main" id="{35C71E61-CC1D-10F2-41CB-5F63B00BF90F}"/>
                  </a:ext>
                </a:extLst>
              </p:cNvPr>
              <p:cNvPicPr/>
              <p:nvPr/>
            </p:nvPicPr>
            <p:blipFill>
              <a:blip r:embed="rId4"/>
              <a:stretch>
                <a:fillRect/>
              </a:stretch>
            </p:blipFill>
            <p:spPr>
              <a:xfrm>
                <a:off x="5016400" y="1921256"/>
                <a:ext cx="1211760" cy="87480"/>
              </a:xfrm>
              <a:prstGeom prst="rect">
                <a:avLst/>
              </a:prstGeom>
            </p:spPr>
          </p:pic>
        </mc:Fallback>
      </mc:AlternateContent>
      <p:sp>
        <p:nvSpPr>
          <p:cNvPr id="16" name="TextBox 15">
            <a:extLst>
              <a:ext uri="{FF2B5EF4-FFF2-40B4-BE49-F238E27FC236}">
                <a16:creationId xmlns:a16="http://schemas.microsoft.com/office/drawing/2014/main" id="{3D340C3F-194D-B27A-A304-E70FB795091E}"/>
              </a:ext>
            </a:extLst>
          </p:cNvPr>
          <p:cNvSpPr txBox="1"/>
          <p:nvPr/>
        </p:nvSpPr>
        <p:spPr>
          <a:xfrm>
            <a:off x="6322310" y="1784258"/>
            <a:ext cx="5693826" cy="2893100"/>
          </a:xfrm>
          <a:prstGeom prst="rect">
            <a:avLst/>
          </a:prstGeom>
          <a:noFill/>
        </p:spPr>
        <p:txBody>
          <a:bodyPr wrap="square" rtlCol="0">
            <a:spAutoFit/>
          </a:bodyPr>
          <a:lstStyle/>
          <a:p>
            <a:r>
              <a:rPr lang="en-US" sz="1400"/>
              <a:t>will go through dataframe and make the replacement.  A frequent replacement is np.NaN.  </a:t>
            </a:r>
            <a:r>
              <a:rPr lang="en-US" sz="1400" i="1"/>
              <a:t>thing</a:t>
            </a:r>
            <a:r>
              <a:rPr lang="en-US" sz="1400"/>
              <a:t> can be a list too, if you have multiple things you want replaced by</a:t>
            </a:r>
            <a:r>
              <a:rPr lang="en-US" sz="1400" i="1"/>
              <a:t> replacement</a:t>
            </a:r>
            <a:r>
              <a:rPr lang="en-US" sz="1400"/>
              <a:t>.  </a:t>
            </a:r>
            <a:r>
              <a:rPr lang="en-US" sz="1400" i="1"/>
              <a:t>thing</a:t>
            </a:r>
            <a:r>
              <a:rPr lang="en-US" sz="1400"/>
              <a:t> can also be a dictionary if you want to specify different things in different columns to be replaced by </a:t>
            </a:r>
            <a:r>
              <a:rPr lang="en-US" sz="1400" i="1"/>
              <a:t>replacement</a:t>
            </a:r>
            <a:r>
              <a:rPr lang="en-US" sz="1400"/>
              <a:t>: {“column1_name”: thing1, “column2_name: thing2, etc.}.  You can also put regex expression in thing.  But have to add additional argument, </a:t>
            </a:r>
            <a:r>
              <a:rPr lang="en-US" sz="1400" b="1"/>
              <a:t>regex = True</a:t>
            </a:r>
            <a:r>
              <a:rPr lang="en-US" sz="1400"/>
              <a:t>.  If you want to make a 1-1 mapping of a set of things to a set of replacements, then you can make both of them lists.  For instance if thing is [‘A’, ‘B’, ‘C’, ‘D’, ‘F’], and replacement is [4,3,2,1,0], then all ‘A’s will be replaced with 4, and all ‘B’ will be replaced with 3, etc.  Or instead of either of those arguments, you could make a dictionary {things:replacements}.  If want to return a copy of this modified df, then can say inplace = False, or leave off.</a:t>
            </a:r>
          </a:p>
        </p:txBody>
      </p:sp>
      <p:pic>
        <p:nvPicPr>
          <p:cNvPr id="17" name="Picture 16">
            <a:extLst>
              <a:ext uri="{FF2B5EF4-FFF2-40B4-BE49-F238E27FC236}">
                <a16:creationId xmlns:a16="http://schemas.microsoft.com/office/drawing/2014/main" id="{028E0166-C969-ED61-BDB5-3947996CC65B}"/>
              </a:ext>
            </a:extLst>
          </p:cNvPr>
          <p:cNvPicPr>
            <a:picLocks noChangeAspect="1"/>
          </p:cNvPicPr>
          <p:nvPr/>
        </p:nvPicPr>
        <p:blipFill>
          <a:blip r:embed="rId7"/>
          <a:stretch>
            <a:fillRect/>
          </a:stretch>
        </p:blipFill>
        <p:spPr>
          <a:xfrm>
            <a:off x="6380355" y="4779986"/>
            <a:ext cx="5387841" cy="220126"/>
          </a:xfrm>
          <a:prstGeom prst="rect">
            <a:avLst/>
          </a:prstGeom>
        </p:spPr>
      </p:pic>
      <p:sp>
        <p:nvSpPr>
          <p:cNvPr id="18" name="TextBox 17">
            <a:extLst>
              <a:ext uri="{FF2B5EF4-FFF2-40B4-BE49-F238E27FC236}">
                <a16:creationId xmlns:a16="http://schemas.microsoft.com/office/drawing/2014/main" id="{FB785179-8A94-C234-28AC-735BDE2715A5}"/>
              </a:ext>
            </a:extLst>
          </p:cNvPr>
          <p:cNvSpPr txBox="1"/>
          <p:nvPr/>
        </p:nvSpPr>
        <p:spPr>
          <a:xfrm>
            <a:off x="8163595" y="5102740"/>
            <a:ext cx="3422570" cy="307777"/>
          </a:xfrm>
          <a:prstGeom prst="rect">
            <a:avLst/>
          </a:prstGeom>
          <a:noFill/>
        </p:spPr>
        <p:txBody>
          <a:bodyPr wrap="square" rtlCol="0">
            <a:spAutoFit/>
          </a:bodyPr>
          <a:lstStyle/>
          <a:p>
            <a:r>
              <a:rPr lang="en-US" sz="1400">
                <a:solidFill>
                  <a:srgbClr val="0066FF"/>
                </a:solidFill>
              </a:rPr>
              <a:t>replacing blank spaces with underscores.</a:t>
            </a:r>
          </a:p>
        </p:txBody>
      </p:sp>
    </p:spTree>
    <p:extLst>
      <p:ext uri="{BB962C8B-B14F-4D97-AF65-F5344CB8AC3E}">
        <p14:creationId xmlns:p14="http://schemas.microsoft.com/office/powerpoint/2010/main" val="272759062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1D51804C-CBC3-3104-D03F-6F7EDC23A9EC}"/>
              </a:ext>
            </a:extLst>
          </p:cNvPr>
          <p:cNvPicPr>
            <a:picLocks noChangeAspect="1"/>
          </p:cNvPicPr>
          <p:nvPr/>
        </p:nvPicPr>
        <p:blipFill>
          <a:blip r:embed="rId3"/>
          <a:stretch>
            <a:fillRect/>
          </a:stretch>
        </p:blipFill>
        <p:spPr>
          <a:xfrm>
            <a:off x="325447" y="1505052"/>
            <a:ext cx="4720959" cy="2233819"/>
          </a:xfrm>
          <a:prstGeom prst="rect">
            <a:avLst/>
          </a:prstGeom>
        </p:spPr>
      </p:pic>
      <p:sp>
        <p:nvSpPr>
          <p:cNvPr id="5" name="TextBox 4">
            <a:extLst>
              <a:ext uri="{FF2B5EF4-FFF2-40B4-BE49-F238E27FC236}">
                <a16:creationId xmlns:a16="http://schemas.microsoft.com/office/drawing/2014/main" id="{40025505-7C06-04D5-A853-47660FD40260}"/>
              </a:ext>
            </a:extLst>
          </p:cNvPr>
          <p:cNvSpPr txBox="1"/>
          <p:nvPr/>
        </p:nvSpPr>
        <p:spPr>
          <a:xfrm>
            <a:off x="228507" y="1030740"/>
            <a:ext cx="3823668" cy="338554"/>
          </a:xfrm>
          <a:prstGeom prst="rect">
            <a:avLst/>
          </a:prstGeom>
          <a:noFill/>
        </p:spPr>
        <p:txBody>
          <a:bodyPr wrap="square" rtlCol="0">
            <a:spAutoFit/>
          </a:bodyPr>
          <a:lstStyle/>
          <a:p>
            <a:r>
              <a:rPr lang="en-US" sz="1600"/>
              <a:t>Here’s the new badgrades dataframe,</a:t>
            </a:r>
          </a:p>
        </p:txBody>
      </p:sp>
      <p:pic>
        <p:nvPicPr>
          <p:cNvPr id="7" name="Picture 6">
            <a:extLst>
              <a:ext uri="{FF2B5EF4-FFF2-40B4-BE49-F238E27FC236}">
                <a16:creationId xmlns:a16="http://schemas.microsoft.com/office/drawing/2014/main" id="{8E6456D0-5892-6E0E-647C-927C4CBE7CF0}"/>
              </a:ext>
            </a:extLst>
          </p:cNvPr>
          <p:cNvPicPr>
            <a:picLocks noChangeAspect="1"/>
          </p:cNvPicPr>
          <p:nvPr/>
        </p:nvPicPr>
        <p:blipFill>
          <a:blip r:embed="rId4"/>
          <a:stretch>
            <a:fillRect/>
          </a:stretch>
        </p:blipFill>
        <p:spPr>
          <a:xfrm>
            <a:off x="6175298" y="3056595"/>
            <a:ext cx="3687499" cy="338554"/>
          </a:xfrm>
          <a:prstGeom prst="rect">
            <a:avLst/>
          </a:prstGeom>
        </p:spPr>
      </p:pic>
      <p:sp>
        <p:nvSpPr>
          <p:cNvPr id="8" name="TextBox 7">
            <a:extLst>
              <a:ext uri="{FF2B5EF4-FFF2-40B4-BE49-F238E27FC236}">
                <a16:creationId xmlns:a16="http://schemas.microsoft.com/office/drawing/2014/main" id="{D8BB50A9-D70E-6EC1-CCD3-E082BCD3226A}"/>
              </a:ext>
            </a:extLst>
          </p:cNvPr>
          <p:cNvSpPr txBox="1"/>
          <p:nvPr/>
        </p:nvSpPr>
        <p:spPr>
          <a:xfrm>
            <a:off x="6048376" y="1049195"/>
            <a:ext cx="4817899" cy="338554"/>
          </a:xfrm>
          <a:prstGeom prst="rect">
            <a:avLst/>
          </a:prstGeom>
          <a:noFill/>
        </p:spPr>
        <p:txBody>
          <a:bodyPr wrap="square" rtlCol="0">
            <a:spAutoFit/>
          </a:bodyPr>
          <a:lstStyle/>
          <a:p>
            <a:r>
              <a:rPr lang="en-US" sz="1600"/>
              <a:t>Recall we found Test4 was a column with NaN’s. </a:t>
            </a:r>
          </a:p>
        </p:txBody>
      </p:sp>
      <p:pic>
        <p:nvPicPr>
          <p:cNvPr id="11" name="Picture 10">
            <a:extLst>
              <a:ext uri="{FF2B5EF4-FFF2-40B4-BE49-F238E27FC236}">
                <a16:creationId xmlns:a16="http://schemas.microsoft.com/office/drawing/2014/main" id="{312BB9BC-8D31-35B8-A212-DC6B82221ADE}"/>
              </a:ext>
            </a:extLst>
          </p:cNvPr>
          <p:cNvPicPr>
            <a:picLocks noChangeAspect="1"/>
          </p:cNvPicPr>
          <p:nvPr/>
        </p:nvPicPr>
        <p:blipFill>
          <a:blip r:embed="rId5"/>
          <a:stretch>
            <a:fillRect/>
          </a:stretch>
        </p:blipFill>
        <p:spPr>
          <a:xfrm>
            <a:off x="6136337" y="1530374"/>
            <a:ext cx="5615044" cy="406759"/>
          </a:xfrm>
          <a:prstGeom prst="rect">
            <a:avLst/>
          </a:prstGeom>
        </p:spPr>
      </p:pic>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F90B980A-62A0-9B99-583F-095A1CA7FD71}"/>
                  </a:ext>
                </a:extLst>
              </p14:cNvPr>
              <p14:cNvContentPartPr/>
              <p14:nvPr/>
            </p14:nvContentPartPr>
            <p14:xfrm>
              <a:off x="8852525" y="1540922"/>
              <a:ext cx="727560" cy="570960"/>
            </p14:xfrm>
          </p:contentPart>
        </mc:Choice>
        <mc:Fallback xmlns="">
          <p:pic>
            <p:nvPicPr>
              <p:cNvPr id="12" name="Ink 11">
                <a:extLst>
                  <a:ext uri="{FF2B5EF4-FFF2-40B4-BE49-F238E27FC236}">
                    <a16:creationId xmlns:a16="http://schemas.microsoft.com/office/drawing/2014/main" id="{F90B980A-62A0-9B99-583F-095A1CA7FD71}"/>
                  </a:ext>
                </a:extLst>
              </p:cNvPr>
              <p:cNvPicPr/>
              <p:nvPr/>
            </p:nvPicPr>
            <p:blipFill>
              <a:blip r:embed="rId7"/>
              <a:stretch>
                <a:fillRect/>
              </a:stretch>
            </p:blipFill>
            <p:spPr>
              <a:xfrm>
                <a:off x="8846405" y="1534802"/>
                <a:ext cx="739800" cy="583200"/>
              </a:xfrm>
              <a:prstGeom prst="rect">
                <a:avLst/>
              </a:prstGeom>
            </p:spPr>
          </p:pic>
        </mc:Fallback>
      </mc:AlternateContent>
      <p:sp>
        <p:nvSpPr>
          <p:cNvPr id="14" name="TextBox 13">
            <a:extLst>
              <a:ext uri="{FF2B5EF4-FFF2-40B4-BE49-F238E27FC236}">
                <a16:creationId xmlns:a16="http://schemas.microsoft.com/office/drawing/2014/main" id="{024692E9-E30B-7AE6-A8DD-10AE3D321565}"/>
              </a:ext>
            </a:extLst>
          </p:cNvPr>
          <p:cNvSpPr txBox="1"/>
          <p:nvPr/>
        </p:nvSpPr>
        <p:spPr>
          <a:xfrm>
            <a:off x="6048375" y="2228844"/>
            <a:ext cx="5476568" cy="584775"/>
          </a:xfrm>
          <a:prstGeom prst="rect">
            <a:avLst/>
          </a:prstGeom>
          <a:noFill/>
        </p:spPr>
        <p:txBody>
          <a:bodyPr wrap="square">
            <a:spAutoFit/>
          </a:bodyPr>
          <a:lstStyle/>
          <a:p>
            <a:r>
              <a:rPr lang="en-US" sz="1600"/>
              <a:t>That column is the only one which we could just replace the NaN with 0.  So let’s do that,</a:t>
            </a:r>
          </a:p>
        </p:txBody>
      </p:sp>
      <p:pic>
        <p:nvPicPr>
          <p:cNvPr id="15" name="Picture 14">
            <a:extLst>
              <a:ext uri="{FF2B5EF4-FFF2-40B4-BE49-F238E27FC236}">
                <a16:creationId xmlns:a16="http://schemas.microsoft.com/office/drawing/2014/main" id="{B343FD7D-8855-077F-08F0-96878B2E7A0B}"/>
              </a:ext>
            </a:extLst>
          </p:cNvPr>
          <p:cNvPicPr>
            <a:picLocks noChangeAspect="1"/>
          </p:cNvPicPr>
          <p:nvPr/>
        </p:nvPicPr>
        <p:blipFill>
          <a:blip r:embed="rId8"/>
          <a:stretch>
            <a:fillRect/>
          </a:stretch>
        </p:blipFill>
        <p:spPr>
          <a:xfrm>
            <a:off x="6156707" y="3576484"/>
            <a:ext cx="5210920" cy="2445254"/>
          </a:xfrm>
          <a:prstGeom prst="rect">
            <a:avLst/>
          </a:prstGeom>
        </p:spPr>
      </p:pic>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A792E5E8-1978-EF2B-E121-21D316D4FB26}"/>
                  </a:ext>
                </a:extLst>
              </p14:cNvPr>
              <p14:cNvContentPartPr/>
              <p14:nvPr/>
            </p14:nvContentPartPr>
            <p14:xfrm>
              <a:off x="3490935" y="2271039"/>
              <a:ext cx="561240" cy="296280"/>
            </p14:xfrm>
          </p:contentPart>
        </mc:Choice>
        <mc:Fallback xmlns="">
          <p:pic>
            <p:nvPicPr>
              <p:cNvPr id="16" name="Ink 15">
                <a:extLst>
                  <a:ext uri="{FF2B5EF4-FFF2-40B4-BE49-F238E27FC236}">
                    <a16:creationId xmlns:a16="http://schemas.microsoft.com/office/drawing/2014/main" id="{A792E5E8-1978-EF2B-E121-21D316D4FB26}"/>
                  </a:ext>
                </a:extLst>
              </p:cNvPr>
              <p:cNvPicPr/>
              <p:nvPr/>
            </p:nvPicPr>
            <p:blipFill>
              <a:blip r:embed="rId10"/>
              <a:stretch>
                <a:fillRect/>
              </a:stretch>
            </p:blipFill>
            <p:spPr>
              <a:xfrm>
                <a:off x="3484815" y="2264919"/>
                <a:ext cx="57348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EB475421-8C7F-FAE6-B294-BADC7A9A77E5}"/>
                  </a:ext>
                </a:extLst>
              </p14:cNvPr>
              <p14:cNvContentPartPr/>
              <p14:nvPr/>
            </p14:nvContentPartPr>
            <p14:xfrm>
              <a:off x="3572295" y="3263559"/>
              <a:ext cx="510120" cy="336240"/>
            </p14:xfrm>
          </p:contentPart>
        </mc:Choice>
        <mc:Fallback xmlns="">
          <p:pic>
            <p:nvPicPr>
              <p:cNvPr id="17" name="Ink 16">
                <a:extLst>
                  <a:ext uri="{FF2B5EF4-FFF2-40B4-BE49-F238E27FC236}">
                    <a16:creationId xmlns:a16="http://schemas.microsoft.com/office/drawing/2014/main" id="{EB475421-8C7F-FAE6-B294-BADC7A9A77E5}"/>
                  </a:ext>
                </a:extLst>
              </p:cNvPr>
              <p:cNvPicPr/>
              <p:nvPr/>
            </p:nvPicPr>
            <p:blipFill>
              <a:blip r:embed="rId12"/>
              <a:stretch>
                <a:fillRect/>
              </a:stretch>
            </p:blipFill>
            <p:spPr>
              <a:xfrm>
                <a:off x="3566175" y="3257439"/>
                <a:ext cx="522360" cy="348480"/>
              </a:xfrm>
              <a:prstGeom prst="rect">
                <a:avLst/>
              </a:prstGeom>
            </p:spPr>
          </p:pic>
        </mc:Fallback>
      </mc:AlternateContent>
    </p:spTree>
    <p:extLst>
      <p:ext uri="{BB962C8B-B14F-4D97-AF65-F5344CB8AC3E}">
        <p14:creationId xmlns:p14="http://schemas.microsoft.com/office/powerpoint/2010/main" val="346359716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1D51804C-CBC3-3104-D03F-6F7EDC23A9EC}"/>
              </a:ext>
            </a:extLst>
          </p:cNvPr>
          <p:cNvPicPr>
            <a:picLocks noChangeAspect="1"/>
          </p:cNvPicPr>
          <p:nvPr/>
        </p:nvPicPr>
        <p:blipFill>
          <a:blip r:embed="rId3"/>
          <a:stretch>
            <a:fillRect/>
          </a:stretch>
        </p:blipFill>
        <p:spPr>
          <a:xfrm>
            <a:off x="325447" y="1505052"/>
            <a:ext cx="4720959" cy="2233819"/>
          </a:xfrm>
          <a:prstGeom prst="rect">
            <a:avLst/>
          </a:prstGeom>
        </p:spPr>
      </p:pic>
      <p:sp>
        <p:nvSpPr>
          <p:cNvPr id="5" name="TextBox 4">
            <a:extLst>
              <a:ext uri="{FF2B5EF4-FFF2-40B4-BE49-F238E27FC236}">
                <a16:creationId xmlns:a16="http://schemas.microsoft.com/office/drawing/2014/main" id="{40025505-7C06-04D5-A853-47660FD40260}"/>
              </a:ext>
            </a:extLst>
          </p:cNvPr>
          <p:cNvSpPr txBox="1"/>
          <p:nvPr/>
        </p:nvSpPr>
        <p:spPr>
          <a:xfrm>
            <a:off x="228507" y="1030740"/>
            <a:ext cx="3823668" cy="338554"/>
          </a:xfrm>
          <a:prstGeom prst="rect">
            <a:avLst/>
          </a:prstGeom>
          <a:noFill/>
        </p:spPr>
        <p:txBody>
          <a:bodyPr wrap="square" rtlCol="0">
            <a:spAutoFit/>
          </a:bodyPr>
          <a:lstStyle/>
          <a:p>
            <a:r>
              <a:rPr lang="en-US" sz="1600"/>
              <a:t>Here’s the new badgrades dataframe,</a:t>
            </a:r>
          </a:p>
        </p:txBody>
      </p:sp>
      <p:sp>
        <p:nvSpPr>
          <p:cNvPr id="8" name="TextBox 7">
            <a:extLst>
              <a:ext uri="{FF2B5EF4-FFF2-40B4-BE49-F238E27FC236}">
                <a16:creationId xmlns:a16="http://schemas.microsoft.com/office/drawing/2014/main" id="{D8BB50A9-D70E-6EC1-CCD3-E082BCD3226A}"/>
              </a:ext>
            </a:extLst>
          </p:cNvPr>
          <p:cNvSpPr txBox="1"/>
          <p:nvPr/>
        </p:nvSpPr>
        <p:spPr>
          <a:xfrm>
            <a:off x="6372841" y="1068422"/>
            <a:ext cx="4817899" cy="584775"/>
          </a:xfrm>
          <a:prstGeom prst="rect">
            <a:avLst/>
          </a:prstGeom>
          <a:noFill/>
        </p:spPr>
        <p:txBody>
          <a:bodyPr wrap="square" rtlCol="0">
            <a:spAutoFit/>
          </a:bodyPr>
          <a:lstStyle/>
          <a:p>
            <a:r>
              <a:rPr lang="en-US" sz="1600"/>
              <a:t>Recall we found Test1 had non-numbers in it.  We can replace these with zero using an apply function,</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A792E5E8-1978-EF2B-E121-21D316D4FB26}"/>
                  </a:ext>
                </a:extLst>
              </p14:cNvPr>
              <p14:cNvContentPartPr/>
              <p14:nvPr/>
            </p14:nvContentPartPr>
            <p14:xfrm>
              <a:off x="2142046" y="3176712"/>
              <a:ext cx="561240" cy="296280"/>
            </p14:xfrm>
          </p:contentPart>
        </mc:Choice>
        <mc:Fallback xmlns="">
          <p:pic>
            <p:nvPicPr>
              <p:cNvPr id="16" name="Ink 15">
                <a:extLst>
                  <a:ext uri="{FF2B5EF4-FFF2-40B4-BE49-F238E27FC236}">
                    <a16:creationId xmlns:a16="http://schemas.microsoft.com/office/drawing/2014/main" id="{A792E5E8-1978-EF2B-E121-21D316D4FB26}"/>
                  </a:ext>
                </a:extLst>
              </p:cNvPr>
              <p:cNvPicPr/>
              <p:nvPr/>
            </p:nvPicPr>
            <p:blipFill>
              <a:blip r:embed="rId5"/>
              <a:stretch>
                <a:fillRect/>
              </a:stretch>
            </p:blipFill>
            <p:spPr>
              <a:xfrm>
                <a:off x="2135926" y="3170599"/>
                <a:ext cx="573480" cy="308505"/>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EB475421-8C7F-FAE6-B294-BADC7A9A77E5}"/>
                  </a:ext>
                </a:extLst>
              </p14:cNvPr>
              <p14:cNvContentPartPr/>
              <p14:nvPr/>
            </p14:nvContentPartPr>
            <p14:xfrm>
              <a:off x="2206934" y="2564638"/>
              <a:ext cx="510120" cy="336240"/>
            </p14:xfrm>
          </p:contentPart>
        </mc:Choice>
        <mc:Fallback xmlns="">
          <p:pic>
            <p:nvPicPr>
              <p:cNvPr id="17" name="Ink 16">
                <a:extLst>
                  <a:ext uri="{FF2B5EF4-FFF2-40B4-BE49-F238E27FC236}">
                    <a16:creationId xmlns:a16="http://schemas.microsoft.com/office/drawing/2014/main" id="{EB475421-8C7F-FAE6-B294-BADC7A9A77E5}"/>
                  </a:ext>
                </a:extLst>
              </p:cNvPr>
              <p:cNvPicPr/>
              <p:nvPr/>
            </p:nvPicPr>
            <p:blipFill>
              <a:blip r:embed="rId7"/>
              <a:stretch>
                <a:fillRect/>
              </a:stretch>
            </p:blipFill>
            <p:spPr>
              <a:xfrm>
                <a:off x="2200814" y="2558518"/>
                <a:ext cx="522360" cy="348480"/>
              </a:xfrm>
              <a:prstGeom prst="rect">
                <a:avLst/>
              </a:prstGeom>
            </p:spPr>
          </p:pic>
        </mc:Fallback>
      </mc:AlternateContent>
      <p:pic>
        <p:nvPicPr>
          <p:cNvPr id="4" name="Picture 3">
            <a:extLst>
              <a:ext uri="{FF2B5EF4-FFF2-40B4-BE49-F238E27FC236}">
                <a16:creationId xmlns:a16="http://schemas.microsoft.com/office/drawing/2014/main" id="{45270B63-0DB9-3892-BD2F-064EDFEABE18}"/>
              </a:ext>
            </a:extLst>
          </p:cNvPr>
          <p:cNvPicPr>
            <a:picLocks noChangeAspect="1"/>
          </p:cNvPicPr>
          <p:nvPr/>
        </p:nvPicPr>
        <p:blipFill>
          <a:blip r:embed="rId8"/>
          <a:stretch>
            <a:fillRect/>
          </a:stretch>
        </p:blipFill>
        <p:spPr>
          <a:xfrm>
            <a:off x="6511086" y="1879243"/>
            <a:ext cx="2101971" cy="972813"/>
          </a:xfrm>
          <a:prstGeom prst="rect">
            <a:avLst/>
          </a:prstGeom>
        </p:spPr>
      </p:pic>
      <p:pic>
        <p:nvPicPr>
          <p:cNvPr id="6" name="Picture 5">
            <a:extLst>
              <a:ext uri="{FF2B5EF4-FFF2-40B4-BE49-F238E27FC236}">
                <a16:creationId xmlns:a16="http://schemas.microsoft.com/office/drawing/2014/main" id="{4351EBD2-A652-F059-2A11-739BD3DFE822}"/>
              </a:ext>
            </a:extLst>
          </p:cNvPr>
          <p:cNvPicPr>
            <a:picLocks noChangeAspect="1"/>
          </p:cNvPicPr>
          <p:nvPr/>
        </p:nvPicPr>
        <p:blipFill>
          <a:blip r:embed="rId9"/>
          <a:stretch>
            <a:fillRect/>
          </a:stretch>
        </p:blipFill>
        <p:spPr>
          <a:xfrm>
            <a:off x="6439211" y="3274759"/>
            <a:ext cx="5103860" cy="2673451"/>
          </a:xfrm>
          <a:prstGeom prst="rect">
            <a:avLst/>
          </a:prstGeom>
        </p:spPr>
      </p:pic>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F686D32A-5A08-DDC6-8EB3-406FDB570E74}"/>
                  </a:ext>
                </a:extLst>
              </p14:cNvPr>
              <p14:cNvContentPartPr/>
              <p14:nvPr/>
            </p14:nvContentPartPr>
            <p14:xfrm>
              <a:off x="8414895" y="4738548"/>
              <a:ext cx="449280" cy="227520"/>
            </p14:xfrm>
          </p:contentPart>
        </mc:Choice>
        <mc:Fallback xmlns="">
          <p:pic>
            <p:nvPicPr>
              <p:cNvPr id="9" name="Ink 8">
                <a:extLst>
                  <a:ext uri="{FF2B5EF4-FFF2-40B4-BE49-F238E27FC236}">
                    <a16:creationId xmlns:a16="http://schemas.microsoft.com/office/drawing/2014/main" id="{F686D32A-5A08-DDC6-8EB3-406FDB570E74}"/>
                  </a:ext>
                </a:extLst>
              </p:cNvPr>
              <p:cNvPicPr/>
              <p:nvPr/>
            </p:nvPicPr>
            <p:blipFill>
              <a:blip r:embed="rId11"/>
              <a:stretch>
                <a:fillRect/>
              </a:stretch>
            </p:blipFill>
            <p:spPr>
              <a:xfrm>
                <a:off x="8408775" y="4732428"/>
                <a:ext cx="4615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718A7FE4-3360-7301-2135-D5FDC54D16F8}"/>
                  </a:ext>
                </a:extLst>
              </p14:cNvPr>
              <p14:cNvContentPartPr/>
              <p14:nvPr/>
            </p14:nvContentPartPr>
            <p14:xfrm>
              <a:off x="8444415" y="5377188"/>
              <a:ext cx="388440" cy="219600"/>
            </p14:xfrm>
          </p:contentPart>
        </mc:Choice>
        <mc:Fallback xmlns="">
          <p:pic>
            <p:nvPicPr>
              <p:cNvPr id="10" name="Ink 9">
                <a:extLst>
                  <a:ext uri="{FF2B5EF4-FFF2-40B4-BE49-F238E27FC236}">
                    <a16:creationId xmlns:a16="http://schemas.microsoft.com/office/drawing/2014/main" id="{718A7FE4-3360-7301-2135-D5FDC54D16F8}"/>
                  </a:ext>
                </a:extLst>
              </p:cNvPr>
              <p:cNvPicPr/>
              <p:nvPr/>
            </p:nvPicPr>
            <p:blipFill>
              <a:blip r:embed="rId13"/>
              <a:stretch>
                <a:fillRect/>
              </a:stretch>
            </p:blipFill>
            <p:spPr>
              <a:xfrm>
                <a:off x="8438295" y="5371068"/>
                <a:ext cx="400680" cy="231840"/>
              </a:xfrm>
              <a:prstGeom prst="rect">
                <a:avLst/>
              </a:prstGeom>
            </p:spPr>
          </p:pic>
        </mc:Fallback>
      </mc:AlternateContent>
    </p:spTree>
    <p:extLst>
      <p:ext uri="{BB962C8B-B14F-4D97-AF65-F5344CB8AC3E}">
        <p14:creationId xmlns:p14="http://schemas.microsoft.com/office/powerpoint/2010/main" val="5030475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1D51804C-CBC3-3104-D03F-6F7EDC23A9EC}"/>
              </a:ext>
            </a:extLst>
          </p:cNvPr>
          <p:cNvPicPr>
            <a:picLocks noChangeAspect="1"/>
          </p:cNvPicPr>
          <p:nvPr/>
        </p:nvPicPr>
        <p:blipFill>
          <a:blip r:embed="rId3"/>
          <a:stretch>
            <a:fillRect/>
          </a:stretch>
        </p:blipFill>
        <p:spPr>
          <a:xfrm>
            <a:off x="325447" y="1505052"/>
            <a:ext cx="4720959" cy="2233819"/>
          </a:xfrm>
          <a:prstGeom prst="rect">
            <a:avLst/>
          </a:prstGeom>
        </p:spPr>
      </p:pic>
      <p:sp>
        <p:nvSpPr>
          <p:cNvPr id="5" name="TextBox 4">
            <a:extLst>
              <a:ext uri="{FF2B5EF4-FFF2-40B4-BE49-F238E27FC236}">
                <a16:creationId xmlns:a16="http://schemas.microsoft.com/office/drawing/2014/main" id="{40025505-7C06-04D5-A853-47660FD40260}"/>
              </a:ext>
            </a:extLst>
          </p:cNvPr>
          <p:cNvSpPr txBox="1"/>
          <p:nvPr/>
        </p:nvSpPr>
        <p:spPr>
          <a:xfrm>
            <a:off x="228507" y="1030740"/>
            <a:ext cx="3823668" cy="338554"/>
          </a:xfrm>
          <a:prstGeom prst="rect">
            <a:avLst/>
          </a:prstGeom>
          <a:noFill/>
        </p:spPr>
        <p:txBody>
          <a:bodyPr wrap="square" rtlCol="0">
            <a:spAutoFit/>
          </a:bodyPr>
          <a:lstStyle/>
          <a:p>
            <a:r>
              <a:rPr lang="en-US" sz="1600"/>
              <a:t>Here’s the new badgrades dataframe,</a:t>
            </a:r>
          </a:p>
        </p:txBody>
      </p:sp>
      <p:sp>
        <p:nvSpPr>
          <p:cNvPr id="8" name="TextBox 7">
            <a:extLst>
              <a:ext uri="{FF2B5EF4-FFF2-40B4-BE49-F238E27FC236}">
                <a16:creationId xmlns:a16="http://schemas.microsoft.com/office/drawing/2014/main" id="{D8BB50A9-D70E-6EC1-CCD3-E082BCD3226A}"/>
              </a:ext>
            </a:extLst>
          </p:cNvPr>
          <p:cNvSpPr txBox="1"/>
          <p:nvPr/>
        </p:nvSpPr>
        <p:spPr>
          <a:xfrm>
            <a:off x="6372841" y="1068422"/>
            <a:ext cx="4817899" cy="584775"/>
          </a:xfrm>
          <a:prstGeom prst="rect">
            <a:avLst/>
          </a:prstGeom>
          <a:noFill/>
        </p:spPr>
        <p:txBody>
          <a:bodyPr wrap="square" rtlCol="0">
            <a:spAutoFit/>
          </a:bodyPr>
          <a:lstStyle/>
          <a:p>
            <a:r>
              <a:rPr lang="en-US" sz="1600"/>
              <a:t>Recall we found Grade had a NaN in it.  We can replace it by inspection.  This grade should be “D”.  So,</a:t>
            </a:r>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EB475421-8C7F-FAE6-B294-BADC7A9A77E5}"/>
                  </a:ext>
                </a:extLst>
              </p14:cNvPr>
              <p14:cNvContentPartPr/>
              <p14:nvPr/>
            </p14:nvContentPartPr>
            <p14:xfrm>
              <a:off x="4604527" y="2683936"/>
              <a:ext cx="510120" cy="336240"/>
            </p14:xfrm>
          </p:contentPart>
        </mc:Choice>
        <mc:Fallback xmlns="">
          <p:pic>
            <p:nvPicPr>
              <p:cNvPr id="17" name="Ink 16">
                <a:extLst>
                  <a:ext uri="{FF2B5EF4-FFF2-40B4-BE49-F238E27FC236}">
                    <a16:creationId xmlns:a16="http://schemas.microsoft.com/office/drawing/2014/main" id="{EB475421-8C7F-FAE6-B294-BADC7A9A77E5}"/>
                  </a:ext>
                </a:extLst>
              </p:cNvPr>
              <p:cNvPicPr/>
              <p:nvPr/>
            </p:nvPicPr>
            <p:blipFill>
              <a:blip r:embed="rId5"/>
              <a:stretch>
                <a:fillRect/>
              </a:stretch>
            </p:blipFill>
            <p:spPr>
              <a:xfrm>
                <a:off x="4598407" y="2677816"/>
                <a:ext cx="522360" cy="348480"/>
              </a:xfrm>
              <a:prstGeom prst="rect">
                <a:avLst/>
              </a:prstGeom>
            </p:spPr>
          </p:pic>
        </mc:Fallback>
      </mc:AlternateContent>
      <p:pic>
        <p:nvPicPr>
          <p:cNvPr id="7" name="Picture 6">
            <a:extLst>
              <a:ext uri="{FF2B5EF4-FFF2-40B4-BE49-F238E27FC236}">
                <a16:creationId xmlns:a16="http://schemas.microsoft.com/office/drawing/2014/main" id="{219BDB7E-6AD5-CEA5-24F8-1DADB1D653AB}"/>
              </a:ext>
            </a:extLst>
          </p:cNvPr>
          <p:cNvPicPr>
            <a:picLocks noChangeAspect="1"/>
          </p:cNvPicPr>
          <p:nvPr/>
        </p:nvPicPr>
        <p:blipFill>
          <a:blip r:embed="rId6"/>
          <a:stretch>
            <a:fillRect/>
          </a:stretch>
        </p:blipFill>
        <p:spPr>
          <a:xfrm>
            <a:off x="6404965" y="1946061"/>
            <a:ext cx="5420316" cy="2891410"/>
          </a:xfrm>
          <a:prstGeom prst="rect">
            <a:avLst/>
          </a:prstGeom>
        </p:spPr>
      </p:pic>
    </p:spTree>
    <p:extLst>
      <p:ext uri="{BB962C8B-B14F-4D97-AF65-F5344CB8AC3E}">
        <p14:creationId xmlns:p14="http://schemas.microsoft.com/office/powerpoint/2010/main" val="2056476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428293" cy="461665"/>
          </a:xfrm>
          <a:prstGeom prst="rect">
            <a:avLst/>
          </a:prstGeom>
        </p:spPr>
        <p:txBody>
          <a:bodyPr wrap="none">
            <a:spAutoFit/>
          </a:bodyPr>
          <a:lstStyle/>
          <a:p>
            <a:r>
              <a:rPr lang="en-US" sz="2400" b="1" u="sng">
                <a:solidFill>
                  <a:srgbClr val="7030A0"/>
                </a:solidFill>
              </a:rPr>
              <a:t>Series: Properties</a:t>
            </a:r>
          </a:p>
        </p:txBody>
      </p:sp>
      <p:sp>
        <p:nvSpPr>
          <p:cNvPr id="4" name="TextBox 3">
            <a:extLst>
              <a:ext uri="{FF2B5EF4-FFF2-40B4-BE49-F238E27FC236}">
                <a16:creationId xmlns:a16="http://schemas.microsoft.com/office/drawing/2014/main" id="{1F62766F-5DD0-4A16-B412-AB8E10FE3C0F}"/>
              </a:ext>
            </a:extLst>
          </p:cNvPr>
          <p:cNvSpPr txBox="1"/>
          <p:nvPr/>
        </p:nvSpPr>
        <p:spPr>
          <a:xfrm>
            <a:off x="216801" y="1478369"/>
            <a:ext cx="3027575" cy="307777"/>
          </a:xfrm>
          <a:prstGeom prst="rect">
            <a:avLst/>
          </a:prstGeom>
          <a:noFill/>
        </p:spPr>
        <p:txBody>
          <a:bodyPr wrap="square" rtlCol="0">
            <a:spAutoFit/>
          </a:bodyPr>
          <a:lstStyle/>
          <a:p>
            <a:r>
              <a:rPr lang="en-US" sz="1400"/>
              <a:t>Here’s some series properties…</a:t>
            </a:r>
          </a:p>
        </p:txBody>
      </p:sp>
      <p:sp>
        <p:nvSpPr>
          <p:cNvPr id="2" name="TextBox 1">
            <a:extLst>
              <a:ext uri="{FF2B5EF4-FFF2-40B4-BE49-F238E27FC236}">
                <a16:creationId xmlns:a16="http://schemas.microsoft.com/office/drawing/2014/main" id="{2CBAB9F6-6487-AD1E-72D9-0A4D1E1651EE}"/>
              </a:ext>
            </a:extLst>
          </p:cNvPr>
          <p:cNvSpPr txBox="1"/>
          <p:nvPr/>
        </p:nvSpPr>
        <p:spPr>
          <a:xfrm>
            <a:off x="305577" y="2200483"/>
            <a:ext cx="698195" cy="307777"/>
          </a:xfrm>
          <a:prstGeom prst="rect">
            <a:avLst/>
          </a:prstGeom>
          <a:noFill/>
        </p:spPr>
        <p:txBody>
          <a:bodyPr wrap="square" rtlCol="0">
            <a:spAutoFit/>
          </a:bodyPr>
          <a:lstStyle/>
          <a:p>
            <a:r>
              <a:rPr lang="en-US" sz="1400"/>
              <a:t>series</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17E720F-F98A-3296-6F4D-CD8D42093725}"/>
                  </a:ext>
                </a:extLst>
              </p14:cNvPr>
              <p14:cNvContentPartPr/>
              <p14:nvPr/>
            </p14:nvContentPartPr>
            <p14:xfrm>
              <a:off x="1222698" y="2372226"/>
              <a:ext cx="553680" cy="20520"/>
            </p14:xfrm>
          </p:contentPart>
        </mc:Choice>
        <mc:Fallback xmlns="">
          <p:pic>
            <p:nvPicPr>
              <p:cNvPr id="5" name="Ink 4">
                <a:extLst>
                  <a:ext uri="{FF2B5EF4-FFF2-40B4-BE49-F238E27FC236}">
                    <a16:creationId xmlns:a16="http://schemas.microsoft.com/office/drawing/2014/main" id="{417E720F-F98A-3296-6F4D-CD8D42093725}"/>
                  </a:ext>
                </a:extLst>
              </p:cNvPr>
              <p:cNvPicPr/>
              <p:nvPr/>
            </p:nvPicPr>
            <p:blipFill>
              <a:blip r:embed="rId4"/>
              <a:stretch>
                <a:fillRect/>
              </a:stretch>
            </p:blipFill>
            <p:spPr>
              <a:xfrm>
                <a:off x="1213698" y="2363226"/>
                <a:ext cx="571320" cy="38160"/>
              </a:xfrm>
              <a:prstGeom prst="rect">
                <a:avLst/>
              </a:prstGeom>
            </p:spPr>
          </p:pic>
        </mc:Fallback>
      </mc:AlternateContent>
      <p:sp>
        <p:nvSpPr>
          <p:cNvPr id="6" name="TextBox 5">
            <a:extLst>
              <a:ext uri="{FF2B5EF4-FFF2-40B4-BE49-F238E27FC236}">
                <a16:creationId xmlns:a16="http://schemas.microsoft.com/office/drawing/2014/main" id="{0262EF77-7477-5AD4-7DDB-C9F228ECEC05}"/>
              </a:ext>
            </a:extLst>
          </p:cNvPr>
          <p:cNvSpPr txBox="1"/>
          <p:nvPr/>
        </p:nvSpPr>
        <p:spPr>
          <a:xfrm>
            <a:off x="1995304" y="2215521"/>
            <a:ext cx="3804257" cy="307777"/>
          </a:xfrm>
          <a:prstGeom prst="rect">
            <a:avLst/>
          </a:prstGeom>
          <a:noFill/>
        </p:spPr>
        <p:txBody>
          <a:bodyPr wrap="square" rtlCol="0">
            <a:spAutoFit/>
          </a:bodyPr>
          <a:lstStyle/>
          <a:p>
            <a:r>
              <a:rPr lang="en-US" sz="1400"/>
              <a:t>will return the series.</a:t>
            </a:r>
          </a:p>
        </p:txBody>
      </p:sp>
      <p:sp>
        <p:nvSpPr>
          <p:cNvPr id="13" name="TextBox 12">
            <a:extLst>
              <a:ext uri="{FF2B5EF4-FFF2-40B4-BE49-F238E27FC236}">
                <a16:creationId xmlns:a16="http://schemas.microsoft.com/office/drawing/2014/main" id="{BF01CDEE-7CE5-BA45-A22C-F4156B1FC72D}"/>
              </a:ext>
            </a:extLst>
          </p:cNvPr>
          <p:cNvSpPr txBox="1"/>
          <p:nvPr/>
        </p:nvSpPr>
        <p:spPr>
          <a:xfrm>
            <a:off x="305577" y="3422972"/>
            <a:ext cx="1193961" cy="307777"/>
          </a:xfrm>
          <a:prstGeom prst="rect">
            <a:avLst/>
          </a:prstGeom>
          <a:noFill/>
        </p:spPr>
        <p:txBody>
          <a:bodyPr wrap="square" rtlCol="0">
            <a:spAutoFit/>
          </a:bodyPr>
          <a:lstStyle/>
          <a:p>
            <a:r>
              <a:rPr lang="en-US" sz="1400"/>
              <a:t>series.values</a:t>
            </a:r>
          </a:p>
        </p:txBody>
      </p:sp>
      <p:sp>
        <p:nvSpPr>
          <p:cNvPr id="14" name="TextBox 13">
            <a:extLst>
              <a:ext uri="{FF2B5EF4-FFF2-40B4-BE49-F238E27FC236}">
                <a16:creationId xmlns:a16="http://schemas.microsoft.com/office/drawing/2014/main" id="{FDA89258-8791-0304-E7CC-6F336554749D}"/>
              </a:ext>
            </a:extLst>
          </p:cNvPr>
          <p:cNvSpPr txBox="1"/>
          <p:nvPr/>
        </p:nvSpPr>
        <p:spPr>
          <a:xfrm>
            <a:off x="2481841" y="3412385"/>
            <a:ext cx="4086108" cy="318364"/>
          </a:xfrm>
          <a:prstGeom prst="rect">
            <a:avLst/>
          </a:prstGeom>
          <a:noFill/>
        </p:spPr>
        <p:txBody>
          <a:bodyPr wrap="square">
            <a:spAutoFit/>
          </a:bodyPr>
          <a:lstStyle/>
          <a:p>
            <a:r>
              <a:rPr lang="en-US" sz="1400"/>
              <a:t>returns list (or numpy.darray) of values in the series.  </a:t>
            </a:r>
            <a:endParaRPr lang="en-US" sz="1800"/>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79B39D31-379A-4B81-48D2-DC1E42E53F33}"/>
                  </a:ext>
                </a:extLst>
              </p14:cNvPr>
              <p14:cNvContentPartPr/>
              <p14:nvPr/>
            </p14:nvContentPartPr>
            <p14:xfrm>
              <a:off x="1719969" y="3581590"/>
              <a:ext cx="565920" cy="58680"/>
            </p14:xfrm>
          </p:contentPart>
        </mc:Choice>
        <mc:Fallback xmlns="">
          <p:pic>
            <p:nvPicPr>
              <p:cNvPr id="15" name="Ink 14">
                <a:extLst>
                  <a:ext uri="{FF2B5EF4-FFF2-40B4-BE49-F238E27FC236}">
                    <a16:creationId xmlns:a16="http://schemas.microsoft.com/office/drawing/2014/main" id="{79B39D31-379A-4B81-48D2-DC1E42E53F33}"/>
                  </a:ext>
                </a:extLst>
              </p:cNvPr>
              <p:cNvPicPr/>
              <p:nvPr/>
            </p:nvPicPr>
            <p:blipFill>
              <a:blip r:embed="rId6"/>
              <a:stretch>
                <a:fillRect/>
              </a:stretch>
            </p:blipFill>
            <p:spPr>
              <a:xfrm>
                <a:off x="1710969" y="3572590"/>
                <a:ext cx="583560" cy="76320"/>
              </a:xfrm>
              <a:prstGeom prst="rect">
                <a:avLst/>
              </a:prstGeom>
            </p:spPr>
          </p:pic>
        </mc:Fallback>
      </mc:AlternateContent>
      <p:sp>
        <p:nvSpPr>
          <p:cNvPr id="22" name="TextBox 21">
            <a:extLst>
              <a:ext uri="{FF2B5EF4-FFF2-40B4-BE49-F238E27FC236}">
                <a16:creationId xmlns:a16="http://schemas.microsoft.com/office/drawing/2014/main" id="{840DBC80-463A-BA77-E155-915F851B0D89}"/>
              </a:ext>
            </a:extLst>
          </p:cNvPr>
          <p:cNvSpPr txBox="1"/>
          <p:nvPr/>
        </p:nvSpPr>
        <p:spPr>
          <a:xfrm>
            <a:off x="305577" y="4118466"/>
            <a:ext cx="1195563" cy="307777"/>
          </a:xfrm>
          <a:prstGeom prst="rect">
            <a:avLst/>
          </a:prstGeom>
          <a:noFill/>
        </p:spPr>
        <p:txBody>
          <a:bodyPr wrap="square" rtlCol="0">
            <a:spAutoFit/>
          </a:bodyPr>
          <a:lstStyle/>
          <a:p>
            <a:r>
              <a:rPr lang="en-US" sz="1400"/>
              <a:t>series.dtype</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AD238393-6823-A6CE-C18C-019237FE412D}"/>
                  </a:ext>
                </a:extLst>
              </p14:cNvPr>
              <p14:cNvContentPartPr/>
              <p14:nvPr/>
            </p14:nvContentPartPr>
            <p14:xfrm>
              <a:off x="1639101" y="4282611"/>
              <a:ext cx="553680" cy="20520"/>
            </p14:xfrm>
          </p:contentPart>
        </mc:Choice>
        <mc:Fallback xmlns="">
          <p:pic>
            <p:nvPicPr>
              <p:cNvPr id="23" name="Ink 22">
                <a:extLst>
                  <a:ext uri="{FF2B5EF4-FFF2-40B4-BE49-F238E27FC236}">
                    <a16:creationId xmlns:a16="http://schemas.microsoft.com/office/drawing/2014/main" id="{AD238393-6823-A6CE-C18C-019237FE412D}"/>
                  </a:ext>
                </a:extLst>
              </p:cNvPr>
              <p:cNvPicPr/>
              <p:nvPr/>
            </p:nvPicPr>
            <p:blipFill>
              <a:blip r:embed="rId8"/>
              <a:stretch>
                <a:fillRect/>
              </a:stretch>
            </p:blipFill>
            <p:spPr>
              <a:xfrm>
                <a:off x="1630101" y="4273611"/>
                <a:ext cx="571320" cy="38160"/>
              </a:xfrm>
              <a:prstGeom prst="rect">
                <a:avLst/>
              </a:prstGeom>
            </p:spPr>
          </p:pic>
        </mc:Fallback>
      </mc:AlternateContent>
      <p:sp>
        <p:nvSpPr>
          <p:cNvPr id="24" name="TextBox 23">
            <a:extLst>
              <a:ext uri="{FF2B5EF4-FFF2-40B4-BE49-F238E27FC236}">
                <a16:creationId xmlns:a16="http://schemas.microsoft.com/office/drawing/2014/main" id="{D9E859A3-B533-44F3-2411-F49619B3094D}"/>
              </a:ext>
            </a:extLst>
          </p:cNvPr>
          <p:cNvSpPr txBox="1"/>
          <p:nvPr/>
        </p:nvSpPr>
        <p:spPr>
          <a:xfrm>
            <a:off x="2492331" y="4113692"/>
            <a:ext cx="2663488" cy="307777"/>
          </a:xfrm>
          <a:prstGeom prst="rect">
            <a:avLst/>
          </a:prstGeom>
          <a:noFill/>
        </p:spPr>
        <p:txBody>
          <a:bodyPr wrap="square" rtlCol="0">
            <a:spAutoFit/>
          </a:bodyPr>
          <a:lstStyle/>
          <a:p>
            <a:r>
              <a:rPr lang="en-US" sz="1400"/>
              <a:t>tells you series’ datatype.</a:t>
            </a:r>
          </a:p>
        </p:txBody>
      </p:sp>
      <p:sp>
        <p:nvSpPr>
          <p:cNvPr id="7" name="TextBox 6">
            <a:extLst>
              <a:ext uri="{FF2B5EF4-FFF2-40B4-BE49-F238E27FC236}">
                <a16:creationId xmlns:a16="http://schemas.microsoft.com/office/drawing/2014/main" id="{CB002B96-9EAC-5B96-ADDC-51DE781FF431}"/>
              </a:ext>
            </a:extLst>
          </p:cNvPr>
          <p:cNvSpPr txBox="1"/>
          <p:nvPr/>
        </p:nvSpPr>
        <p:spPr>
          <a:xfrm>
            <a:off x="305577" y="2809899"/>
            <a:ext cx="1100313" cy="307777"/>
          </a:xfrm>
          <a:prstGeom prst="rect">
            <a:avLst/>
          </a:prstGeom>
          <a:noFill/>
        </p:spPr>
        <p:txBody>
          <a:bodyPr wrap="square" rtlCol="0">
            <a:spAutoFit/>
          </a:bodyPr>
          <a:lstStyle/>
          <a:p>
            <a:r>
              <a:rPr lang="en-US" sz="1400"/>
              <a:t>len(series)</a:t>
            </a:r>
          </a:p>
        </p:txBody>
      </p:sp>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6A430D4D-8210-470B-CD87-A6F8245A6C46}"/>
                  </a:ext>
                </a:extLst>
              </p14:cNvPr>
              <p14:cNvContentPartPr/>
              <p14:nvPr/>
            </p14:nvContentPartPr>
            <p14:xfrm>
              <a:off x="1428438" y="2981642"/>
              <a:ext cx="553680" cy="20520"/>
            </p14:xfrm>
          </p:contentPart>
        </mc:Choice>
        <mc:Fallback xmlns="">
          <p:pic>
            <p:nvPicPr>
              <p:cNvPr id="8" name="Ink 7">
                <a:extLst>
                  <a:ext uri="{FF2B5EF4-FFF2-40B4-BE49-F238E27FC236}">
                    <a16:creationId xmlns:a16="http://schemas.microsoft.com/office/drawing/2014/main" id="{6A430D4D-8210-470B-CD87-A6F8245A6C46}"/>
                  </a:ext>
                </a:extLst>
              </p:cNvPr>
              <p:cNvPicPr/>
              <p:nvPr/>
            </p:nvPicPr>
            <p:blipFill>
              <a:blip r:embed="rId4"/>
              <a:stretch>
                <a:fillRect/>
              </a:stretch>
            </p:blipFill>
            <p:spPr>
              <a:xfrm>
                <a:off x="1419438" y="2972642"/>
                <a:ext cx="571320" cy="38160"/>
              </a:xfrm>
              <a:prstGeom prst="rect">
                <a:avLst/>
              </a:prstGeom>
            </p:spPr>
          </p:pic>
        </mc:Fallback>
      </mc:AlternateContent>
      <p:sp>
        <p:nvSpPr>
          <p:cNvPr id="9" name="TextBox 8">
            <a:extLst>
              <a:ext uri="{FF2B5EF4-FFF2-40B4-BE49-F238E27FC236}">
                <a16:creationId xmlns:a16="http://schemas.microsoft.com/office/drawing/2014/main" id="{3850E52E-8744-3778-7430-E5C876052C4C}"/>
              </a:ext>
            </a:extLst>
          </p:cNvPr>
          <p:cNvSpPr txBox="1"/>
          <p:nvPr/>
        </p:nvSpPr>
        <p:spPr>
          <a:xfrm>
            <a:off x="2428434" y="2824814"/>
            <a:ext cx="3804257" cy="307777"/>
          </a:xfrm>
          <a:prstGeom prst="rect">
            <a:avLst/>
          </a:prstGeom>
          <a:noFill/>
        </p:spPr>
        <p:txBody>
          <a:bodyPr wrap="square" rtlCol="0">
            <a:spAutoFit/>
          </a:bodyPr>
          <a:lstStyle/>
          <a:p>
            <a:r>
              <a:rPr lang="en-US" sz="1400"/>
              <a:t>will return the number of rows/values in series.</a:t>
            </a:r>
          </a:p>
        </p:txBody>
      </p:sp>
      <p:sp>
        <p:nvSpPr>
          <p:cNvPr id="10" name="TextBox 9">
            <a:extLst>
              <a:ext uri="{FF2B5EF4-FFF2-40B4-BE49-F238E27FC236}">
                <a16:creationId xmlns:a16="http://schemas.microsoft.com/office/drawing/2014/main" id="{BE270562-5E3E-F451-C66D-741B9F0D1A5A}"/>
              </a:ext>
            </a:extLst>
          </p:cNvPr>
          <p:cNvSpPr txBox="1"/>
          <p:nvPr/>
        </p:nvSpPr>
        <p:spPr>
          <a:xfrm>
            <a:off x="305577" y="4756033"/>
            <a:ext cx="1195563" cy="307777"/>
          </a:xfrm>
          <a:prstGeom prst="rect">
            <a:avLst/>
          </a:prstGeom>
          <a:noFill/>
        </p:spPr>
        <p:txBody>
          <a:bodyPr wrap="square" rtlCol="0">
            <a:spAutoFit/>
          </a:bodyPr>
          <a:lstStyle/>
          <a:p>
            <a:r>
              <a:rPr lang="en-US" sz="1400"/>
              <a:t>series.nbytes</a:t>
            </a:r>
          </a:p>
        </p:txBody>
      </p:sp>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BCD8482A-24F7-2D7B-5447-ED67E80F3C91}"/>
                  </a:ext>
                </a:extLst>
              </p14:cNvPr>
              <p14:cNvContentPartPr/>
              <p14:nvPr/>
            </p14:nvContentPartPr>
            <p14:xfrm>
              <a:off x="1639101" y="4920178"/>
              <a:ext cx="553680" cy="20520"/>
            </p14:xfrm>
          </p:contentPart>
        </mc:Choice>
        <mc:Fallback xmlns="">
          <p:pic>
            <p:nvPicPr>
              <p:cNvPr id="11" name="Ink 10">
                <a:extLst>
                  <a:ext uri="{FF2B5EF4-FFF2-40B4-BE49-F238E27FC236}">
                    <a16:creationId xmlns:a16="http://schemas.microsoft.com/office/drawing/2014/main" id="{BCD8482A-24F7-2D7B-5447-ED67E80F3C91}"/>
                  </a:ext>
                </a:extLst>
              </p:cNvPr>
              <p:cNvPicPr/>
              <p:nvPr/>
            </p:nvPicPr>
            <p:blipFill>
              <a:blip r:embed="rId11"/>
              <a:stretch>
                <a:fillRect/>
              </a:stretch>
            </p:blipFill>
            <p:spPr>
              <a:xfrm>
                <a:off x="1630101" y="4911178"/>
                <a:ext cx="571320" cy="38160"/>
              </a:xfrm>
              <a:prstGeom prst="rect">
                <a:avLst/>
              </a:prstGeom>
            </p:spPr>
          </p:pic>
        </mc:Fallback>
      </mc:AlternateContent>
      <p:sp>
        <p:nvSpPr>
          <p:cNvPr id="12" name="TextBox 11">
            <a:extLst>
              <a:ext uri="{FF2B5EF4-FFF2-40B4-BE49-F238E27FC236}">
                <a16:creationId xmlns:a16="http://schemas.microsoft.com/office/drawing/2014/main" id="{305ADBDD-3361-3CC2-5523-D099D2725041}"/>
              </a:ext>
            </a:extLst>
          </p:cNvPr>
          <p:cNvSpPr txBox="1"/>
          <p:nvPr/>
        </p:nvSpPr>
        <p:spPr>
          <a:xfrm>
            <a:off x="2492330" y="4751259"/>
            <a:ext cx="3849475" cy="307777"/>
          </a:xfrm>
          <a:prstGeom prst="rect">
            <a:avLst/>
          </a:prstGeom>
          <a:noFill/>
        </p:spPr>
        <p:txBody>
          <a:bodyPr wrap="square" rtlCol="0">
            <a:spAutoFit/>
          </a:bodyPr>
          <a:lstStyle/>
          <a:p>
            <a:r>
              <a:rPr lang="en-US" sz="1400"/>
              <a:t>returns the number of bytes the series takes up.</a:t>
            </a:r>
          </a:p>
        </p:txBody>
      </p:sp>
    </p:spTree>
    <p:extLst>
      <p:ext uri="{BB962C8B-B14F-4D97-AF65-F5344CB8AC3E}">
        <p14:creationId xmlns:p14="http://schemas.microsoft.com/office/powerpoint/2010/main" val="1857753780"/>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1D51804C-CBC3-3104-D03F-6F7EDC23A9EC}"/>
              </a:ext>
            </a:extLst>
          </p:cNvPr>
          <p:cNvPicPr>
            <a:picLocks noChangeAspect="1"/>
          </p:cNvPicPr>
          <p:nvPr/>
        </p:nvPicPr>
        <p:blipFill>
          <a:blip r:embed="rId3"/>
          <a:stretch>
            <a:fillRect/>
          </a:stretch>
        </p:blipFill>
        <p:spPr>
          <a:xfrm>
            <a:off x="325447" y="1505052"/>
            <a:ext cx="4720959" cy="2233819"/>
          </a:xfrm>
          <a:prstGeom prst="rect">
            <a:avLst/>
          </a:prstGeom>
        </p:spPr>
      </p:pic>
      <p:sp>
        <p:nvSpPr>
          <p:cNvPr id="5" name="TextBox 4">
            <a:extLst>
              <a:ext uri="{FF2B5EF4-FFF2-40B4-BE49-F238E27FC236}">
                <a16:creationId xmlns:a16="http://schemas.microsoft.com/office/drawing/2014/main" id="{40025505-7C06-04D5-A853-47660FD40260}"/>
              </a:ext>
            </a:extLst>
          </p:cNvPr>
          <p:cNvSpPr txBox="1"/>
          <p:nvPr/>
        </p:nvSpPr>
        <p:spPr>
          <a:xfrm>
            <a:off x="228507" y="1030740"/>
            <a:ext cx="3823668" cy="338554"/>
          </a:xfrm>
          <a:prstGeom prst="rect">
            <a:avLst/>
          </a:prstGeom>
          <a:noFill/>
        </p:spPr>
        <p:txBody>
          <a:bodyPr wrap="square" rtlCol="0">
            <a:spAutoFit/>
          </a:bodyPr>
          <a:lstStyle/>
          <a:p>
            <a:r>
              <a:rPr lang="en-US" sz="1600"/>
              <a:t>Here’s the new badgrades dataframe,</a:t>
            </a:r>
          </a:p>
        </p:txBody>
      </p:sp>
      <p:sp>
        <p:nvSpPr>
          <p:cNvPr id="8" name="TextBox 7">
            <a:extLst>
              <a:ext uri="{FF2B5EF4-FFF2-40B4-BE49-F238E27FC236}">
                <a16:creationId xmlns:a16="http://schemas.microsoft.com/office/drawing/2014/main" id="{D8BB50A9-D70E-6EC1-CCD3-E082BCD3226A}"/>
              </a:ext>
            </a:extLst>
          </p:cNvPr>
          <p:cNvSpPr txBox="1"/>
          <p:nvPr/>
        </p:nvSpPr>
        <p:spPr>
          <a:xfrm>
            <a:off x="6372841" y="1068422"/>
            <a:ext cx="4817899" cy="1077218"/>
          </a:xfrm>
          <a:prstGeom prst="rect">
            <a:avLst/>
          </a:prstGeom>
          <a:noFill/>
        </p:spPr>
        <p:txBody>
          <a:bodyPr wrap="square" rtlCol="0">
            <a:spAutoFit/>
          </a:bodyPr>
          <a:lstStyle/>
          <a:p>
            <a:r>
              <a:rPr lang="en-US" sz="1600"/>
              <a:t>One way to impute the NaN values is to assume everyone within the same major would make roughly the same grades.  So we can find the average Test4 grade by Major,</a:t>
            </a:r>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EB475421-8C7F-FAE6-B294-BADC7A9A77E5}"/>
                  </a:ext>
                </a:extLst>
              </p14:cNvPr>
              <p14:cNvContentPartPr/>
              <p14:nvPr/>
            </p14:nvContentPartPr>
            <p14:xfrm>
              <a:off x="3542055" y="2182688"/>
              <a:ext cx="510120" cy="336240"/>
            </p14:xfrm>
          </p:contentPart>
        </mc:Choice>
        <mc:Fallback xmlns="">
          <p:pic>
            <p:nvPicPr>
              <p:cNvPr id="17" name="Ink 16">
                <a:extLst>
                  <a:ext uri="{FF2B5EF4-FFF2-40B4-BE49-F238E27FC236}">
                    <a16:creationId xmlns:a16="http://schemas.microsoft.com/office/drawing/2014/main" id="{EB475421-8C7F-FAE6-B294-BADC7A9A77E5}"/>
                  </a:ext>
                </a:extLst>
              </p:cNvPr>
              <p:cNvPicPr/>
              <p:nvPr/>
            </p:nvPicPr>
            <p:blipFill>
              <a:blip r:embed="rId5"/>
              <a:stretch>
                <a:fillRect/>
              </a:stretch>
            </p:blipFill>
            <p:spPr>
              <a:xfrm>
                <a:off x="3535935" y="2176568"/>
                <a:ext cx="52236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361AC80E-B1DD-9991-CD8F-35CAFE6FB2CF}"/>
                  </a:ext>
                </a:extLst>
              </p14:cNvPr>
              <p14:cNvContentPartPr/>
              <p14:nvPr/>
            </p14:nvContentPartPr>
            <p14:xfrm>
              <a:off x="3542055" y="3303747"/>
              <a:ext cx="510120" cy="336240"/>
            </p14:xfrm>
          </p:contentPart>
        </mc:Choice>
        <mc:Fallback xmlns="">
          <p:pic>
            <p:nvPicPr>
              <p:cNvPr id="4" name="Ink 3">
                <a:extLst>
                  <a:ext uri="{FF2B5EF4-FFF2-40B4-BE49-F238E27FC236}">
                    <a16:creationId xmlns:a16="http://schemas.microsoft.com/office/drawing/2014/main" id="{361AC80E-B1DD-9991-CD8F-35CAFE6FB2CF}"/>
                  </a:ext>
                </a:extLst>
              </p:cNvPr>
              <p:cNvPicPr/>
              <p:nvPr/>
            </p:nvPicPr>
            <p:blipFill>
              <a:blip r:embed="rId5"/>
              <a:stretch>
                <a:fillRect/>
              </a:stretch>
            </p:blipFill>
            <p:spPr>
              <a:xfrm>
                <a:off x="3535935" y="3297627"/>
                <a:ext cx="522360" cy="348480"/>
              </a:xfrm>
              <a:prstGeom prst="rect">
                <a:avLst/>
              </a:prstGeom>
            </p:spPr>
          </p:pic>
        </mc:Fallback>
      </mc:AlternateContent>
      <p:pic>
        <p:nvPicPr>
          <p:cNvPr id="6" name="Picture 5">
            <a:extLst>
              <a:ext uri="{FF2B5EF4-FFF2-40B4-BE49-F238E27FC236}">
                <a16:creationId xmlns:a16="http://schemas.microsoft.com/office/drawing/2014/main" id="{90AF0029-8A4A-E798-7BAD-A8AA7F70B30C}"/>
              </a:ext>
            </a:extLst>
          </p:cNvPr>
          <p:cNvPicPr>
            <a:picLocks noChangeAspect="1"/>
          </p:cNvPicPr>
          <p:nvPr/>
        </p:nvPicPr>
        <p:blipFill>
          <a:blip r:embed="rId7"/>
          <a:stretch>
            <a:fillRect/>
          </a:stretch>
        </p:blipFill>
        <p:spPr>
          <a:xfrm>
            <a:off x="6372841" y="2350808"/>
            <a:ext cx="3200677" cy="1318374"/>
          </a:xfrm>
          <a:prstGeom prst="rect">
            <a:avLst/>
          </a:prstGeom>
        </p:spPr>
      </p:pic>
      <p:sp>
        <p:nvSpPr>
          <p:cNvPr id="9" name="TextBox 8">
            <a:extLst>
              <a:ext uri="{FF2B5EF4-FFF2-40B4-BE49-F238E27FC236}">
                <a16:creationId xmlns:a16="http://schemas.microsoft.com/office/drawing/2014/main" id="{B1D51BDD-4C8A-D59F-7B04-D6AE23E59EF5}"/>
              </a:ext>
            </a:extLst>
          </p:cNvPr>
          <p:cNvSpPr txBox="1"/>
          <p:nvPr/>
        </p:nvSpPr>
        <p:spPr>
          <a:xfrm>
            <a:off x="6307059" y="3794154"/>
            <a:ext cx="3675141" cy="338554"/>
          </a:xfrm>
          <a:prstGeom prst="rect">
            <a:avLst/>
          </a:prstGeom>
          <a:noFill/>
        </p:spPr>
        <p:txBody>
          <a:bodyPr wrap="square" rtlCol="0">
            <a:spAutoFit/>
          </a:bodyPr>
          <a:lstStyle/>
          <a:p>
            <a:r>
              <a:rPr lang="en-US" sz="1600"/>
              <a:t>Can convert the series to a dictionary,</a:t>
            </a:r>
          </a:p>
        </p:txBody>
      </p:sp>
      <p:pic>
        <p:nvPicPr>
          <p:cNvPr id="10" name="Picture 9">
            <a:extLst>
              <a:ext uri="{FF2B5EF4-FFF2-40B4-BE49-F238E27FC236}">
                <a16:creationId xmlns:a16="http://schemas.microsoft.com/office/drawing/2014/main" id="{FAF93F63-2D90-AB57-7BFA-DC3656AABFFC}"/>
              </a:ext>
            </a:extLst>
          </p:cNvPr>
          <p:cNvPicPr>
            <a:picLocks noChangeAspect="1"/>
          </p:cNvPicPr>
          <p:nvPr/>
        </p:nvPicPr>
        <p:blipFill>
          <a:blip r:embed="rId8"/>
          <a:stretch>
            <a:fillRect/>
          </a:stretch>
        </p:blipFill>
        <p:spPr>
          <a:xfrm>
            <a:off x="6372841" y="4365621"/>
            <a:ext cx="5136325" cy="693480"/>
          </a:xfrm>
          <a:prstGeom prst="rect">
            <a:avLst/>
          </a:prstGeom>
        </p:spPr>
      </p:pic>
      <p:sp>
        <p:nvSpPr>
          <p:cNvPr id="11" name="TextBox 10">
            <a:extLst>
              <a:ext uri="{FF2B5EF4-FFF2-40B4-BE49-F238E27FC236}">
                <a16:creationId xmlns:a16="http://schemas.microsoft.com/office/drawing/2014/main" id="{56C504D5-220D-A101-0CAB-7EAB0A7FF370}"/>
              </a:ext>
            </a:extLst>
          </p:cNvPr>
          <p:cNvSpPr txBox="1"/>
          <p:nvPr/>
        </p:nvSpPr>
        <p:spPr>
          <a:xfrm>
            <a:off x="6372841" y="5218404"/>
            <a:ext cx="5228609" cy="584775"/>
          </a:xfrm>
          <a:prstGeom prst="rect">
            <a:avLst/>
          </a:prstGeom>
          <a:noFill/>
        </p:spPr>
        <p:txBody>
          <a:bodyPr wrap="square" rtlCol="0">
            <a:spAutoFit/>
          </a:bodyPr>
          <a:lstStyle/>
          <a:p>
            <a:r>
              <a:rPr lang="en-US" sz="1600"/>
              <a:t>And then use this to map the Major column to Grade values, and fill NaN’s in Test4 colum with it,</a:t>
            </a:r>
          </a:p>
        </p:txBody>
      </p:sp>
      <p:pic>
        <p:nvPicPr>
          <p:cNvPr id="12" name="Picture 11">
            <a:extLst>
              <a:ext uri="{FF2B5EF4-FFF2-40B4-BE49-F238E27FC236}">
                <a16:creationId xmlns:a16="http://schemas.microsoft.com/office/drawing/2014/main" id="{3F46EC68-3007-37F4-9ED0-C4DA33E9E001}"/>
              </a:ext>
            </a:extLst>
          </p:cNvPr>
          <p:cNvPicPr>
            <a:picLocks noChangeAspect="1"/>
          </p:cNvPicPr>
          <p:nvPr/>
        </p:nvPicPr>
        <p:blipFill>
          <a:blip r:embed="rId9"/>
          <a:stretch>
            <a:fillRect/>
          </a:stretch>
        </p:blipFill>
        <p:spPr>
          <a:xfrm>
            <a:off x="6494771" y="5962481"/>
            <a:ext cx="5228609" cy="270171"/>
          </a:xfrm>
          <a:prstGeom prst="rect">
            <a:avLst/>
          </a:prstGeom>
        </p:spPr>
      </p:pic>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7FC86BF4-223B-32FA-1006-D78FFF490F6E}"/>
                  </a:ext>
                </a:extLst>
              </p14:cNvPr>
              <p14:cNvContentPartPr/>
              <p14:nvPr/>
            </p14:nvContentPartPr>
            <p14:xfrm>
              <a:off x="5305424" y="4815105"/>
              <a:ext cx="1019205" cy="1700280"/>
            </p14:xfrm>
          </p:contentPart>
        </mc:Choice>
        <mc:Fallback xmlns="">
          <p:pic>
            <p:nvPicPr>
              <p:cNvPr id="13" name="Ink 12">
                <a:extLst>
                  <a:ext uri="{FF2B5EF4-FFF2-40B4-BE49-F238E27FC236}">
                    <a16:creationId xmlns:a16="http://schemas.microsoft.com/office/drawing/2014/main" id="{7FC86BF4-223B-32FA-1006-D78FFF490F6E}"/>
                  </a:ext>
                </a:extLst>
              </p:cNvPr>
              <p:cNvPicPr/>
              <p:nvPr/>
            </p:nvPicPr>
            <p:blipFill>
              <a:blip r:embed="rId11"/>
              <a:stretch>
                <a:fillRect/>
              </a:stretch>
            </p:blipFill>
            <p:spPr>
              <a:xfrm>
                <a:off x="5299306" y="4808985"/>
                <a:ext cx="1031441" cy="1712520"/>
              </a:xfrm>
              <a:prstGeom prst="rect">
                <a:avLst/>
              </a:prstGeom>
            </p:spPr>
          </p:pic>
        </mc:Fallback>
      </mc:AlternateContent>
      <p:sp>
        <p:nvSpPr>
          <p:cNvPr id="14" name="TextBox 13">
            <a:extLst>
              <a:ext uri="{FF2B5EF4-FFF2-40B4-BE49-F238E27FC236}">
                <a16:creationId xmlns:a16="http://schemas.microsoft.com/office/drawing/2014/main" id="{EB788C05-A826-F0E0-B0F7-AA69BBB2A025}"/>
              </a:ext>
            </a:extLst>
          </p:cNvPr>
          <p:cNvSpPr txBox="1"/>
          <p:nvPr/>
        </p:nvSpPr>
        <p:spPr>
          <a:xfrm>
            <a:off x="6400275" y="6346108"/>
            <a:ext cx="1744354" cy="338554"/>
          </a:xfrm>
          <a:prstGeom prst="rect">
            <a:avLst/>
          </a:prstGeom>
          <a:noFill/>
        </p:spPr>
        <p:txBody>
          <a:bodyPr wrap="square" rtlCol="0">
            <a:spAutoFit/>
          </a:bodyPr>
          <a:lstStyle/>
          <a:p>
            <a:r>
              <a:rPr lang="en-US" sz="1600"/>
              <a:t>and we get,</a:t>
            </a:r>
          </a:p>
        </p:txBody>
      </p:sp>
      <p:pic>
        <p:nvPicPr>
          <p:cNvPr id="15" name="Picture 14">
            <a:extLst>
              <a:ext uri="{FF2B5EF4-FFF2-40B4-BE49-F238E27FC236}">
                <a16:creationId xmlns:a16="http://schemas.microsoft.com/office/drawing/2014/main" id="{BFCD167C-3BE1-F5FA-9507-E6DF09A24345}"/>
              </a:ext>
            </a:extLst>
          </p:cNvPr>
          <p:cNvPicPr>
            <a:picLocks noChangeAspect="1"/>
          </p:cNvPicPr>
          <p:nvPr/>
        </p:nvPicPr>
        <p:blipFill>
          <a:blip r:embed="rId12"/>
          <a:stretch>
            <a:fillRect/>
          </a:stretch>
        </p:blipFill>
        <p:spPr>
          <a:xfrm>
            <a:off x="334266" y="4297773"/>
            <a:ext cx="4801016" cy="2217612"/>
          </a:xfrm>
          <a:prstGeom prst="rect">
            <a:avLst/>
          </a:prstGeom>
        </p:spPr>
      </p:pic>
      <mc:AlternateContent xmlns:mc="http://schemas.openxmlformats.org/markup-compatibility/2006" xmlns:p14="http://schemas.microsoft.com/office/powerpoint/2010/main">
        <mc:Choice Requires="p14">
          <p:contentPart p14:bwMode="auto" r:id="rId13">
            <p14:nvContentPartPr>
              <p14:cNvPr id="16" name="Ink 15">
                <a:extLst>
                  <a:ext uri="{FF2B5EF4-FFF2-40B4-BE49-F238E27FC236}">
                    <a16:creationId xmlns:a16="http://schemas.microsoft.com/office/drawing/2014/main" id="{8A749A90-E73D-9821-0695-9FE287649FE9}"/>
                  </a:ext>
                </a:extLst>
              </p14:cNvPr>
              <p14:cNvContentPartPr/>
              <p14:nvPr/>
            </p14:nvContentPartPr>
            <p14:xfrm>
              <a:off x="3546150" y="5067105"/>
              <a:ext cx="436680" cy="201960"/>
            </p14:xfrm>
          </p:contentPart>
        </mc:Choice>
        <mc:Fallback xmlns="">
          <p:pic>
            <p:nvPicPr>
              <p:cNvPr id="16" name="Ink 15">
                <a:extLst>
                  <a:ext uri="{FF2B5EF4-FFF2-40B4-BE49-F238E27FC236}">
                    <a16:creationId xmlns:a16="http://schemas.microsoft.com/office/drawing/2014/main" id="{8A749A90-E73D-9821-0695-9FE287649FE9}"/>
                  </a:ext>
                </a:extLst>
              </p:cNvPr>
              <p:cNvPicPr/>
              <p:nvPr/>
            </p:nvPicPr>
            <p:blipFill>
              <a:blip r:embed="rId14"/>
              <a:stretch>
                <a:fillRect/>
              </a:stretch>
            </p:blipFill>
            <p:spPr>
              <a:xfrm>
                <a:off x="3540030" y="5060985"/>
                <a:ext cx="4489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DAFDB7D7-9923-0F5A-2634-752AB618C7D2}"/>
                  </a:ext>
                </a:extLst>
              </p14:cNvPr>
              <p14:cNvContentPartPr/>
              <p14:nvPr/>
            </p14:nvContentPartPr>
            <p14:xfrm>
              <a:off x="3446790" y="6105345"/>
              <a:ext cx="562680" cy="249120"/>
            </p14:xfrm>
          </p:contentPart>
        </mc:Choice>
        <mc:Fallback xmlns="">
          <p:pic>
            <p:nvPicPr>
              <p:cNvPr id="18" name="Ink 17">
                <a:extLst>
                  <a:ext uri="{FF2B5EF4-FFF2-40B4-BE49-F238E27FC236}">
                    <a16:creationId xmlns:a16="http://schemas.microsoft.com/office/drawing/2014/main" id="{DAFDB7D7-9923-0F5A-2634-752AB618C7D2}"/>
                  </a:ext>
                </a:extLst>
              </p:cNvPr>
              <p:cNvPicPr/>
              <p:nvPr/>
            </p:nvPicPr>
            <p:blipFill>
              <a:blip r:embed="rId16"/>
              <a:stretch>
                <a:fillRect/>
              </a:stretch>
            </p:blipFill>
            <p:spPr>
              <a:xfrm>
                <a:off x="3440670" y="6099225"/>
                <a:ext cx="574920" cy="261360"/>
              </a:xfrm>
              <a:prstGeom prst="rect">
                <a:avLst/>
              </a:prstGeom>
            </p:spPr>
          </p:pic>
        </mc:Fallback>
      </mc:AlternateContent>
    </p:spTree>
    <p:extLst>
      <p:ext uri="{BB962C8B-B14F-4D97-AF65-F5344CB8AC3E}">
        <p14:creationId xmlns:p14="http://schemas.microsoft.com/office/powerpoint/2010/main" val="333104762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90448"/>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5" name="TextBox 4">
            <a:extLst>
              <a:ext uri="{FF2B5EF4-FFF2-40B4-BE49-F238E27FC236}">
                <a16:creationId xmlns:a16="http://schemas.microsoft.com/office/drawing/2014/main" id="{04093399-890C-CB24-A146-5357943FE2EE}"/>
              </a:ext>
            </a:extLst>
          </p:cNvPr>
          <p:cNvSpPr txBox="1"/>
          <p:nvPr/>
        </p:nvSpPr>
        <p:spPr>
          <a:xfrm>
            <a:off x="358784" y="3523973"/>
            <a:ext cx="4921140" cy="584775"/>
          </a:xfrm>
          <a:prstGeom prst="rect">
            <a:avLst/>
          </a:prstGeom>
          <a:noFill/>
        </p:spPr>
        <p:txBody>
          <a:bodyPr wrap="square" rtlCol="0">
            <a:spAutoFit/>
          </a:bodyPr>
          <a:lstStyle/>
          <a:p>
            <a:r>
              <a:rPr lang="en-US" sz="1600"/>
              <a:t>Mapping/changing the Grade column from letter grade to a number grade: </a:t>
            </a:r>
          </a:p>
        </p:txBody>
      </p:sp>
      <p:pic>
        <p:nvPicPr>
          <p:cNvPr id="6" name="Picture 5">
            <a:extLst>
              <a:ext uri="{FF2B5EF4-FFF2-40B4-BE49-F238E27FC236}">
                <a16:creationId xmlns:a16="http://schemas.microsoft.com/office/drawing/2014/main" id="{E3E62A0E-66FF-C9A7-2EDA-92A247475B8C}"/>
              </a:ext>
            </a:extLst>
          </p:cNvPr>
          <p:cNvPicPr>
            <a:picLocks noChangeAspect="1"/>
          </p:cNvPicPr>
          <p:nvPr/>
        </p:nvPicPr>
        <p:blipFill>
          <a:blip r:embed="rId3"/>
          <a:stretch>
            <a:fillRect/>
          </a:stretch>
        </p:blipFill>
        <p:spPr>
          <a:xfrm>
            <a:off x="483312" y="1333795"/>
            <a:ext cx="4672084" cy="1739106"/>
          </a:xfrm>
          <a:prstGeom prst="rect">
            <a:avLst/>
          </a:prstGeom>
        </p:spPr>
      </p:pic>
      <p:pic>
        <p:nvPicPr>
          <p:cNvPr id="7" name="Picture 6">
            <a:extLst>
              <a:ext uri="{FF2B5EF4-FFF2-40B4-BE49-F238E27FC236}">
                <a16:creationId xmlns:a16="http://schemas.microsoft.com/office/drawing/2014/main" id="{A219F8A6-608F-1E78-4D09-4EED749E4DF4}"/>
              </a:ext>
            </a:extLst>
          </p:cNvPr>
          <p:cNvPicPr>
            <a:picLocks noChangeAspect="1"/>
          </p:cNvPicPr>
          <p:nvPr/>
        </p:nvPicPr>
        <p:blipFill>
          <a:blip r:embed="rId4"/>
          <a:stretch>
            <a:fillRect/>
          </a:stretch>
        </p:blipFill>
        <p:spPr>
          <a:xfrm>
            <a:off x="514229" y="4283290"/>
            <a:ext cx="3208298" cy="365792"/>
          </a:xfrm>
          <a:prstGeom prst="rect">
            <a:avLst/>
          </a:prstGeom>
        </p:spPr>
      </p:pic>
      <p:pic>
        <p:nvPicPr>
          <p:cNvPr id="8" name="Picture 7">
            <a:extLst>
              <a:ext uri="{FF2B5EF4-FFF2-40B4-BE49-F238E27FC236}">
                <a16:creationId xmlns:a16="http://schemas.microsoft.com/office/drawing/2014/main" id="{92411C24-8362-DE7B-5E09-6E40D698324B}"/>
              </a:ext>
            </a:extLst>
          </p:cNvPr>
          <p:cNvPicPr>
            <a:picLocks noChangeAspect="1"/>
          </p:cNvPicPr>
          <p:nvPr/>
        </p:nvPicPr>
        <p:blipFill>
          <a:blip r:embed="rId5"/>
          <a:stretch>
            <a:fillRect/>
          </a:stretch>
        </p:blipFill>
        <p:spPr>
          <a:xfrm>
            <a:off x="514229" y="4819513"/>
            <a:ext cx="3894157" cy="1745131"/>
          </a:xfrm>
          <a:prstGeom prst="rect">
            <a:avLst/>
          </a:prstGeom>
        </p:spPr>
      </p:pic>
      <p:sp>
        <p:nvSpPr>
          <p:cNvPr id="9" name="TextBox 8">
            <a:extLst>
              <a:ext uri="{FF2B5EF4-FFF2-40B4-BE49-F238E27FC236}">
                <a16:creationId xmlns:a16="http://schemas.microsoft.com/office/drawing/2014/main" id="{ECFB1A9D-5684-7D03-9E05-3E3A2FA8F4CC}"/>
              </a:ext>
            </a:extLst>
          </p:cNvPr>
          <p:cNvSpPr txBox="1"/>
          <p:nvPr/>
        </p:nvSpPr>
        <p:spPr>
          <a:xfrm>
            <a:off x="352245" y="830775"/>
            <a:ext cx="3254478" cy="338554"/>
          </a:xfrm>
          <a:prstGeom prst="rect">
            <a:avLst/>
          </a:prstGeom>
          <a:noFill/>
        </p:spPr>
        <p:txBody>
          <a:bodyPr wrap="square" rtlCol="0">
            <a:spAutoFit/>
          </a:bodyPr>
          <a:lstStyle/>
          <a:p>
            <a:r>
              <a:rPr lang="en-US" sz="1600"/>
              <a:t>Here’s badgrades dataframe,</a:t>
            </a:r>
          </a:p>
        </p:txBody>
      </p:sp>
      <p:pic>
        <p:nvPicPr>
          <p:cNvPr id="10" name="Picture 9">
            <a:extLst>
              <a:ext uri="{FF2B5EF4-FFF2-40B4-BE49-F238E27FC236}">
                <a16:creationId xmlns:a16="http://schemas.microsoft.com/office/drawing/2014/main" id="{F1401D2A-D83F-DB59-D1DA-0DAFF835CCE8}"/>
              </a:ext>
            </a:extLst>
          </p:cNvPr>
          <p:cNvPicPr>
            <a:picLocks noChangeAspect="1"/>
          </p:cNvPicPr>
          <p:nvPr/>
        </p:nvPicPr>
        <p:blipFill>
          <a:blip r:embed="rId6"/>
          <a:stretch>
            <a:fillRect/>
          </a:stretch>
        </p:blipFill>
        <p:spPr>
          <a:xfrm>
            <a:off x="6961240" y="4471440"/>
            <a:ext cx="4625741" cy="2179509"/>
          </a:xfrm>
          <a:prstGeom prst="rect">
            <a:avLst/>
          </a:prstGeom>
        </p:spPr>
      </p:pic>
      <p:sp>
        <p:nvSpPr>
          <p:cNvPr id="11" name="TextBox 10">
            <a:extLst>
              <a:ext uri="{FF2B5EF4-FFF2-40B4-BE49-F238E27FC236}">
                <a16:creationId xmlns:a16="http://schemas.microsoft.com/office/drawing/2014/main" id="{3531FFA3-D8A0-63A7-EDCB-8263535044D1}"/>
              </a:ext>
            </a:extLst>
          </p:cNvPr>
          <p:cNvSpPr txBox="1"/>
          <p:nvPr/>
        </p:nvSpPr>
        <p:spPr>
          <a:xfrm>
            <a:off x="6813540" y="3617380"/>
            <a:ext cx="4921140" cy="338554"/>
          </a:xfrm>
          <a:prstGeom prst="rect">
            <a:avLst/>
          </a:prstGeom>
          <a:noFill/>
        </p:spPr>
        <p:txBody>
          <a:bodyPr wrap="square" rtlCol="0">
            <a:spAutoFit/>
          </a:bodyPr>
          <a:lstStyle/>
          <a:p>
            <a:r>
              <a:rPr lang="en-US" sz="1600"/>
              <a:t>Here mapping letter grades to one lower.</a:t>
            </a:r>
          </a:p>
        </p:txBody>
      </p:sp>
    </p:spTree>
    <p:extLst>
      <p:ext uri="{BB962C8B-B14F-4D97-AF65-F5344CB8AC3E}">
        <p14:creationId xmlns:p14="http://schemas.microsoft.com/office/powerpoint/2010/main" val="142474030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42A1E725-7C8E-4B89-B3F3-B6F32288A4EA}"/>
              </a:ext>
            </a:extLst>
          </p:cNvPr>
          <p:cNvSpPr txBox="1"/>
          <p:nvPr/>
        </p:nvSpPr>
        <p:spPr>
          <a:xfrm>
            <a:off x="215363" y="1273514"/>
            <a:ext cx="7158831" cy="307777"/>
          </a:xfrm>
          <a:prstGeom prst="rect">
            <a:avLst/>
          </a:prstGeom>
          <a:noFill/>
        </p:spPr>
        <p:txBody>
          <a:bodyPr wrap="square" rtlCol="0">
            <a:spAutoFit/>
          </a:bodyPr>
          <a:lstStyle/>
          <a:p>
            <a:r>
              <a:rPr lang="en-US" sz="1400"/>
              <a:t>Here’s another example of mapping – this time, titanic gender data to 0’s and 1’s.</a:t>
            </a:r>
          </a:p>
        </p:txBody>
      </p:sp>
      <p:pic>
        <p:nvPicPr>
          <p:cNvPr id="10" name="Picture 9">
            <a:extLst>
              <a:ext uri="{FF2B5EF4-FFF2-40B4-BE49-F238E27FC236}">
                <a16:creationId xmlns:a16="http://schemas.microsoft.com/office/drawing/2014/main" id="{05D5E16C-2724-7214-AF29-3E682C82563C}"/>
              </a:ext>
            </a:extLst>
          </p:cNvPr>
          <p:cNvPicPr>
            <a:picLocks noChangeAspect="1"/>
          </p:cNvPicPr>
          <p:nvPr/>
        </p:nvPicPr>
        <p:blipFill>
          <a:blip r:embed="rId3"/>
          <a:stretch>
            <a:fillRect/>
          </a:stretch>
        </p:blipFill>
        <p:spPr>
          <a:xfrm>
            <a:off x="327024" y="1919844"/>
            <a:ext cx="4480816" cy="439897"/>
          </a:xfrm>
          <a:prstGeom prst="rect">
            <a:avLst/>
          </a:prstGeom>
        </p:spPr>
      </p:pic>
      <p:pic>
        <p:nvPicPr>
          <p:cNvPr id="13" name="Picture 12">
            <a:extLst>
              <a:ext uri="{FF2B5EF4-FFF2-40B4-BE49-F238E27FC236}">
                <a16:creationId xmlns:a16="http://schemas.microsoft.com/office/drawing/2014/main" id="{F40D0039-9697-3DD0-7F02-89C9170C1561}"/>
              </a:ext>
            </a:extLst>
          </p:cNvPr>
          <p:cNvPicPr>
            <a:picLocks noChangeAspect="1"/>
          </p:cNvPicPr>
          <p:nvPr/>
        </p:nvPicPr>
        <p:blipFill>
          <a:blip r:embed="rId4"/>
          <a:stretch>
            <a:fillRect/>
          </a:stretch>
        </p:blipFill>
        <p:spPr>
          <a:xfrm>
            <a:off x="9059080" y="1919844"/>
            <a:ext cx="2667231" cy="2179509"/>
          </a:xfrm>
          <a:prstGeom prst="rect">
            <a:avLst/>
          </a:prstGeom>
        </p:spPr>
      </p:pic>
      <p:pic>
        <p:nvPicPr>
          <p:cNvPr id="14" name="Picture 13">
            <a:extLst>
              <a:ext uri="{FF2B5EF4-FFF2-40B4-BE49-F238E27FC236}">
                <a16:creationId xmlns:a16="http://schemas.microsoft.com/office/drawing/2014/main" id="{FD68153A-1F3B-9A5E-8A7F-2636CD78D65E}"/>
              </a:ext>
            </a:extLst>
          </p:cNvPr>
          <p:cNvPicPr>
            <a:picLocks noChangeAspect="1"/>
          </p:cNvPicPr>
          <p:nvPr/>
        </p:nvPicPr>
        <p:blipFill>
          <a:blip r:embed="rId5"/>
          <a:stretch>
            <a:fillRect/>
          </a:stretch>
        </p:blipFill>
        <p:spPr>
          <a:xfrm>
            <a:off x="5300440" y="1919844"/>
            <a:ext cx="2751058" cy="2179509"/>
          </a:xfrm>
          <a:prstGeom prst="rect">
            <a:avLst/>
          </a:prstGeom>
        </p:spPr>
      </p:pic>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417CE1F5-FE59-C888-7465-04A62E0E48E9}"/>
                  </a:ext>
                </a:extLst>
              </p14:cNvPr>
              <p14:cNvContentPartPr/>
              <p14:nvPr/>
            </p14:nvContentPartPr>
            <p14:xfrm>
              <a:off x="8288175" y="2950788"/>
              <a:ext cx="473040" cy="170280"/>
            </p14:xfrm>
          </p:contentPart>
        </mc:Choice>
        <mc:Fallback xmlns="">
          <p:pic>
            <p:nvPicPr>
              <p:cNvPr id="15" name="Ink 14">
                <a:extLst>
                  <a:ext uri="{FF2B5EF4-FFF2-40B4-BE49-F238E27FC236}">
                    <a16:creationId xmlns:a16="http://schemas.microsoft.com/office/drawing/2014/main" id="{417CE1F5-FE59-C888-7465-04A62E0E48E9}"/>
                  </a:ext>
                </a:extLst>
              </p:cNvPr>
              <p:cNvPicPr/>
              <p:nvPr/>
            </p:nvPicPr>
            <p:blipFill>
              <a:blip r:embed="rId7"/>
              <a:stretch>
                <a:fillRect/>
              </a:stretch>
            </p:blipFill>
            <p:spPr>
              <a:xfrm>
                <a:off x="8279535" y="2942148"/>
                <a:ext cx="490680" cy="187920"/>
              </a:xfrm>
              <a:prstGeom prst="rect">
                <a:avLst/>
              </a:prstGeom>
            </p:spPr>
          </p:pic>
        </mc:Fallback>
      </mc:AlternateContent>
      <p:pic>
        <p:nvPicPr>
          <p:cNvPr id="16" name="Picture 15">
            <a:extLst>
              <a:ext uri="{FF2B5EF4-FFF2-40B4-BE49-F238E27FC236}">
                <a16:creationId xmlns:a16="http://schemas.microsoft.com/office/drawing/2014/main" id="{134EAB96-0CF2-ACFA-BBE6-5B95DD231C4E}"/>
              </a:ext>
            </a:extLst>
          </p:cNvPr>
          <p:cNvPicPr>
            <a:picLocks noChangeAspect="1"/>
          </p:cNvPicPr>
          <p:nvPr/>
        </p:nvPicPr>
        <p:blipFill>
          <a:blip r:embed="rId8"/>
          <a:stretch>
            <a:fillRect/>
          </a:stretch>
        </p:blipFill>
        <p:spPr>
          <a:xfrm>
            <a:off x="327024" y="5001776"/>
            <a:ext cx="4795738" cy="1198934"/>
          </a:xfrm>
          <a:prstGeom prst="rect">
            <a:avLst/>
          </a:prstGeom>
        </p:spPr>
      </p:pic>
      <p:pic>
        <p:nvPicPr>
          <p:cNvPr id="17" name="Picture 16">
            <a:extLst>
              <a:ext uri="{FF2B5EF4-FFF2-40B4-BE49-F238E27FC236}">
                <a16:creationId xmlns:a16="http://schemas.microsoft.com/office/drawing/2014/main" id="{E61588E9-738D-4DEB-EE35-C99B3EF0263B}"/>
              </a:ext>
            </a:extLst>
          </p:cNvPr>
          <p:cNvPicPr>
            <a:picLocks noChangeAspect="1"/>
          </p:cNvPicPr>
          <p:nvPr/>
        </p:nvPicPr>
        <p:blipFill>
          <a:blip r:embed="rId9"/>
          <a:stretch>
            <a:fillRect/>
          </a:stretch>
        </p:blipFill>
        <p:spPr>
          <a:xfrm>
            <a:off x="5598170" y="4994334"/>
            <a:ext cx="2401124" cy="1568329"/>
          </a:xfrm>
          <a:prstGeom prst="rect">
            <a:avLst/>
          </a:prstGeom>
        </p:spPr>
      </p:pic>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3F1195F6-BE1D-0A32-5AA1-E5DC9FD2C027}"/>
                  </a:ext>
                </a:extLst>
              </p14:cNvPr>
              <p14:cNvContentPartPr/>
              <p14:nvPr/>
            </p14:nvContentPartPr>
            <p14:xfrm>
              <a:off x="8334024" y="5685798"/>
              <a:ext cx="358200" cy="185400"/>
            </p14:xfrm>
          </p:contentPart>
        </mc:Choice>
        <mc:Fallback xmlns="">
          <p:pic>
            <p:nvPicPr>
              <p:cNvPr id="18" name="Ink 17">
                <a:extLst>
                  <a:ext uri="{FF2B5EF4-FFF2-40B4-BE49-F238E27FC236}">
                    <a16:creationId xmlns:a16="http://schemas.microsoft.com/office/drawing/2014/main" id="{3F1195F6-BE1D-0A32-5AA1-E5DC9FD2C027}"/>
                  </a:ext>
                </a:extLst>
              </p:cNvPr>
              <p:cNvPicPr/>
              <p:nvPr/>
            </p:nvPicPr>
            <p:blipFill>
              <a:blip r:embed="rId11"/>
              <a:stretch>
                <a:fillRect/>
              </a:stretch>
            </p:blipFill>
            <p:spPr>
              <a:xfrm>
                <a:off x="8325024" y="5676798"/>
                <a:ext cx="375840" cy="203040"/>
              </a:xfrm>
              <a:prstGeom prst="rect">
                <a:avLst/>
              </a:prstGeom>
            </p:spPr>
          </p:pic>
        </mc:Fallback>
      </mc:AlternateContent>
      <p:pic>
        <p:nvPicPr>
          <p:cNvPr id="19" name="Picture 18">
            <a:extLst>
              <a:ext uri="{FF2B5EF4-FFF2-40B4-BE49-F238E27FC236}">
                <a16:creationId xmlns:a16="http://schemas.microsoft.com/office/drawing/2014/main" id="{0EEBEB16-AA12-999A-E37D-80437F927782}"/>
              </a:ext>
            </a:extLst>
          </p:cNvPr>
          <p:cNvPicPr>
            <a:picLocks noChangeAspect="1"/>
          </p:cNvPicPr>
          <p:nvPr/>
        </p:nvPicPr>
        <p:blipFill>
          <a:blip r:embed="rId12"/>
          <a:stretch>
            <a:fillRect/>
          </a:stretch>
        </p:blipFill>
        <p:spPr>
          <a:xfrm>
            <a:off x="9004099" y="5009029"/>
            <a:ext cx="2475150" cy="1583368"/>
          </a:xfrm>
          <a:prstGeom prst="rect">
            <a:avLst/>
          </a:prstGeom>
        </p:spPr>
      </p:pic>
      <p:sp>
        <p:nvSpPr>
          <p:cNvPr id="21" name="TextBox 20">
            <a:extLst>
              <a:ext uri="{FF2B5EF4-FFF2-40B4-BE49-F238E27FC236}">
                <a16:creationId xmlns:a16="http://schemas.microsoft.com/office/drawing/2014/main" id="{92E23846-4937-7062-8DA9-6C368D80CE7D}"/>
              </a:ext>
            </a:extLst>
          </p:cNvPr>
          <p:cNvSpPr txBox="1"/>
          <p:nvPr/>
        </p:nvSpPr>
        <p:spPr>
          <a:xfrm>
            <a:off x="215363" y="4223326"/>
            <a:ext cx="3304585" cy="523220"/>
          </a:xfrm>
          <a:prstGeom prst="rect">
            <a:avLst/>
          </a:prstGeom>
          <a:noFill/>
        </p:spPr>
        <p:txBody>
          <a:bodyPr wrap="square">
            <a:spAutoFit/>
          </a:bodyPr>
          <a:lstStyle/>
          <a:p>
            <a:r>
              <a:rPr lang="en-US" sz="1400"/>
              <a:t>here’s an example of mapping, from the Comedians dataframe thing.</a:t>
            </a:r>
            <a:endParaRPr lang="en-US" sz="1800"/>
          </a:p>
        </p:txBody>
      </p:sp>
    </p:spTree>
    <p:extLst>
      <p:ext uri="{BB962C8B-B14F-4D97-AF65-F5344CB8AC3E}">
        <p14:creationId xmlns:p14="http://schemas.microsoft.com/office/powerpoint/2010/main" val="221122394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09F7F69-C795-0CFB-339D-46F182FD63D7}"/>
              </a:ext>
            </a:extLst>
          </p:cNvPr>
          <p:cNvSpPr txBox="1"/>
          <p:nvPr/>
        </p:nvSpPr>
        <p:spPr>
          <a:xfrm>
            <a:off x="206748" y="1124307"/>
            <a:ext cx="4123815" cy="523220"/>
          </a:xfrm>
          <a:prstGeom prst="rect">
            <a:avLst/>
          </a:prstGeom>
          <a:noFill/>
        </p:spPr>
        <p:txBody>
          <a:bodyPr wrap="square" rtlCol="0">
            <a:spAutoFit/>
          </a:bodyPr>
          <a:lstStyle/>
          <a:p>
            <a:r>
              <a:rPr lang="en-US" sz="1400">
                <a:solidFill>
                  <a:srgbClr val="FF0000"/>
                </a:solidFill>
              </a:rPr>
              <a:t>Trying to illustrate similarities/differences between apply() and transform().  </a:t>
            </a:r>
            <a:r>
              <a:rPr lang="en-US" sz="1400"/>
              <a:t>Consider df,</a:t>
            </a:r>
          </a:p>
        </p:txBody>
      </p:sp>
      <p:pic>
        <p:nvPicPr>
          <p:cNvPr id="13" name="Picture 12">
            <a:extLst>
              <a:ext uri="{FF2B5EF4-FFF2-40B4-BE49-F238E27FC236}">
                <a16:creationId xmlns:a16="http://schemas.microsoft.com/office/drawing/2014/main" id="{481D4FB7-77E9-7678-06F2-13DB57EF9FD9}"/>
              </a:ext>
            </a:extLst>
          </p:cNvPr>
          <p:cNvPicPr>
            <a:picLocks noChangeAspect="1"/>
          </p:cNvPicPr>
          <p:nvPr/>
        </p:nvPicPr>
        <p:blipFill>
          <a:blip r:embed="rId3"/>
          <a:stretch>
            <a:fillRect/>
          </a:stretch>
        </p:blipFill>
        <p:spPr>
          <a:xfrm>
            <a:off x="5029470" y="1825280"/>
            <a:ext cx="2972058" cy="1905165"/>
          </a:xfrm>
          <a:prstGeom prst="rect">
            <a:avLst/>
          </a:prstGeom>
        </p:spPr>
      </p:pic>
      <p:pic>
        <p:nvPicPr>
          <p:cNvPr id="14" name="Picture 13">
            <a:extLst>
              <a:ext uri="{FF2B5EF4-FFF2-40B4-BE49-F238E27FC236}">
                <a16:creationId xmlns:a16="http://schemas.microsoft.com/office/drawing/2014/main" id="{70CCE66C-86DC-3F50-92F3-6EC744A7E977}"/>
              </a:ext>
            </a:extLst>
          </p:cNvPr>
          <p:cNvPicPr>
            <a:picLocks noChangeAspect="1"/>
          </p:cNvPicPr>
          <p:nvPr/>
        </p:nvPicPr>
        <p:blipFill>
          <a:blip r:embed="rId4"/>
          <a:stretch>
            <a:fillRect/>
          </a:stretch>
        </p:blipFill>
        <p:spPr>
          <a:xfrm>
            <a:off x="8488944" y="1856478"/>
            <a:ext cx="3307367" cy="1897544"/>
          </a:xfrm>
          <a:prstGeom prst="rect">
            <a:avLst/>
          </a:prstGeom>
        </p:spPr>
      </p:pic>
      <p:sp>
        <p:nvSpPr>
          <p:cNvPr id="4" name="TextBox 3">
            <a:extLst>
              <a:ext uri="{FF2B5EF4-FFF2-40B4-BE49-F238E27FC236}">
                <a16:creationId xmlns:a16="http://schemas.microsoft.com/office/drawing/2014/main" id="{08914802-3B78-D955-F15D-5989294FD9C9}"/>
              </a:ext>
            </a:extLst>
          </p:cNvPr>
          <p:cNvSpPr txBox="1"/>
          <p:nvPr/>
        </p:nvSpPr>
        <p:spPr>
          <a:xfrm>
            <a:off x="5029469" y="1132653"/>
            <a:ext cx="5736853" cy="307777"/>
          </a:xfrm>
          <a:prstGeom prst="rect">
            <a:avLst/>
          </a:prstGeom>
          <a:noFill/>
        </p:spPr>
        <p:txBody>
          <a:bodyPr wrap="square" rtlCol="0">
            <a:spAutoFit/>
          </a:bodyPr>
          <a:lstStyle/>
          <a:p>
            <a:r>
              <a:rPr lang="en-US" sz="1400"/>
              <a:t>and apply/transform applied to “Average” column.  These are same,</a:t>
            </a:r>
          </a:p>
        </p:txBody>
      </p:sp>
      <p:sp>
        <p:nvSpPr>
          <p:cNvPr id="5" name="TextBox 4">
            <a:extLst>
              <a:ext uri="{FF2B5EF4-FFF2-40B4-BE49-F238E27FC236}">
                <a16:creationId xmlns:a16="http://schemas.microsoft.com/office/drawing/2014/main" id="{D5EAD03F-F5D8-B2FC-8BF9-BD82ECEF46C8}"/>
              </a:ext>
            </a:extLst>
          </p:cNvPr>
          <p:cNvSpPr txBox="1"/>
          <p:nvPr/>
        </p:nvSpPr>
        <p:spPr>
          <a:xfrm>
            <a:off x="5029470" y="3985160"/>
            <a:ext cx="6901694" cy="738664"/>
          </a:xfrm>
          <a:prstGeom prst="rect">
            <a:avLst/>
          </a:prstGeom>
          <a:noFill/>
        </p:spPr>
        <p:txBody>
          <a:bodyPr wrap="square" rtlCol="0">
            <a:spAutoFit/>
          </a:bodyPr>
          <a:lstStyle/>
          <a:p>
            <a:r>
              <a:rPr lang="en-US" sz="1400"/>
              <a:t>now consider when used with groupby.  apply() outputs a table of mean value per group.  transform() takes every value in the column (“Average”), ascertains its group, and outputs the group’s corresponding mean value.</a:t>
            </a:r>
          </a:p>
        </p:txBody>
      </p:sp>
      <p:pic>
        <p:nvPicPr>
          <p:cNvPr id="6" name="Picture 5">
            <a:extLst>
              <a:ext uri="{FF2B5EF4-FFF2-40B4-BE49-F238E27FC236}">
                <a16:creationId xmlns:a16="http://schemas.microsoft.com/office/drawing/2014/main" id="{620A49CC-851B-7090-217E-1D5E27A00D49}"/>
              </a:ext>
            </a:extLst>
          </p:cNvPr>
          <p:cNvPicPr>
            <a:picLocks noChangeAspect="1"/>
          </p:cNvPicPr>
          <p:nvPr/>
        </p:nvPicPr>
        <p:blipFill>
          <a:blip r:embed="rId5"/>
          <a:stretch>
            <a:fillRect/>
          </a:stretch>
        </p:blipFill>
        <p:spPr>
          <a:xfrm>
            <a:off x="1515983" y="4870549"/>
            <a:ext cx="4580017" cy="1089754"/>
          </a:xfrm>
          <a:prstGeom prst="rect">
            <a:avLst/>
          </a:prstGeom>
        </p:spPr>
      </p:pic>
      <p:pic>
        <p:nvPicPr>
          <p:cNvPr id="8" name="Picture 7">
            <a:extLst>
              <a:ext uri="{FF2B5EF4-FFF2-40B4-BE49-F238E27FC236}">
                <a16:creationId xmlns:a16="http://schemas.microsoft.com/office/drawing/2014/main" id="{477F01CB-0D27-E4F7-2232-445C96A37B5D}"/>
              </a:ext>
            </a:extLst>
          </p:cNvPr>
          <p:cNvPicPr>
            <a:picLocks noChangeAspect="1"/>
          </p:cNvPicPr>
          <p:nvPr/>
        </p:nvPicPr>
        <p:blipFill>
          <a:blip r:embed="rId6"/>
          <a:stretch>
            <a:fillRect/>
          </a:stretch>
        </p:blipFill>
        <p:spPr>
          <a:xfrm>
            <a:off x="7084424" y="4837780"/>
            <a:ext cx="4846740" cy="1912786"/>
          </a:xfrm>
          <a:prstGeom prst="rect">
            <a:avLst/>
          </a:prstGeom>
        </p:spPr>
      </p:pic>
      <p:pic>
        <p:nvPicPr>
          <p:cNvPr id="15" name="Picture 14">
            <a:extLst>
              <a:ext uri="{FF2B5EF4-FFF2-40B4-BE49-F238E27FC236}">
                <a16:creationId xmlns:a16="http://schemas.microsoft.com/office/drawing/2014/main" id="{529CB8D2-F748-C5C7-B2AF-F2131BFD02C3}"/>
              </a:ext>
            </a:extLst>
          </p:cNvPr>
          <p:cNvPicPr>
            <a:picLocks noChangeAspect="1"/>
          </p:cNvPicPr>
          <p:nvPr/>
        </p:nvPicPr>
        <p:blipFill>
          <a:blip r:embed="rId7"/>
          <a:stretch>
            <a:fillRect/>
          </a:stretch>
        </p:blipFill>
        <p:spPr>
          <a:xfrm>
            <a:off x="265748" y="1856478"/>
            <a:ext cx="4005814" cy="1505945"/>
          </a:xfrm>
          <a:prstGeom prst="rect">
            <a:avLst/>
          </a:prstGeom>
        </p:spPr>
      </p:pic>
      <p:sp>
        <p:nvSpPr>
          <p:cNvPr id="2" name="Rectangle 1">
            <a:extLst>
              <a:ext uri="{FF2B5EF4-FFF2-40B4-BE49-F238E27FC236}">
                <a16:creationId xmlns:a16="http://schemas.microsoft.com/office/drawing/2014/main" id="{A66E246E-DEF2-68DA-2D40-A0B36CAC5A95}"/>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Tree>
    <p:extLst>
      <p:ext uri="{BB962C8B-B14F-4D97-AF65-F5344CB8AC3E}">
        <p14:creationId xmlns:p14="http://schemas.microsoft.com/office/powerpoint/2010/main" val="334754997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09F7F69-C795-0CFB-339D-46F182FD63D7}"/>
              </a:ext>
            </a:extLst>
          </p:cNvPr>
          <p:cNvSpPr txBox="1"/>
          <p:nvPr/>
        </p:nvSpPr>
        <p:spPr>
          <a:xfrm>
            <a:off x="206748" y="889594"/>
            <a:ext cx="5279652" cy="523220"/>
          </a:xfrm>
          <a:prstGeom prst="rect">
            <a:avLst/>
          </a:prstGeom>
          <a:noFill/>
        </p:spPr>
        <p:txBody>
          <a:bodyPr wrap="square" rtlCol="0">
            <a:spAutoFit/>
          </a:bodyPr>
          <a:lstStyle/>
          <a:p>
            <a:r>
              <a:rPr lang="en-US" sz="1400"/>
              <a:t>Here’s an example of using the mask method. First I use the .corr() method on the numeric ng columns.</a:t>
            </a:r>
          </a:p>
        </p:txBody>
      </p:sp>
      <p:sp>
        <p:nvSpPr>
          <p:cNvPr id="2" name="Rectangle 1">
            <a:extLst>
              <a:ext uri="{FF2B5EF4-FFF2-40B4-BE49-F238E27FC236}">
                <a16:creationId xmlns:a16="http://schemas.microsoft.com/office/drawing/2014/main" id="{A66E246E-DEF2-68DA-2D40-A0B36CAC5A95}"/>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3" name="Picture 2">
            <a:extLst>
              <a:ext uri="{FF2B5EF4-FFF2-40B4-BE49-F238E27FC236}">
                <a16:creationId xmlns:a16="http://schemas.microsoft.com/office/drawing/2014/main" id="{D4EC1D94-7BDB-80BE-1B64-F121092954FD}"/>
              </a:ext>
            </a:extLst>
          </p:cNvPr>
          <p:cNvPicPr>
            <a:picLocks noChangeAspect="1"/>
          </p:cNvPicPr>
          <p:nvPr/>
        </p:nvPicPr>
        <p:blipFill>
          <a:blip r:embed="rId3"/>
          <a:stretch>
            <a:fillRect/>
          </a:stretch>
        </p:blipFill>
        <p:spPr>
          <a:xfrm>
            <a:off x="751780" y="1434238"/>
            <a:ext cx="3578783" cy="1197413"/>
          </a:xfrm>
          <a:prstGeom prst="rect">
            <a:avLst/>
          </a:prstGeom>
        </p:spPr>
      </p:pic>
      <p:sp>
        <p:nvSpPr>
          <p:cNvPr id="7" name="TextBox 6">
            <a:extLst>
              <a:ext uri="{FF2B5EF4-FFF2-40B4-BE49-F238E27FC236}">
                <a16:creationId xmlns:a16="http://schemas.microsoft.com/office/drawing/2014/main" id="{76ADC71E-3606-CD36-265A-80B1D0352155}"/>
              </a:ext>
            </a:extLst>
          </p:cNvPr>
          <p:cNvSpPr txBox="1"/>
          <p:nvPr/>
        </p:nvSpPr>
        <p:spPr>
          <a:xfrm>
            <a:off x="156257" y="4751744"/>
            <a:ext cx="7906311" cy="307777"/>
          </a:xfrm>
          <a:prstGeom prst="rect">
            <a:avLst/>
          </a:prstGeom>
          <a:noFill/>
        </p:spPr>
        <p:txBody>
          <a:bodyPr wrap="square" rtlCol="0">
            <a:spAutoFit/>
          </a:bodyPr>
          <a:lstStyle/>
          <a:p>
            <a:r>
              <a:rPr lang="en-US" sz="1400"/>
              <a:t>And then I feed into the .mask() method to get the lower half of the correlations matrix.</a:t>
            </a:r>
          </a:p>
        </p:txBody>
      </p:sp>
      <p:pic>
        <p:nvPicPr>
          <p:cNvPr id="9" name="Picture 8">
            <a:extLst>
              <a:ext uri="{FF2B5EF4-FFF2-40B4-BE49-F238E27FC236}">
                <a16:creationId xmlns:a16="http://schemas.microsoft.com/office/drawing/2014/main" id="{A885393F-2464-5A61-F5CF-F43666FC3857}"/>
              </a:ext>
            </a:extLst>
          </p:cNvPr>
          <p:cNvPicPr>
            <a:picLocks noChangeAspect="1"/>
          </p:cNvPicPr>
          <p:nvPr/>
        </p:nvPicPr>
        <p:blipFill>
          <a:blip r:embed="rId4"/>
          <a:stretch>
            <a:fillRect/>
          </a:stretch>
        </p:blipFill>
        <p:spPr>
          <a:xfrm>
            <a:off x="644203" y="3168878"/>
            <a:ext cx="4205703" cy="1447984"/>
          </a:xfrm>
          <a:prstGeom prst="rect">
            <a:avLst/>
          </a:prstGeom>
        </p:spPr>
      </p:pic>
      <p:sp>
        <p:nvSpPr>
          <p:cNvPr id="10" name="TextBox 9">
            <a:extLst>
              <a:ext uri="{FF2B5EF4-FFF2-40B4-BE49-F238E27FC236}">
                <a16:creationId xmlns:a16="http://schemas.microsoft.com/office/drawing/2014/main" id="{0FEC27A1-B660-0F10-B355-8DF7C54AA45C}"/>
              </a:ext>
            </a:extLst>
          </p:cNvPr>
          <p:cNvSpPr txBox="1"/>
          <p:nvPr/>
        </p:nvSpPr>
        <p:spPr>
          <a:xfrm>
            <a:off x="206748" y="2759561"/>
            <a:ext cx="5279652" cy="307777"/>
          </a:xfrm>
          <a:prstGeom prst="rect">
            <a:avLst/>
          </a:prstGeom>
          <a:noFill/>
        </p:spPr>
        <p:txBody>
          <a:bodyPr wrap="square" rtlCol="0">
            <a:spAutoFit/>
          </a:bodyPr>
          <a:lstStyle/>
          <a:p>
            <a:r>
              <a:rPr lang="en-US" sz="1400"/>
              <a:t>Then I create a mask to pass the lower diagonal portion,</a:t>
            </a:r>
          </a:p>
        </p:txBody>
      </p:sp>
      <p:pic>
        <p:nvPicPr>
          <p:cNvPr id="12" name="Picture 11">
            <a:extLst>
              <a:ext uri="{FF2B5EF4-FFF2-40B4-BE49-F238E27FC236}">
                <a16:creationId xmlns:a16="http://schemas.microsoft.com/office/drawing/2014/main" id="{8121B6D0-B892-E996-D071-A79926D3D18E}"/>
              </a:ext>
            </a:extLst>
          </p:cNvPr>
          <p:cNvPicPr>
            <a:picLocks noChangeAspect="1"/>
          </p:cNvPicPr>
          <p:nvPr/>
        </p:nvPicPr>
        <p:blipFill>
          <a:blip r:embed="rId5"/>
          <a:stretch>
            <a:fillRect/>
          </a:stretch>
        </p:blipFill>
        <p:spPr>
          <a:xfrm>
            <a:off x="633122" y="5194403"/>
            <a:ext cx="3697441" cy="1291620"/>
          </a:xfrm>
          <a:prstGeom prst="rect">
            <a:avLst/>
          </a:prstGeom>
        </p:spPr>
      </p:pic>
      <p:sp>
        <p:nvSpPr>
          <p:cNvPr id="16" name="TextBox 15">
            <a:extLst>
              <a:ext uri="{FF2B5EF4-FFF2-40B4-BE49-F238E27FC236}">
                <a16:creationId xmlns:a16="http://schemas.microsoft.com/office/drawing/2014/main" id="{67EAC6B5-7F79-EF49-EE45-9D13D729AA33}"/>
              </a:ext>
            </a:extLst>
          </p:cNvPr>
          <p:cNvSpPr txBox="1"/>
          <p:nvPr/>
        </p:nvSpPr>
        <p:spPr>
          <a:xfrm>
            <a:off x="7336986" y="962800"/>
            <a:ext cx="4541249" cy="738664"/>
          </a:xfrm>
          <a:prstGeom prst="rect">
            <a:avLst/>
          </a:prstGeom>
          <a:noFill/>
        </p:spPr>
        <p:txBody>
          <a:bodyPr wrap="square" rtlCol="0">
            <a:spAutoFit/>
          </a:bodyPr>
          <a:lstStyle/>
          <a:p>
            <a:r>
              <a:rPr lang="en-US" sz="1400"/>
              <a:t>And last, I look for columns which are more than 0.66 correlated with other columns.  These I’ll drop as containing duplicate information,</a:t>
            </a:r>
          </a:p>
        </p:txBody>
      </p:sp>
      <p:pic>
        <p:nvPicPr>
          <p:cNvPr id="17" name="Picture 16">
            <a:extLst>
              <a:ext uri="{FF2B5EF4-FFF2-40B4-BE49-F238E27FC236}">
                <a16:creationId xmlns:a16="http://schemas.microsoft.com/office/drawing/2014/main" id="{7E5B9A34-0BE7-C336-3908-88EC3900A31A}"/>
              </a:ext>
            </a:extLst>
          </p:cNvPr>
          <p:cNvPicPr>
            <a:picLocks noChangeAspect="1"/>
          </p:cNvPicPr>
          <p:nvPr/>
        </p:nvPicPr>
        <p:blipFill>
          <a:blip r:embed="rId6"/>
          <a:stretch>
            <a:fillRect/>
          </a:stretch>
        </p:blipFill>
        <p:spPr>
          <a:xfrm>
            <a:off x="7110619" y="1911802"/>
            <a:ext cx="4958037" cy="537121"/>
          </a:xfrm>
          <a:prstGeom prst="rect">
            <a:avLst/>
          </a:prstGeom>
        </p:spPr>
      </p:pic>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5C7C4A75-751F-F7A2-6583-3DE1160D4AEC}"/>
                  </a:ext>
                </a:extLst>
              </p14:cNvPr>
              <p14:cNvContentPartPr/>
              <p14:nvPr/>
            </p14:nvContentPartPr>
            <p14:xfrm>
              <a:off x="4906811" y="1434238"/>
              <a:ext cx="1627560" cy="4563390"/>
            </p14:xfrm>
          </p:contentPart>
        </mc:Choice>
        <mc:Fallback xmlns="">
          <p:pic>
            <p:nvPicPr>
              <p:cNvPr id="19" name="Ink 18">
                <a:extLst>
                  <a:ext uri="{FF2B5EF4-FFF2-40B4-BE49-F238E27FC236}">
                    <a16:creationId xmlns:a16="http://schemas.microsoft.com/office/drawing/2014/main" id="{5C7C4A75-751F-F7A2-6583-3DE1160D4AEC}"/>
                  </a:ext>
                </a:extLst>
              </p:cNvPr>
              <p:cNvPicPr/>
              <p:nvPr/>
            </p:nvPicPr>
            <p:blipFill>
              <a:blip r:embed="rId8"/>
              <a:stretch>
                <a:fillRect/>
              </a:stretch>
            </p:blipFill>
            <p:spPr>
              <a:xfrm>
                <a:off x="4897811" y="1425236"/>
                <a:ext cx="1645200" cy="4581034"/>
              </a:xfrm>
              <a:prstGeom prst="rect">
                <a:avLst/>
              </a:prstGeom>
            </p:spPr>
          </p:pic>
        </mc:Fallback>
      </mc:AlternateContent>
    </p:spTree>
    <p:extLst>
      <p:ext uri="{BB962C8B-B14F-4D97-AF65-F5344CB8AC3E}">
        <p14:creationId xmlns:p14="http://schemas.microsoft.com/office/powerpoint/2010/main" val="223102607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73867" y="968743"/>
            <a:ext cx="7732518" cy="584775"/>
          </a:xfrm>
          <a:prstGeom prst="rect">
            <a:avLst/>
          </a:prstGeom>
          <a:noFill/>
        </p:spPr>
        <p:txBody>
          <a:bodyPr wrap="square" rtlCol="0">
            <a:spAutoFit/>
          </a:bodyPr>
          <a:lstStyle/>
          <a:p>
            <a:r>
              <a:rPr lang="en-US" sz="1600" b="1"/>
              <a:t>General mathematical methods</a:t>
            </a:r>
          </a:p>
          <a:p>
            <a:r>
              <a:rPr lang="en-US" sz="1600"/>
              <a:t>So we can make some general mathematical manipulations on df columns.  </a:t>
            </a:r>
            <a:endParaRPr lang="en-US" sz="1400"/>
          </a:p>
        </p:txBody>
      </p:sp>
      <p:sp>
        <p:nvSpPr>
          <p:cNvPr id="2" name="TextBox 1">
            <a:extLst>
              <a:ext uri="{FF2B5EF4-FFF2-40B4-BE49-F238E27FC236}">
                <a16:creationId xmlns:a16="http://schemas.microsoft.com/office/drawing/2014/main" id="{E12CCB64-1F79-06DC-97BD-5EC4904B9540}"/>
              </a:ext>
            </a:extLst>
          </p:cNvPr>
          <p:cNvSpPr txBox="1"/>
          <p:nvPr/>
        </p:nvSpPr>
        <p:spPr>
          <a:xfrm>
            <a:off x="9263423" y="243874"/>
            <a:ext cx="2654710" cy="954107"/>
          </a:xfrm>
          <a:prstGeom prst="rect">
            <a:avLst/>
          </a:prstGeom>
          <a:solidFill>
            <a:schemeClr val="accent4">
              <a:lumMod val="40000"/>
              <a:lumOff val="60000"/>
            </a:schemeClr>
          </a:solidFill>
        </p:spPr>
        <p:txBody>
          <a:bodyPr wrap="square" rtlCol="0">
            <a:spAutoFit/>
          </a:bodyPr>
          <a:lstStyle/>
          <a:p>
            <a:r>
              <a:rPr lang="en-US" sz="1400"/>
              <a:t>a lot of tthese methods have an axis = 0/1 argument, allowing you to apply it to rows/columns.  0 is default.</a:t>
            </a:r>
          </a:p>
        </p:txBody>
      </p:sp>
      <p:sp>
        <p:nvSpPr>
          <p:cNvPr id="15" name="TextBox 14">
            <a:extLst>
              <a:ext uri="{FF2B5EF4-FFF2-40B4-BE49-F238E27FC236}">
                <a16:creationId xmlns:a16="http://schemas.microsoft.com/office/drawing/2014/main" id="{6FADBC51-9884-F08E-0E2F-57C2F9CF8913}"/>
              </a:ext>
            </a:extLst>
          </p:cNvPr>
          <p:cNvSpPr txBox="1"/>
          <p:nvPr/>
        </p:nvSpPr>
        <p:spPr>
          <a:xfrm>
            <a:off x="273868" y="1942849"/>
            <a:ext cx="3616998" cy="338554"/>
          </a:xfrm>
          <a:prstGeom prst="rect">
            <a:avLst/>
          </a:prstGeom>
          <a:noFill/>
        </p:spPr>
        <p:txBody>
          <a:bodyPr wrap="square" rtlCol="0">
            <a:spAutoFit/>
          </a:bodyPr>
          <a:lstStyle/>
          <a:p>
            <a:r>
              <a:rPr lang="en-US" sz="1600"/>
              <a:t>dataframe[“col”] = a*dataframe[“col”]+b</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1892A791-8A99-2218-ADC7-E45553D577E1}"/>
                  </a:ext>
                </a:extLst>
              </p14:cNvPr>
              <p14:cNvContentPartPr/>
              <p14:nvPr/>
            </p14:nvContentPartPr>
            <p14:xfrm>
              <a:off x="3984333" y="2099630"/>
              <a:ext cx="400680" cy="38160"/>
            </p14:xfrm>
          </p:contentPart>
        </mc:Choice>
        <mc:Fallback xmlns="">
          <p:pic>
            <p:nvPicPr>
              <p:cNvPr id="16" name="Ink 15">
                <a:extLst>
                  <a:ext uri="{FF2B5EF4-FFF2-40B4-BE49-F238E27FC236}">
                    <a16:creationId xmlns:a16="http://schemas.microsoft.com/office/drawing/2014/main" id="{1892A791-8A99-2218-ADC7-E45553D577E1}"/>
                  </a:ext>
                </a:extLst>
              </p:cNvPr>
              <p:cNvPicPr/>
              <p:nvPr/>
            </p:nvPicPr>
            <p:blipFill>
              <a:blip r:embed="rId4"/>
              <a:stretch>
                <a:fillRect/>
              </a:stretch>
            </p:blipFill>
            <p:spPr>
              <a:xfrm>
                <a:off x="3975333" y="2090630"/>
                <a:ext cx="418320" cy="55800"/>
              </a:xfrm>
              <a:prstGeom prst="rect">
                <a:avLst/>
              </a:prstGeom>
            </p:spPr>
          </p:pic>
        </mc:Fallback>
      </mc:AlternateContent>
      <p:sp>
        <p:nvSpPr>
          <p:cNvPr id="17" name="TextBox 16">
            <a:extLst>
              <a:ext uri="{FF2B5EF4-FFF2-40B4-BE49-F238E27FC236}">
                <a16:creationId xmlns:a16="http://schemas.microsoft.com/office/drawing/2014/main" id="{5E1DC556-C818-5788-E5DA-AE8F1F3EF9DF}"/>
              </a:ext>
            </a:extLst>
          </p:cNvPr>
          <p:cNvSpPr txBox="1"/>
          <p:nvPr/>
        </p:nvSpPr>
        <p:spPr>
          <a:xfrm>
            <a:off x="4655975" y="1930353"/>
            <a:ext cx="4674637" cy="307777"/>
          </a:xfrm>
          <a:prstGeom prst="rect">
            <a:avLst/>
          </a:prstGeom>
          <a:noFill/>
        </p:spPr>
        <p:txBody>
          <a:bodyPr wrap="square" rtlCol="0">
            <a:spAutoFit/>
          </a:bodyPr>
          <a:lstStyle/>
          <a:p>
            <a:r>
              <a:rPr lang="en-US" sz="1400"/>
              <a:t>will multiply every element of column by a and add b.</a:t>
            </a:r>
          </a:p>
        </p:txBody>
      </p:sp>
      <p:sp>
        <p:nvSpPr>
          <p:cNvPr id="18" name="TextBox 17">
            <a:extLst>
              <a:ext uri="{FF2B5EF4-FFF2-40B4-BE49-F238E27FC236}">
                <a16:creationId xmlns:a16="http://schemas.microsoft.com/office/drawing/2014/main" id="{5686E922-7935-BFA7-FB2C-ADD94A2E20AF}"/>
              </a:ext>
            </a:extLst>
          </p:cNvPr>
          <p:cNvSpPr txBox="1"/>
          <p:nvPr/>
        </p:nvSpPr>
        <p:spPr>
          <a:xfrm>
            <a:off x="273868" y="2634925"/>
            <a:ext cx="2702598" cy="338554"/>
          </a:xfrm>
          <a:prstGeom prst="rect">
            <a:avLst/>
          </a:prstGeom>
          <a:noFill/>
        </p:spPr>
        <p:txBody>
          <a:bodyPr wrap="square" rtlCol="0">
            <a:spAutoFit/>
          </a:bodyPr>
          <a:lstStyle/>
          <a:p>
            <a:r>
              <a:rPr lang="en-US" sz="1600"/>
              <a:t>dataframe = a*dataframe+b</a:t>
            </a:r>
          </a:p>
        </p:txBody>
      </p:sp>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4CFBE5EE-7D58-DE78-B147-D4CA1EBF8305}"/>
                  </a:ext>
                </a:extLst>
              </p14:cNvPr>
              <p14:cNvContentPartPr/>
              <p14:nvPr/>
            </p14:nvContentPartPr>
            <p14:xfrm>
              <a:off x="2976466" y="2806892"/>
              <a:ext cx="400680" cy="38160"/>
            </p14:xfrm>
          </p:contentPart>
        </mc:Choice>
        <mc:Fallback xmlns="">
          <p:pic>
            <p:nvPicPr>
              <p:cNvPr id="19" name="Ink 18">
                <a:extLst>
                  <a:ext uri="{FF2B5EF4-FFF2-40B4-BE49-F238E27FC236}">
                    <a16:creationId xmlns:a16="http://schemas.microsoft.com/office/drawing/2014/main" id="{4CFBE5EE-7D58-DE78-B147-D4CA1EBF8305}"/>
                  </a:ext>
                </a:extLst>
              </p:cNvPr>
              <p:cNvPicPr/>
              <p:nvPr/>
            </p:nvPicPr>
            <p:blipFill>
              <a:blip r:embed="rId4"/>
              <a:stretch>
                <a:fillRect/>
              </a:stretch>
            </p:blipFill>
            <p:spPr>
              <a:xfrm>
                <a:off x="2967466" y="2797892"/>
                <a:ext cx="418320" cy="55800"/>
              </a:xfrm>
              <a:prstGeom prst="rect">
                <a:avLst/>
              </a:prstGeom>
            </p:spPr>
          </p:pic>
        </mc:Fallback>
      </mc:AlternateContent>
      <p:sp>
        <p:nvSpPr>
          <p:cNvPr id="20" name="TextBox 19">
            <a:extLst>
              <a:ext uri="{FF2B5EF4-FFF2-40B4-BE49-F238E27FC236}">
                <a16:creationId xmlns:a16="http://schemas.microsoft.com/office/drawing/2014/main" id="{A1AD4143-4F13-791E-CC60-0207B1AAACC8}"/>
              </a:ext>
            </a:extLst>
          </p:cNvPr>
          <p:cNvSpPr txBox="1"/>
          <p:nvPr/>
        </p:nvSpPr>
        <p:spPr>
          <a:xfrm>
            <a:off x="3582954" y="2634925"/>
            <a:ext cx="4674637" cy="307777"/>
          </a:xfrm>
          <a:prstGeom prst="rect">
            <a:avLst/>
          </a:prstGeom>
          <a:noFill/>
        </p:spPr>
        <p:txBody>
          <a:bodyPr wrap="square" rtlCol="0">
            <a:spAutoFit/>
          </a:bodyPr>
          <a:lstStyle/>
          <a:p>
            <a:r>
              <a:rPr lang="en-US" sz="1400"/>
              <a:t>will do this to the entire dataframe.</a:t>
            </a:r>
          </a:p>
        </p:txBody>
      </p:sp>
      <p:sp>
        <p:nvSpPr>
          <p:cNvPr id="24" name="TextBox 23">
            <a:extLst>
              <a:ext uri="{FF2B5EF4-FFF2-40B4-BE49-F238E27FC236}">
                <a16:creationId xmlns:a16="http://schemas.microsoft.com/office/drawing/2014/main" id="{78532808-869A-78CD-C84F-4D0B1A0CD1F2}"/>
              </a:ext>
            </a:extLst>
          </p:cNvPr>
          <p:cNvSpPr txBox="1"/>
          <p:nvPr/>
        </p:nvSpPr>
        <p:spPr>
          <a:xfrm>
            <a:off x="270758" y="3356671"/>
            <a:ext cx="5187650" cy="338554"/>
          </a:xfrm>
          <a:prstGeom prst="rect">
            <a:avLst/>
          </a:prstGeom>
          <a:noFill/>
        </p:spPr>
        <p:txBody>
          <a:bodyPr wrap="square" rtlCol="0">
            <a:spAutoFit/>
          </a:bodyPr>
          <a:lstStyle/>
          <a:p>
            <a:r>
              <a:rPr lang="en-US" sz="1600"/>
              <a:t>dataframe[“col”] = dataframe[“col1”]*dataframe[“col2”]**2</a:t>
            </a:r>
          </a:p>
        </p:txBody>
      </p:sp>
      <mc:AlternateContent xmlns:mc="http://schemas.openxmlformats.org/markup-compatibility/2006" xmlns:p14="http://schemas.microsoft.com/office/powerpoint/2010/main">
        <mc:Choice Requires="p14">
          <p:contentPart p14:bwMode="auto" r:id="rId6">
            <p14:nvContentPartPr>
              <p14:cNvPr id="25" name="Ink 24">
                <a:extLst>
                  <a:ext uri="{FF2B5EF4-FFF2-40B4-BE49-F238E27FC236}">
                    <a16:creationId xmlns:a16="http://schemas.microsoft.com/office/drawing/2014/main" id="{56C3BA33-6CE1-E81B-01D9-2B439A5BE921}"/>
                  </a:ext>
                </a:extLst>
              </p14:cNvPr>
              <p14:cNvContentPartPr/>
              <p14:nvPr/>
            </p14:nvContentPartPr>
            <p14:xfrm>
              <a:off x="5592147" y="3470614"/>
              <a:ext cx="400680" cy="38160"/>
            </p14:xfrm>
          </p:contentPart>
        </mc:Choice>
        <mc:Fallback xmlns="">
          <p:pic>
            <p:nvPicPr>
              <p:cNvPr id="25" name="Ink 24">
                <a:extLst>
                  <a:ext uri="{FF2B5EF4-FFF2-40B4-BE49-F238E27FC236}">
                    <a16:creationId xmlns:a16="http://schemas.microsoft.com/office/drawing/2014/main" id="{56C3BA33-6CE1-E81B-01D9-2B439A5BE921}"/>
                  </a:ext>
                </a:extLst>
              </p:cNvPr>
              <p:cNvPicPr/>
              <p:nvPr/>
            </p:nvPicPr>
            <p:blipFill>
              <a:blip r:embed="rId4"/>
              <a:stretch>
                <a:fillRect/>
              </a:stretch>
            </p:blipFill>
            <p:spPr>
              <a:xfrm>
                <a:off x="5583147" y="3461614"/>
                <a:ext cx="418320" cy="55800"/>
              </a:xfrm>
              <a:prstGeom prst="rect">
                <a:avLst/>
              </a:prstGeom>
            </p:spPr>
          </p:pic>
        </mc:Fallback>
      </mc:AlternateContent>
      <p:sp>
        <p:nvSpPr>
          <p:cNvPr id="26" name="TextBox 25">
            <a:extLst>
              <a:ext uri="{FF2B5EF4-FFF2-40B4-BE49-F238E27FC236}">
                <a16:creationId xmlns:a16="http://schemas.microsoft.com/office/drawing/2014/main" id="{9EFE3328-1909-2B25-3251-3D7A68C3F646}"/>
              </a:ext>
            </a:extLst>
          </p:cNvPr>
          <p:cNvSpPr txBox="1"/>
          <p:nvPr/>
        </p:nvSpPr>
        <p:spPr>
          <a:xfrm>
            <a:off x="6199175" y="3339497"/>
            <a:ext cx="4674637" cy="338554"/>
          </a:xfrm>
          <a:prstGeom prst="rect">
            <a:avLst/>
          </a:prstGeom>
          <a:noFill/>
        </p:spPr>
        <p:txBody>
          <a:bodyPr wrap="square" rtlCol="0">
            <a:spAutoFit/>
          </a:bodyPr>
          <a:lstStyle/>
          <a:p>
            <a:r>
              <a:rPr lang="en-US" sz="1600"/>
              <a:t>will do </a:t>
            </a:r>
            <a:r>
              <a:rPr lang="en-US" sz="1600" i="1"/>
              <a:t>that</a:t>
            </a:r>
            <a:r>
              <a:rPr lang="en-US" sz="1600"/>
              <a:t>.</a:t>
            </a:r>
          </a:p>
        </p:txBody>
      </p:sp>
      <p:sp>
        <p:nvSpPr>
          <p:cNvPr id="7" name="TextBox 6">
            <a:extLst>
              <a:ext uri="{FF2B5EF4-FFF2-40B4-BE49-F238E27FC236}">
                <a16:creationId xmlns:a16="http://schemas.microsoft.com/office/drawing/2014/main" id="{C27C143D-3DB4-AC11-E587-1C3DFE3F4612}"/>
              </a:ext>
            </a:extLst>
          </p:cNvPr>
          <p:cNvSpPr txBox="1"/>
          <p:nvPr/>
        </p:nvSpPr>
        <p:spPr>
          <a:xfrm>
            <a:off x="270757" y="4143719"/>
            <a:ext cx="10011577" cy="338554"/>
          </a:xfrm>
          <a:prstGeom prst="rect">
            <a:avLst/>
          </a:prstGeom>
          <a:noFill/>
        </p:spPr>
        <p:txBody>
          <a:bodyPr wrap="square" rtlCol="0">
            <a:spAutoFit/>
          </a:bodyPr>
          <a:lstStyle/>
          <a:p>
            <a:r>
              <a:rPr lang="en-US" sz="1600"/>
              <a:t>seems we cannot, say, divide </a:t>
            </a:r>
            <a:r>
              <a:rPr lang="en-US" sz="1600" i="1"/>
              <a:t>all</a:t>
            </a:r>
            <a:r>
              <a:rPr lang="en-US" sz="1600"/>
              <a:t> columns dataframe by another column.  So would have to do something like this: </a:t>
            </a:r>
          </a:p>
        </p:txBody>
      </p:sp>
      <p:sp>
        <p:nvSpPr>
          <p:cNvPr id="9" name="TextBox 8">
            <a:extLst>
              <a:ext uri="{FF2B5EF4-FFF2-40B4-BE49-F238E27FC236}">
                <a16:creationId xmlns:a16="http://schemas.microsoft.com/office/drawing/2014/main" id="{0468A323-71D9-2BE9-E11D-602E4491847B}"/>
              </a:ext>
            </a:extLst>
          </p:cNvPr>
          <p:cNvSpPr txBox="1"/>
          <p:nvPr/>
        </p:nvSpPr>
        <p:spPr>
          <a:xfrm>
            <a:off x="270758" y="4808099"/>
            <a:ext cx="6605903" cy="338554"/>
          </a:xfrm>
          <a:prstGeom prst="rect">
            <a:avLst/>
          </a:prstGeom>
          <a:noFill/>
        </p:spPr>
        <p:txBody>
          <a:bodyPr wrap="square" rtlCol="0">
            <a:spAutoFit/>
          </a:bodyPr>
          <a:lstStyle/>
          <a:p>
            <a:r>
              <a:rPr lang="en-US" sz="1600"/>
              <a:t>dataframe.loc[:] = dataframe.loc[:,”divisor”].div(dataframe[“divisor”], axis=0)</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150E3AD8-2D96-3F48-47B0-709A316243FF}"/>
                  </a:ext>
                </a:extLst>
              </p14:cNvPr>
              <p14:cNvContentPartPr/>
              <p14:nvPr/>
            </p14:nvContentPartPr>
            <p14:xfrm>
              <a:off x="6936171" y="4977376"/>
              <a:ext cx="400680" cy="38160"/>
            </p14:xfrm>
          </p:contentPart>
        </mc:Choice>
        <mc:Fallback xmlns="">
          <p:pic>
            <p:nvPicPr>
              <p:cNvPr id="10" name="Ink 9">
                <a:extLst>
                  <a:ext uri="{FF2B5EF4-FFF2-40B4-BE49-F238E27FC236}">
                    <a16:creationId xmlns:a16="http://schemas.microsoft.com/office/drawing/2014/main" id="{150E3AD8-2D96-3F48-47B0-709A316243FF}"/>
                  </a:ext>
                </a:extLst>
              </p:cNvPr>
              <p:cNvPicPr/>
              <p:nvPr/>
            </p:nvPicPr>
            <p:blipFill>
              <a:blip r:embed="rId8"/>
              <a:stretch>
                <a:fillRect/>
              </a:stretch>
            </p:blipFill>
            <p:spPr>
              <a:xfrm>
                <a:off x="6927179" y="4968460"/>
                <a:ext cx="418304" cy="55635"/>
              </a:xfrm>
              <a:prstGeom prst="rect">
                <a:avLst/>
              </a:prstGeom>
            </p:spPr>
          </p:pic>
        </mc:Fallback>
      </mc:AlternateContent>
      <p:sp>
        <p:nvSpPr>
          <p:cNvPr id="11" name="TextBox 10">
            <a:extLst>
              <a:ext uri="{FF2B5EF4-FFF2-40B4-BE49-F238E27FC236}">
                <a16:creationId xmlns:a16="http://schemas.microsoft.com/office/drawing/2014/main" id="{65F67CC2-94FF-6F81-7BA0-EE34F7E46E7F}"/>
              </a:ext>
            </a:extLst>
          </p:cNvPr>
          <p:cNvSpPr txBox="1"/>
          <p:nvPr/>
        </p:nvSpPr>
        <p:spPr>
          <a:xfrm>
            <a:off x="7536243" y="4827179"/>
            <a:ext cx="4117692" cy="307777"/>
          </a:xfrm>
          <a:prstGeom prst="rect">
            <a:avLst/>
          </a:prstGeom>
          <a:noFill/>
        </p:spPr>
        <p:txBody>
          <a:bodyPr wrap="square" rtlCol="0">
            <a:spAutoFit/>
          </a:bodyPr>
          <a:lstStyle/>
          <a:p>
            <a:r>
              <a:rPr lang="en-US" sz="1400"/>
              <a:t>will divide dataframe by the “divisor” column.</a:t>
            </a:r>
          </a:p>
        </p:txBody>
      </p:sp>
      <p:pic>
        <p:nvPicPr>
          <p:cNvPr id="12" name="Picture 11">
            <a:extLst>
              <a:ext uri="{FF2B5EF4-FFF2-40B4-BE49-F238E27FC236}">
                <a16:creationId xmlns:a16="http://schemas.microsoft.com/office/drawing/2014/main" id="{46BCB0C2-E0E7-5EA3-2D7C-9A9ADD83AFFB}"/>
              </a:ext>
            </a:extLst>
          </p:cNvPr>
          <p:cNvPicPr>
            <a:picLocks noChangeAspect="1"/>
          </p:cNvPicPr>
          <p:nvPr/>
        </p:nvPicPr>
        <p:blipFill>
          <a:blip r:embed="rId9"/>
          <a:stretch>
            <a:fillRect/>
          </a:stretch>
        </p:blipFill>
        <p:spPr>
          <a:xfrm>
            <a:off x="3788075" y="5481204"/>
            <a:ext cx="7297168" cy="200053"/>
          </a:xfrm>
          <a:prstGeom prst="rect">
            <a:avLst/>
          </a:prstGeom>
        </p:spPr>
      </p:pic>
    </p:spTree>
    <p:extLst>
      <p:ext uri="{BB962C8B-B14F-4D97-AF65-F5344CB8AC3E}">
        <p14:creationId xmlns:p14="http://schemas.microsoft.com/office/powerpoint/2010/main" val="129250615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73867" y="968743"/>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35" name="TextBox 34">
            <a:extLst>
              <a:ext uri="{FF2B5EF4-FFF2-40B4-BE49-F238E27FC236}">
                <a16:creationId xmlns:a16="http://schemas.microsoft.com/office/drawing/2014/main" id="{B91C371A-A381-2A07-266E-87E6E1510E19}"/>
              </a:ext>
            </a:extLst>
          </p:cNvPr>
          <p:cNvSpPr txBox="1"/>
          <p:nvPr/>
        </p:nvSpPr>
        <p:spPr>
          <a:xfrm>
            <a:off x="2539063" y="1774896"/>
            <a:ext cx="8768034" cy="738664"/>
          </a:xfrm>
          <a:prstGeom prst="rect">
            <a:avLst/>
          </a:prstGeom>
          <a:noFill/>
        </p:spPr>
        <p:txBody>
          <a:bodyPr wrap="square">
            <a:spAutoFit/>
          </a:bodyPr>
          <a:lstStyle/>
          <a:p>
            <a:r>
              <a:rPr lang="en-US" sz="1400"/>
              <a:t>returns the sum of all columns, as series mapping column names to sum values.  If columns are Boolean, then it treats True = 1, and False = 0.  Has an optional </a:t>
            </a:r>
            <a:r>
              <a:rPr lang="en-US" sz="1400" b="1"/>
              <a:t>axis = 0/1 </a:t>
            </a:r>
            <a:r>
              <a:rPr lang="en-US" sz="1400"/>
              <a:t>argument.  If set axis = 1, then it will sum across rows and return a series mapping row indices to sums of the rows.</a:t>
            </a:r>
          </a:p>
        </p:txBody>
      </p:sp>
      <p:sp>
        <p:nvSpPr>
          <p:cNvPr id="36" name="TextBox 35">
            <a:extLst>
              <a:ext uri="{FF2B5EF4-FFF2-40B4-BE49-F238E27FC236}">
                <a16:creationId xmlns:a16="http://schemas.microsoft.com/office/drawing/2014/main" id="{62007F96-9A40-8D23-66CB-BEC2863F2AA0}"/>
              </a:ext>
            </a:extLst>
          </p:cNvPr>
          <p:cNvSpPr txBox="1"/>
          <p:nvPr/>
        </p:nvSpPr>
        <p:spPr>
          <a:xfrm>
            <a:off x="273867" y="1777595"/>
            <a:ext cx="1402379" cy="307777"/>
          </a:xfrm>
          <a:prstGeom prst="rect">
            <a:avLst/>
          </a:prstGeom>
          <a:noFill/>
        </p:spPr>
        <p:txBody>
          <a:bodyPr wrap="square" rtlCol="0">
            <a:spAutoFit/>
          </a:bodyPr>
          <a:lstStyle/>
          <a:p>
            <a:r>
              <a:rPr lang="en-US" sz="1400"/>
              <a:t>dataframe.sum()</a:t>
            </a:r>
          </a:p>
        </p:txBody>
      </p:sp>
      <mc:AlternateContent xmlns:mc="http://schemas.openxmlformats.org/markup-compatibility/2006" xmlns:p14="http://schemas.microsoft.com/office/powerpoint/2010/main">
        <mc:Choice Requires="p14">
          <p:contentPart p14:bwMode="auto" r:id="rId3">
            <p14:nvContentPartPr>
              <p14:cNvPr id="38" name="Ink 37">
                <a:extLst>
                  <a:ext uri="{FF2B5EF4-FFF2-40B4-BE49-F238E27FC236}">
                    <a16:creationId xmlns:a16="http://schemas.microsoft.com/office/drawing/2014/main" id="{BD1DECDB-A715-DE65-1996-3984F349EDFD}"/>
                  </a:ext>
                </a:extLst>
              </p14:cNvPr>
              <p14:cNvContentPartPr/>
              <p14:nvPr/>
            </p14:nvContentPartPr>
            <p14:xfrm>
              <a:off x="1788425" y="1949983"/>
              <a:ext cx="621720" cy="28080"/>
            </p14:xfrm>
          </p:contentPart>
        </mc:Choice>
        <mc:Fallback xmlns="">
          <p:pic>
            <p:nvPicPr>
              <p:cNvPr id="38" name="Ink 37">
                <a:extLst>
                  <a:ext uri="{FF2B5EF4-FFF2-40B4-BE49-F238E27FC236}">
                    <a16:creationId xmlns:a16="http://schemas.microsoft.com/office/drawing/2014/main" id="{BD1DECDB-A715-DE65-1996-3984F349EDFD}"/>
                  </a:ext>
                </a:extLst>
              </p:cNvPr>
              <p:cNvPicPr/>
              <p:nvPr/>
            </p:nvPicPr>
            <p:blipFill>
              <a:blip r:embed="rId4"/>
              <a:stretch>
                <a:fillRect/>
              </a:stretch>
            </p:blipFill>
            <p:spPr>
              <a:xfrm>
                <a:off x="1779425" y="1940983"/>
                <a:ext cx="639360" cy="45720"/>
              </a:xfrm>
              <a:prstGeom prst="rect">
                <a:avLst/>
              </a:prstGeom>
            </p:spPr>
          </p:pic>
        </mc:Fallback>
      </mc:AlternateContent>
      <p:sp>
        <p:nvSpPr>
          <p:cNvPr id="46" name="TextBox 45">
            <a:extLst>
              <a:ext uri="{FF2B5EF4-FFF2-40B4-BE49-F238E27FC236}">
                <a16:creationId xmlns:a16="http://schemas.microsoft.com/office/drawing/2014/main" id="{635EFF8A-C68B-566C-C888-48336DB7C3D7}"/>
              </a:ext>
            </a:extLst>
          </p:cNvPr>
          <p:cNvSpPr txBox="1"/>
          <p:nvPr/>
        </p:nvSpPr>
        <p:spPr>
          <a:xfrm>
            <a:off x="2941957" y="4151126"/>
            <a:ext cx="7725911" cy="523220"/>
          </a:xfrm>
          <a:prstGeom prst="rect">
            <a:avLst/>
          </a:prstGeom>
          <a:noFill/>
        </p:spPr>
        <p:txBody>
          <a:bodyPr wrap="square">
            <a:spAutoFit/>
          </a:bodyPr>
          <a:lstStyle/>
          <a:p>
            <a:r>
              <a:rPr lang="en-US" sz="1400"/>
              <a:t>hehe.  returns the cumuluative sum of numbers in column(s).  This will be a series of numbers = elem</a:t>
            </a:r>
            <a:r>
              <a:rPr lang="en-US" sz="1400" baseline="-25000"/>
              <a:t>0</a:t>
            </a:r>
            <a:r>
              <a:rPr lang="en-US" sz="1400"/>
              <a:t>, elem</a:t>
            </a:r>
            <a:r>
              <a:rPr lang="en-US" sz="1400" baseline="-25000"/>
              <a:t>0</a:t>
            </a:r>
            <a:r>
              <a:rPr lang="en-US" sz="1400"/>
              <a:t>+elem</a:t>
            </a:r>
            <a:r>
              <a:rPr lang="en-US" sz="1400" baseline="-25000"/>
              <a:t>1</a:t>
            </a:r>
            <a:r>
              <a:rPr lang="en-US" sz="1400"/>
              <a:t>, elem</a:t>
            </a:r>
            <a:r>
              <a:rPr lang="en-US" sz="1400" baseline="-25000"/>
              <a:t>0</a:t>
            </a:r>
            <a:r>
              <a:rPr lang="en-US" sz="1400"/>
              <a:t> + elem</a:t>
            </a:r>
            <a:r>
              <a:rPr lang="en-US" sz="1400" baseline="-25000"/>
              <a:t>1</a:t>
            </a:r>
            <a:r>
              <a:rPr lang="en-US" sz="1400"/>
              <a:t> + elem</a:t>
            </a:r>
            <a:r>
              <a:rPr lang="en-US" sz="1400" baseline="-25000"/>
              <a:t>2</a:t>
            </a:r>
            <a:r>
              <a:rPr lang="en-US" sz="1400"/>
              <a:t>, etc.</a:t>
            </a:r>
          </a:p>
        </p:txBody>
      </p:sp>
      <p:sp>
        <p:nvSpPr>
          <p:cNvPr id="47" name="TextBox 46">
            <a:extLst>
              <a:ext uri="{FF2B5EF4-FFF2-40B4-BE49-F238E27FC236}">
                <a16:creationId xmlns:a16="http://schemas.microsoft.com/office/drawing/2014/main" id="{D0C7457E-A794-4FF3-6644-68D4E1FC730E}"/>
              </a:ext>
            </a:extLst>
          </p:cNvPr>
          <p:cNvSpPr txBox="1"/>
          <p:nvPr/>
        </p:nvSpPr>
        <p:spPr>
          <a:xfrm>
            <a:off x="292663" y="4113400"/>
            <a:ext cx="1783497" cy="307777"/>
          </a:xfrm>
          <a:prstGeom prst="rect">
            <a:avLst/>
          </a:prstGeom>
          <a:noFill/>
        </p:spPr>
        <p:txBody>
          <a:bodyPr wrap="square" rtlCol="0">
            <a:spAutoFit/>
          </a:bodyPr>
          <a:lstStyle/>
          <a:p>
            <a:r>
              <a:rPr lang="en-US" sz="1400"/>
              <a:t>dataframe.cumsum()</a:t>
            </a:r>
          </a:p>
        </p:txBody>
      </p:sp>
      <mc:AlternateContent xmlns:mc="http://schemas.openxmlformats.org/markup-compatibility/2006" xmlns:p14="http://schemas.microsoft.com/office/powerpoint/2010/main">
        <mc:Choice Requires="p14">
          <p:contentPart p14:bwMode="auto" r:id="rId5">
            <p14:nvContentPartPr>
              <p14:cNvPr id="48" name="Ink 47">
                <a:extLst>
                  <a:ext uri="{FF2B5EF4-FFF2-40B4-BE49-F238E27FC236}">
                    <a16:creationId xmlns:a16="http://schemas.microsoft.com/office/drawing/2014/main" id="{F990C6C6-74F3-1A94-78AC-27318B5B2C30}"/>
                  </a:ext>
                </a:extLst>
              </p14:cNvPr>
              <p14:cNvContentPartPr/>
              <p14:nvPr/>
            </p14:nvContentPartPr>
            <p14:xfrm>
              <a:off x="2099285" y="4296616"/>
              <a:ext cx="621720" cy="28080"/>
            </p14:xfrm>
          </p:contentPart>
        </mc:Choice>
        <mc:Fallback xmlns="">
          <p:pic>
            <p:nvPicPr>
              <p:cNvPr id="48" name="Ink 47">
                <a:extLst>
                  <a:ext uri="{FF2B5EF4-FFF2-40B4-BE49-F238E27FC236}">
                    <a16:creationId xmlns:a16="http://schemas.microsoft.com/office/drawing/2014/main" id="{F990C6C6-74F3-1A94-78AC-27318B5B2C30}"/>
                  </a:ext>
                </a:extLst>
              </p:cNvPr>
              <p:cNvPicPr/>
              <p:nvPr/>
            </p:nvPicPr>
            <p:blipFill>
              <a:blip r:embed="rId4"/>
              <a:stretch>
                <a:fillRect/>
              </a:stretch>
            </p:blipFill>
            <p:spPr>
              <a:xfrm>
                <a:off x="2090285" y="4287616"/>
                <a:ext cx="639360" cy="45720"/>
              </a:xfrm>
              <a:prstGeom prst="rect">
                <a:avLst/>
              </a:prstGeom>
            </p:spPr>
          </p:pic>
        </mc:Fallback>
      </mc:AlternateContent>
      <p:sp>
        <p:nvSpPr>
          <p:cNvPr id="2" name="TextBox 1">
            <a:extLst>
              <a:ext uri="{FF2B5EF4-FFF2-40B4-BE49-F238E27FC236}">
                <a16:creationId xmlns:a16="http://schemas.microsoft.com/office/drawing/2014/main" id="{E12CCB64-1F79-06DC-97BD-5EC4904B9540}"/>
              </a:ext>
            </a:extLst>
          </p:cNvPr>
          <p:cNvSpPr txBox="1"/>
          <p:nvPr/>
        </p:nvSpPr>
        <p:spPr>
          <a:xfrm>
            <a:off x="9263423" y="243874"/>
            <a:ext cx="2654710" cy="954107"/>
          </a:xfrm>
          <a:prstGeom prst="rect">
            <a:avLst/>
          </a:prstGeom>
          <a:solidFill>
            <a:schemeClr val="accent4">
              <a:lumMod val="40000"/>
              <a:lumOff val="60000"/>
            </a:schemeClr>
          </a:solidFill>
        </p:spPr>
        <p:txBody>
          <a:bodyPr wrap="square" rtlCol="0">
            <a:spAutoFit/>
          </a:bodyPr>
          <a:lstStyle/>
          <a:p>
            <a:r>
              <a:rPr lang="en-US" sz="1400"/>
              <a:t>a lot of tthese methods have an axis = 0/1 argument, allowing you to apply it to rows/columns.  0 is default.</a:t>
            </a:r>
          </a:p>
        </p:txBody>
      </p:sp>
      <p:sp>
        <p:nvSpPr>
          <p:cNvPr id="6" name="TextBox 5">
            <a:extLst>
              <a:ext uri="{FF2B5EF4-FFF2-40B4-BE49-F238E27FC236}">
                <a16:creationId xmlns:a16="http://schemas.microsoft.com/office/drawing/2014/main" id="{B4E14DA5-4D9A-DEA3-C3FD-B5A5FE3732AD}"/>
              </a:ext>
            </a:extLst>
          </p:cNvPr>
          <p:cNvSpPr txBox="1"/>
          <p:nvPr/>
        </p:nvSpPr>
        <p:spPr>
          <a:xfrm>
            <a:off x="2505089" y="2646304"/>
            <a:ext cx="5675350" cy="307777"/>
          </a:xfrm>
          <a:prstGeom prst="rect">
            <a:avLst/>
          </a:prstGeom>
          <a:noFill/>
        </p:spPr>
        <p:txBody>
          <a:bodyPr wrap="square">
            <a:spAutoFit/>
          </a:bodyPr>
          <a:lstStyle/>
          <a:p>
            <a:r>
              <a:rPr lang="en-US" sz="1400"/>
              <a:t>returns dataframe of values diff_col</a:t>
            </a:r>
            <a:r>
              <a:rPr lang="en-US" sz="1400" baseline="-25000"/>
              <a:t>j</a:t>
            </a:r>
            <a:r>
              <a:rPr lang="en-US" sz="1400"/>
              <a:t> = dataframe_col</a:t>
            </a:r>
            <a:r>
              <a:rPr lang="en-US" sz="1400" baseline="-25000"/>
              <a:t>j</a:t>
            </a:r>
            <a:r>
              <a:rPr lang="en-US" sz="1400"/>
              <a:t> – dataframe_col</a:t>
            </a:r>
            <a:r>
              <a:rPr lang="en-US" sz="1400" baseline="-25000"/>
              <a:t>j-1</a:t>
            </a:r>
            <a:r>
              <a:rPr lang="en-US" sz="1400"/>
              <a:t>.      </a:t>
            </a:r>
          </a:p>
        </p:txBody>
      </p:sp>
      <p:sp>
        <p:nvSpPr>
          <p:cNvPr id="7" name="TextBox 6">
            <a:extLst>
              <a:ext uri="{FF2B5EF4-FFF2-40B4-BE49-F238E27FC236}">
                <a16:creationId xmlns:a16="http://schemas.microsoft.com/office/drawing/2014/main" id="{7DFCD6A3-F6A6-B4C8-AAD7-A6079C5F931A}"/>
              </a:ext>
            </a:extLst>
          </p:cNvPr>
          <p:cNvSpPr txBox="1"/>
          <p:nvPr/>
        </p:nvSpPr>
        <p:spPr>
          <a:xfrm>
            <a:off x="273867" y="2641715"/>
            <a:ext cx="1402379" cy="307777"/>
          </a:xfrm>
          <a:prstGeom prst="rect">
            <a:avLst/>
          </a:prstGeom>
          <a:noFill/>
        </p:spPr>
        <p:txBody>
          <a:bodyPr wrap="square" rtlCol="0">
            <a:spAutoFit/>
          </a:bodyPr>
          <a:lstStyle/>
          <a:p>
            <a:r>
              <a:rPr lang="en-US" sz="1400"/>
              <a:t>dataframe.diff()</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5FC54938-F761-90B5-2807-D58460151C29}"/>
                  </a:ext>
                </a:extLst>
              </p14:cNvPr>
              <p14:cNvContentPartPr/>
              <p14:nvPr/>
            </p14:nvContentPartPr>
            <p14:xfrm>
              <a:off x="1734141" y="2784684"/>
              <a:ext cx="621720" cy="28080"/>
            </p14:xfrm>
          </p:contentPart>
        </mc:Choice>
        <mc:Fallback xmlns="">
          <p:pic>
            <p:nvPicPr>
              <p:cNvPr id="8" name="Ink 7">
                <a:extLst>
                  <a:ext uri="{FF2B5EF4-FFF2-40B4-BE49-F238E27FC236}">
                    <a16:creationId xmlns:a16="http://schemas.microsoft.com/office/drawing/2014/main" id="{5FC54938-F761-90B5-2807-D58460151C29}"/>
                  </a:ext>
                </a:extLst>
              </p:cNvPr>
              <p:cNvPicPr/>
              <p:nvPr/>
            </p:nvPicPr>
            <p:blipFill>
              <a:blip r:embed="rId4"/>
              <a:stretch>
                <a:fillRect/>
              </a:stretch>
            </p:blipFill>
            <p:spPr>
              <a:xfrm>
                <a:off x="1725141" y="2775684"/>
                <a:ext cx="639360" cy="45720"/>
              </a:xfrm>
              <a:prstGeom prst="rect">
                <a:avLst/>
              </a:prstGeom>
            </p:spPr>
          </p:pic>
        </mc:Fallback>
      </mc:AlternateContent>
      <p:sp>
        <p:nvSpPr>
          <p:cNvPr id="9" name="TextBox 8">
            <a:extLst>
              <a:ext uri="{FF2B5EF4-FFF2-40B4-BE49-F238E27FC236}">
                <a16:creationId xmlns:a16="http://schemas.microsoft.com/office/drawing/2014/main" id="{22C24BA9-09FB-AC50-C24F-ACDFBF800182}"/>
              </a:ext>
            </a:extLst>
          </p:cNvPr>
          <p:cNvSpPr txBox="1"/>
          <p:nvPr/>
        </p:nvSpPr>
        <p:spPr>
          <a:xfrm>
            <a:off x="2801988" y="4806288"/>
            <a:ext cx="2773588" cy="307777"/>
          </a:xfrm>
          <a:prstGeom prst="rect">
            <a:avLst/>
          </a:prstGeom>
          <a:noFill/>
        </p:spPr>
        <p:txBody>
          <a:bodyPr wrap="square">
            <a:spAutoFit/>
          </a:bodyPr>
          <a:lstStyle/>
          <a:p>
            <a:r>
              <a:rPr lang="en-US" sz="1400"/>
              <a:t>rounds everything to n places,</a:t>
            </a:r>
          </a:p>
        </p:txBody>
      </p:sp>
      <p:sp>
        <p:nvSpPr>
          <p:cNvPr id="10" name="TextBox 9">
            <a:extLst>
              <a:ext uri="{FF2B5EF4-FFF2-40B4-BE49-F238E27FC236}">
                <a16:creationId xmlns:a16="http://schemas.microsoft.com/office/drawing/2014/main" id="{AB8B61BD-33D5-67D6-4604-D1B38D2272E8}"/>
              </a:ext>
            </a:extLst>
          </p:cNvPr>
          <p:cNvSpPr txBox="1"/>
          <p:nvPr/>
        </p:nvSpPr>
        <p:spPr>
          <a:xfrm>
            <a:off x="273867" y="4771895"/>
            <a:ext cx="1783497" cy="307777"/>
          </a:xfrm>
          <a:prstGeom prst="rect">
            <a:avLst/>
          </a:prstGeom>
          <a:noFill/>
        </p:spPr>
        <p:txBody>
          <a:bodyPr wrap="square" rtlCol="0">
            <a:spAutoFit/>
          </a:bodyPr>
          <a:lstStyle/>
          <a:p>
            <a:r>
              <a:rPr lang="en-US" sz="1400"/>
              <a:t>dataframe.round(n)</a:t>
            </a:r>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9FAC9B24-16B0-1DAB-D7DA-0FE670614D5C}"/>
                  </a:ext>
                </a:extLst>
              </p14:cNvPr>
              <p14:cNvContentPartPr/>
              <p14:nvPr/>
            </p14:nvContentPartPr>
            <p14:xfrm>
              <a:off x="2080489" y="4955111"/>
              <a:ext cx="621720" cy="28080"/>
            </p14:xfrm>
          </p:contentPart>
        </mc:Choice>
        <mc:Fallback xmlns="">
          <p:pic>
            <p:nvPicPr>
              <p:cNvPr id="11" name="Ink 10">
                <a:extLst>
                  <a:ext uri="{FF2B5EF4-FFF2-40B4-BE49-F238E27FC236}">
                    <a16:creationId xmlns:a16="http://schemas.microsoft.com/office/drawing/2014/main" id="{9FAC9B24-16B0-1DAB-D7DA-0FE670614D5C}"/>
                  </a:ext>
                </a:extLst>
              </p:cNvPr>
              <p:cNvPicPr/>
              <p:nvPr/>
            </p:nvPicPr>
            <p:blipFill>
              <a:blip r:embed="rId4"/>
              <a:stretch>
                <a:fillRect/>
              </a:stretch>
            </p:blipFill>
            <p:spPr>
              <a:xfrm>
                <a:off x="2071489" y="4946111"/>
                <a:ext cx="639360" cy="45720"/>
              </a:xfrm>
              <a:prstGeom prst="rect">
                <a:avLst/>
              </a:prstGeom>
            </p:spPr>
          </p:pic>
        </mc:Fallback>
      </mc:AlternateContent>
      <p:sp>
        <p:nvSpPr>
          <p:cNvPr id="5" name="TextBox 4">
            <a:extLst>
              <a:ext uri="{FF2B5EF4-FFF2-40B4-BE49-F238E27FC236}">
                <a16:creationId xmlns:a16="http://schemas.microsoft.com/office/drawing/2014/main" id="{AA3969C6-C387-9AE0-26E0-AD21795043DD}"/>
              </a:ext>
            </a:extLst>
          </p:cNvPr>
          <p:cNvSpPr txBox="1"/>
          <p:nvPr/>
        </p:nvSpPr>
        <p:spPr>
          <a:xfrm>
            <a:off x="3352595" y="5336751"/>
            <a:ext cx="8768034" cy="307777"/>
          </a:xfrm>
          <a:prstGeom prst="rect">
            <a:avLst/>
          </a:prstGeom>
          <a:noFill/>
        </p:spPr>
        <p:txBody>
          <a:bodyPr wrap="square">
            <a:spAutoFit/>
          </a:bodyPr>
          <a:lstStyle/>
          <a:p>
            <a:r>
              <a:rPr lang="en-US" sz="1400"/>
              <a:t>will return the dot product of the two rows.  And </a:t>
            </a:r>
            <a:r>
              <a:rPr lang="en-US" sz="1400" b="1"/>
              <a:t>df.dot(df.loc[row2]) </a:t>
            </a:r>
            <a:r>
              <a:rPr lang="en-US" sz="1400"/>
              <a:t>will return the entire df dotted into df.loc[row2].</a:t>
            </a:r>
          </a:p>
        </p:txBody>
      </p:sp>
      <p:sp>
        <p:nvSpPr>
          <p:cNvPr id="12" name="TextBox 11">
            <a:extLst>
              <a:ext uri="{FF2B5EF4-FFF2-40B4-BE49-F238E27FC236}">
                <a16:creationId xmlns:a16="http://schemas.microsoft.com/office/drawing/2014/main" id="{7DC9044C-B487-03AE-5B36-4F29227EA34D}"/>
              </a:ext>
            </a:extLst>
          </p:cNvPr>
          <p:cNvSpPr txBox="1"/>
          <p:nvPr/>
        </p:nvSpPr>
        <p:spPr>
          <a:xfrm>
            <a:off x="273867" y="5336751"/>
            <a:ext cx="2428342" cy="307777"/>
          </a:xfrm>
          <a:prstGeom prst="rect">
            <a:avLst/>
          </a:prstGeom>
          <a:noFill/>
        </p:spPr>
        <p:txBody>
          <a:bodyPr wrap="square" rtlCol="0">
            <a:spAutoFit/>
          </a:bodyPr>
          <a:lstStyle/>
          <a:p>
            <a:r>
              <a:rPr lang="en-US" sz="1400"/>
              <a:t>df.loc[row1].dot(df.loc[row2])</a:t>
            </a:r>
          </a:p>
        </p:txBody>
      </p:sp>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A7F3F444-F865-4B79-2383-D29FEA60B724}"/>
                  </a:ext>
                </a:extLst>
              </p14:cNvPr>
              <p14:cNvContentPartPr/>
              <p14:nvPr/>
            </p14:nvContentPartPr>
            <p14:xfrm>
              <a:off x="2631097" y="5485574"/>
              <a:ext cx="621720" cy="28080"/>
            </p14:xfrm>
          </p:contentPart>
        </mc:Choice>
        <mc:Fallback xmlns="">
          <p:pic>
            <p:nvPicPr>
              <p:cNvPr id="13" name="Ink 12">
                <a:extLst>
                  <a:ext uri="{FF2B5EF4-FFF2-40B4-BE49-F238E27FC236}">
                    <a16:creationId xmlns:a16="http://schemas.microsoft.com/office/drawing/2014/main" id="{A7F3F444-F865-4B79-2383-D29FEA60B724}"/>
                  </a:ext>
                </a:extLst>
              </p:cNvPr>
              <p:cNvPicPr/>
              <p:nvPr/>
            </p:nvPicPr>
            <p:blipFill>
              <a:blip r:embed="rId9"/>
              <a:stretch>
                <a:fillRect/>
              </a:stretch>
            </p:blipFill>
            <p:spPr>
              <a:xfrm>
                <a:off x="2622097" y="5476574"/>
                <a:ext cx="639360" cy="45720"/>
              </a:xfrm>
              <a:prstGeom prst="rect">
                <a:avLst/>
              </a:prstGeom>
            </p:spPr>
          </p:pic>
        </mc:Fallback>
      </mc:AlternateContent>
      <p:pic>
        <p:nvPicPr>
          <p:cNvPr id="14" name="Picture 13">
            <a:extLst>
              <a:ext uri="{FF2B5EF4-FFF2-40B4-BE49-F238E27FC236}">
                <a16:creationId xmlns:a16="http://schemas.microsoft.com/office/drawing/2014/main" id="{A5C2A4C1-B060-53B1-85F9-05AA4FC17947}"/>
              </a:ext>
            </a:extLst>
          </p:cNvPr>
          <p:cNvPicPr>
            <a:picLocks noChangeAspect="1"/>
          </p:cNvPicPr>
          <p:nvPr/>
        </p:nvPicPr>
        <p:blipFill>
          <a:blip r:embed="rId10"/>
          <a:stretch>
            <a:fillRect/>
          </a:stretch>
        </p:blipFill>
        <p:spPr>
          <a:xfrm>
            <a:off x="3431725" y="5692288"/>
            <a:ext cx="2339543" cy="967824"/>
          </a:xfrm>
          <a:prstGeom prst="rect">
            <a:avLst/>
          </a:prstGeom>
        </p:spPr>
      </p:pic>
      <p:sp>
        <p:nvSpPr>
          <p:cNvPr id="15" name="TextBox 14">
            <a:extLst>
              <a:ext uri="{FF2B5EF4-FFF2-40B4-BE49-F238E27FC236}">
                <a16:creationId xmlns:a16="http://schemas.microsoft.com/office/drawing/2014/main" id="{7D803369-79A9-0420-DCD1-AD74C669FABC}"/>
              </a:ext>
            </a:extLst>
          </p:cNvPr>
          <p:cNvSpPr txBox="1"/>
          <p:nvPr/>
        </p:nvSpPr>
        <p:spPr>
          <a:xfrm>
            <a:off x="3126809" y="3277221"/>
            <a:ext cx="7594064" cy="307777"/>
          </a:xfrm>
          <a:prstGeom prst="rect">
            <a:avLst/>
          </a:prstGeom>
          <a:noFill/>
        </p:spPr>
        <p:txBody>
          <a:bodyPr wrap="square">
            <a:spAutoFit/>
          </a:bodyPr>
          <a:lstStyle/>
          <a:p>
            <a:r>
              <a:rPr lang="en-US" sz="1400"/>
              <a:t>returns dataframe of values diff_col</a:t>
            </a:r>
            <a:r>
              <a:rPr lang="en-US" sz="1400" baseline="-25000"/>
              <a:t>j</a:t>
            </a:r>
            <a:r>
              <a:rPr lang="en-US" sz="1400"/>
              <a:t> = [dataframe_col</a:t>
            </a:r>
            <a:r>
              <a:rPr lang="en-US" sz="1400" baseline="-25000"/>
              <a:t>j</a:t>
            </a:r>
            <a:r>
              <a:rPr lang="en-US" sz="1400"/>
              <a:t> – dataframe_col</a:t>
            </a:r>
            <a:r>
              <a:rPr lang="en-US" sz="1400" baseline="-25000"/>
              <a:t>j-1</a:t>
            </a:r>
            <a:r>
              <a:rPr lang="en-US" sz="1400"/>
              <a:t>]/ dataframe_col</a:t>
            </a:r>
            <a:r>
              <a:rPr lang="en-US" sz="1400" baseline="-25000"/>
              <a:t>j-1</a:t>
            </a:r>
            <a:r>
              <a:rPr lang="en-US" sz="1400"/>
              <a:t>.      </a:t>
            </a:r>
          </a:p>
        </p:txBody>
      </p:sp>
      <p:sp>
        <p:nvSpPr>
          <p:cNvPr id="16" name="TextBox 15">
            <a:extLst>
              <a:ext uri="{FF2B5EF4-FFF2-40B4-BE49-F238E27FC236}">
                <a16:creationId xmlns:a16="http://schemas.microsoft.com/office/drawing/2014/main" id="{752A7B73-5DC3-835D-7DFE-063F6E5CC2F4}"/>
              </a:ext>
            </a:extLst>
          </p:cNvPr>
          <p:cNvSpPr txBox="1"/>
          <p:nvPr/>
        </p:nvSpPr>
        <p:spPr>
          <a:xfrm>
            <a:off x="292663" y="3272857"/>
            <a:ext cx="2246400" cy="307777"/>
          </a:xfrm>
          <a:prstGeom prst="rect">
            <a:avLst/>
          </a:prstGeom>
          <a:noFill/>
        </p:spPr>
        <p:txBody>
          <a:bodyPr wrap="square" rtlCol="0">
            <a:spAutoFit/>
          </a:bodyPr>
          <a:lstStyle/>
          <a:p>
            <a:r>
              <a:rPr lang="en-US" sz="1400"/>
              <a:t>dataframe.pct_change()</a:t>
            </a:r>
          </a:p>
        </p:txBody>
      </p:sp>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03C3F2EA-EA51-A512-E356-78B2611FB54E}"/>
                  </a:ext>
                </a:extLst>
              </p14:cNvPr>
              <p14:cNvContentPartPr/>
              <p14:nvPr/>
            </p14:nvContentPartPr>
            <p14:xfrm>
              <a:off x="2355861" y="3415601"/>
              <a:ext cx="621720" cy="28080"/>
            </p14:xfrm>
          </p:contentPart>
        </mc:Choice>
        <mc:Fallback xmlns="">
          <p:pic>
            <p:nvPicPr>
              <p:cNvPr id="17" name="Ink 16">
                <a:extLst>
                  <a:ext uri="{FF2B5EF4-FFF2-40B4-BE49-F238E27FC236}">
                    <a16:creationId xmlns:a16="http://schemas.microsoft.com/office/drawing/2014/main" id="{03C3F2EA-EA51-A512-E356-78B2611FB54E}"/>
                  </a:ext>
                </a:extLst>
              </p:cNvPr>
              <p:cNvPicPr/>
              <p:nvPr/>
            </p:nvPicPr>
            <p:blipFill>
              <a:blip r:embed="rId12"/>
              <a:stretch>
                <a:fillRect/>
              </a:stretch>
            </p:blipFill>
            <p:spPr>
              <a:xfrm>
                <a:off x="2346861" y="3406601"/>
                <a:ext cx="639360" cy="45720"/>
              </a:xfrm>
              <a:prstGeom prst="rect">
                <a:avLst/>
              </a:prstGeom>
            </p:spPr>
          </p:pic>
        </mc:Fallback>
      </mc:AlternateContent>
      <p:pic>
        <p:nvPicPr>
          <p:cNvPr id="18" name="Picture 17">
            <a:extLst>
              <a:ext uri="{FF2B5EF4-FFF2-40B4-BE49-F238E27FC236}">
                <a16:creationId xmlns:a16="http://schemas.microsoft.com/office/drawing/2014/main" id="{3850EE51-32CB-A8C7-D731-FC0466BEBF90}"/>
              </a:ext>
            </a:extLst>
          </p:cNvPr>
          <p:cNvPicPr>
            <a:picLocks noChangeAspect="1"/>
          </p:cNvPicPr>
          <p:nvPr/>
        </p:nvPicPr>
        <p:blipFill>
          <a:blip r:embed="rId13"/>
          <a:stretch>
            <a:fillRect/>
          </a:stretch>
        </p:blipFill>
        <p:spPr>
          <a:xfrm>
            <a:off x="3252817" y="3681012"/>
            <a:ext cx="2896004" cy="257211"/>
          </a:xfrm>
          <a:prstGeom prst="rect">
            <a:avLst/>
          </a:prstGeom>
        </p:spPr>
      </p:pic>
    </p:spTree>
    <p:extLst>
      <p:ext uri="{BB962C8B-B14F-4D97-AF65-F5344CB8AC3E}">
        <p14:creationId xmlns:p14="http://schemas.microsoft.com/office/powerpoint/2010/main" val="301812259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73867" y="1086731"/>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16" name="TextBox 15">
            <a:extLst>
              <a:ext uri="{FF2B5EF4-FFF2-40B4-BE49-F238E27FC236}">
                <a16:creationId xmlns:a16="http://schemas.microsoft.com/office/drawing/2014/main" id="{DCFCC14F-29F6-4594-BBDF-6FBED0832B96}"/>
              </a:ext>
            </a:extLst>
          </p:cNvPr>
          <p:cNvSpPr txBox="1"/>
          <p:nvPr/>
        </p:nvSpPr>
        <p:spPr>
          <a:xfrm>
            <a:off x="2655884" y="3412659"/>
            <a:ext cx="4079443" cy="307777"/>
          </a:xfrm>
          <a:prstGeom prst="rect">
            <a:avLst/>
          </a:prstGeom>
          <a:noFill/>
        </p:spPr>
        <p:txBody>
          <a:bodyPr wrap="square">
            <a:spAutoFit/>
          </a:bodyPr>
          <a:lstStyle/>
          <a:p>
            <a:r>
              <a:rPr lang="en-US" sz="1400"/>
              <a:t>returns the mean of all columns, as series.  </a:t>
            </a:r>
          </a:p>
        </p:txBody>
      </p:sp>
      <p:sp>
        <p:nvSpPr>
          <p:cNvPr id="17" name="TextBox 16">
            <a:extLst>
              <a:ext uri="{FF2B5EF4-FFF2-40B4-BE49-F238E27FC236}">
                <a16:creationId xmlns:a16="http://schemas.microsoft.com/office/drawing/2014/main" id="{E2035659-57AD-470A-A05F-D70A42A485A5}"/>
              </a:ext>
            </a:extLst>
          </p:cNvPr>
          <p:cNvSpPr txBox="1"/>
          <p:nvPr/>
        </p:nvSpPr>
        <p:spPr>
          <a:xfrm>
            <a:off x="280477" y="3373548"/>
            <a:ext cx="1496562" cy="307777"/>
          </a:xfrm>
          <a:prstGeom prst="rect">
            <a:avLst/>
          </a:prstGeom>
          <a:noFill/>
        </p:spPr>
        <p:txBody>
          <a:bodyPr wrap="square" rtlCol="0">
            <a:spAutoFit/>
          </a:bodyPr>
          <a:lstStyle/>
          <a:p>
            <a:r>
              <a:rPr lang="en-US" sz="1400"/>
              <a:t>dataframe.mean()</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8517CE14-7989-4539-B984-97286D3CDFE6}"/>
                  </a:ext>
                </a:extLst>
              </p14:cNvPr>
              <p14:cNvContentPartPr/>
              <p14:nvPr/>
            </p14:nvContentPartPr>
            <p14:xfrm>
              <a:off x="1912566" y="3528741"/>
              <a:ext cx="621720" cy="28080"/>
            </p14:xfrm>
          </p:contentPart>
        </mc:Choice>
        <mc:Fallback xmlns="">
          <p:pic>
            <p:nvPicPr>
              <p:cNvPr id="18" name="Ink 17">
                <a:extLst>
                  <a:ext uri="{FF2B5EF4-FFF2-40B4-BE49-F238E27FC236}">
                    <a16:creationId xmlns:a16="http://schemas.microsoft.com/office/drawing/2014/main" id="{8517CE14-7989-4539-B984-97286D3CDFE6}"/>
                  </a:ext>
                </a:extLst>
              </p:cNvPr>
              <p:cNvPicPr/>
              <p:nvPr/>
            </p:nvPicPr>
            <p:blipFill>
              <a:blip r:embed="rId4"/>
              <a:stretch>
                <a:fillRect/>
              </a:stretch>
            </p:blipFill>
            <p:spPr>
              <a:xfrm>
                <a:off x="1903566" y="3519741"/>
                <a:ext cx="639360" cy="45720"/>
              </a:xfrm>
              <a:prstGeom prst="rect">
                <a:avLst/>
              </a:prstGeom>
            </p:spPr>
          </p:pic>
        </mc:Fallback>
      </mc:AlternateContent>
      <p:sp>
        <p:nvSpPr>
          <p:cNvPr id="19" name="TextBox 18">
            <a:extLst>
              <a:ext uri="{FF2B5EF4-FFF2-40B4-BE49-F238E27FC236}">
                <a16:creationId xmlns:a16="http://schemas.microsoft.com/office/drawing/2014/main" id="{3D5B375A-66E6-433D-9D79-31A8AF713976}"/>
              </a:ext>
            </a:extLst>
          </p:cNvPr>
          <p:cNvSpPr txBox="1"/>
          <p:nvPr/>
        </p:nvSpPr>
        <p:spPr>
          <a:xfrm>
            <a:off x="2655884" y="3920202"/>
            <a:ext cx="3656654" cy="307777"/>
          </a:xfrm>
          <a:prstGeom prst="rect">
            <a:avLst/>
          </a:prstGeom>
          <a:noFill/>
        </p:spPr>
        <p:txBody>
          <a:bodyPr wrap="square">
            <a:spAutoFit/>
          </a:bodyPr>
          <a:lstStyle/>
          <a:p>
            <a:r>
              <a:rPr lang="en-US" sz="1400"/>
              <a:t>returns the median of all columns, as series.  </a:t>
            </a:r>
          </a:p>
        </p:txBody>
      </p:sp>
      <p:sp>
        <p:nvSpPr>
          <p:cNvPr id="21" name="TextBox 20">
            <a:extLst>
              <a:ext uri="{FF2B5EF4-FFF2-40B4-BE49-F238E27FC236}">
                <a16:creationId xmlns:a16="http://schemas.microsoft.com/office/drawing/2014/main" id="{D2A18576-0916-437E-9C2B-21BDD47CC2CD}"/>
              </a:ext>
            </a:extLst>
          </p:cNvPr>
          <p:cNvSpPr txBox="1"/>
          <p:nvPr/>
        </p:nvSpPr>
        <p:spPr>
          <a:xfrm>
            <a:off x="280476" y="3881091"/>
            <a:ext cx="1706351" cy="307777"/>
          </a:xfrm>
          <a:prstGeom prst="rect">
            <a:avLst/>
          </a:prstGeom>
          <a:noFill/>
        </p:spPr>
        <p:txBody>
          <a:bodyPr wrap="square" rtlCol="0">
            <a:spAutoFit/>
          </a:bodyPr>
          <a:lstStyle/>
          <a:p>
            <a:r>
              <a:rPr lang="en-US" sz="1400"/>
              <a:t>dataframe.median()</a:t>
            </a:r>
          </a:p>
        </p:txBody>
      </p:sp>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EF4AD580-056C-4939-B7F6-11E332FD35BD}"/>
                  </a:ext>
                </a:extLst>
              </p14:cNvPr>
              <p14:cNvContentPartPr/>
              <p14:nvPr/>
            </p14:nvContentPartPr>
            <p14:xfrm>
              <a:off x="1986827" y="4036741"/>
              <a:ext cx="621720" cy="28080"/>
            </p14:xfrm>
          </p:contentPart>
        </mc:Choice>
        <mc:Fallback xmlns="">
          <p:pic>
            <p:nvPicPr>
              <p:cNvPr id="24" name="Ink 23">
                <a:extLst>
                  <a:ext uri="{FF2B5EF4-FFF2-40B4-BE49-F238E27FC236}">
                    <a16:creationId xmlns:a16="http://schemas.microsoft.com/office/drawing/2014/main" id="{EF4AD580-056C-4939-B7F6-11E332FD35BD}"/>
                  </a:ext>
                </a:extLst>
              </p:cNvPr>
              <p:cNvPicPr/>
              <p:nvPr/>
            </p:nvPicPr>
            <p:blipFill>
              <a:blip r:embed="rId4"/>
              <a:stretch>
                <a:fillRect/>
              </a:stretch>
            </p:blipFill>
            <p:spPr>
              <a:xfrm>
                <a:off x="1977827" y="4027741"/>
                <a:ext cx="639360" cy="45720"/>
              </a:xfrm>
              <a:prstGeom prst="rect">
                <a:avLst/>
              </a:prstGeom>
            </p:spPr>
          </p:pic>
        </mc:Fallback>
      </mc:AlternateContent>
      <p:sp>
        <p:nvSpPr>
          <p:cNvPr id="25" name="TextBox 24">
            <a:extLst>
              <a:ext uri="{FF2B5EF4-FFF2-40B4-BE49-F238E27FC236}">
                <a16:creationId xmlns:a16="http://schemas.microsoft.com/office/drawing/2014/main" id="{6B0145E8-6901-433F-88D3-8AB1DA7B3528}"/>
              </a:ext>
            </a:extLst>
          </p:cNvPr>
          <p:cNvSpPr txBox="1"/>
          <p:nvPr/>
        </p:nvSpPr>
        <p:spPr>
          <a:xfrm>
            <a:off x="2649276" y="4398228"/>
            <a:ext cx="7867237" cy="523220"/>
          </a:xfrm>
          <a:prstGeom prst="rect">
            <a:avLst/>
          </a:prstGeom>
          <a:noFill/>
        </p:spPr>
        <p:txBody>
          <a:bodyPr wrap="square">
            <a:spAutoFit/>
          </a:bodyPr>
          <a:lstStyle/>
          <a:p>
            <a:r>
              <a:rPr lang="en-US" sz="1400"/>
              <a:t>returns the mode of all columns.  Actually it returns a two element list and the mode is the first element, so do mode() </a:t>
            </a:r>
            <a:r>
              <a:rPr lang="en-US" sz="1400">
                <a:sym typeface="Wingdings" panose="05000000000000000000" pitchFamily="2" charset="2"/>
              </a:rPr>
              <a:t> mode()[0].</a:t>
            </a:r>
            <a:endParaRPr lang="en-US" sz="1400"/>
          </a:p>
        </p:txBody>
      </p:sp>
      <p:sp>
        <p:nvSpPr>
          <p:cNvPr id="26" name="TextBox 25">
            <a:extLst>
              <a:ext uri="{FF2B5EF4-FFF2-40B4-BE49-F238E27FC236}">
                <a16:creationId xmlns:a16="http://schemas.microsoft.com/office/drawing/2014/main" id="{98B1B444-29D2-48B4-AC60-74CD4B595C45}"/>
              </a:ext>
            </a:extLst>
          </p:cNvPr>
          <p:cNvSpPr txBox="1"/>
          <p:nvPr/>
        </p:nvSpPr>
        <p:spPr>
          <a:xfrm>
            <a:off x="273868" y="4359117"/>
            <a:ext cx="1531332" cy="307777"/>
          </a:xfrm>
          <a:prstGeom prst="rect">
            <a:avLst/>
          </a:prstGeom>
          <a:noFill/>
        </p:spPr>
        <p:txBody>
          <a:bodyPr wrap="square" rtlCol="0">
            <a:spAutoFit/>
          </a:bodyPr>
          <a:lstStyle/>
          <a:p>
            <a:r>
              <a:rPr lang="en-US" sz="1400"/>
              <a:t>dataframe.mode()</a:t>
            </a:r>
          </a:p>
        </p:txBody>
      </p:sp>
      <mc:AlternateContent xmlns:mc="http://schemas.openxmlformats.org/markup-compatibility/2006" xmlns:p14="http://schemas.microsoft.com/office/powerpoint/2010/main">
        <mc:Choice Requires="p14">
          <p:contentPart p14:bwMode="auto" r:id="rId6">
            <p14:nvContentPartPr>
              <p14:cNvPr id="33" name="Ink 32">
                <a:extLst>
                  <a:ext uri="{FF2B5EF4-FFF2-40B4-BE49-F238E27FC236}">
                    <a16:creationId xmlns:a16="http://schemas.microsoft.com/office/drawing/2014/main" id="{74FD8F14-D57A-4DD6-8CDB-2318BEC8647B}"/>
                  </a:ext>
                </a:extLst>
              </p14:cNvPr>
              <p14:cNvContentPartPr/>
              <p14:nvPr/>
            </p14:nvContentPartPr>
            <p14:xfrm>
              <a:off x="1905957" y="4522089"/>
              <a:ext cx="621720" cy="28080"/>
            </p14:xfrm>
          </p:contentPart>
        </mc:Choice>
        <mc:Fallback xmlns="">
          <p:pic>
            <p:nvPicPr>
              <p:cNvPr id="33" name="Ink 32">
                <a:extLst>
                  <a:ext uri="{FF2B5EF4-FFF2-40B4-BE49-F238E27FC236}">
                    <a16:creationId xmlns:a16="http://schemas.microsoft.com/office/drawing/2014/main" id="{74FD8F14-D57A-4DD6-8CDB-2318BEC8647B}"/>
                  </a:ext>
                </a:extLst>
              </p:cNvPr>
              <p:cNvPicPr/>
              <p:nvPr/>
            </p:nvPicPr>
            <p:blipFill>
              <a:blip r:embed="rId4"/>
              <a:stretch>
                <a:fillRect/>
              </a:stretch>
            </p:blipFill>
            <p:spPr>
              <a:xfrm>
                <a:off x="1896957" y="4513089"/>
                <a:ext cx="639360" cy="45720"/>
              </a:xfrm>
              <a:prstGeom prst="rect">
                <a:avLst/>
              </a:prstGeom>
            </p:spPr>
          </p:pic>
        </mc:Fallback>
      </mc:AlternateContent>
      <p:sp>
        <p:nvSpPr>
          <p:cNvPr id="37" name="TextBox 36">
            <a:extLst>
              <a:ext uri="{FF2B5EF4-FFF2-40B4-BE49-F238E27FC236}">
                <a16:creationId xmlns:a16="http://schemas.microsoft.com/office/drawing/2014/main" id="{912999B8-DE27-48C5-9E6F-F22017778F0C}"/>
              </a:ext>
            </a:extLst>
          </p:cNvPr>
          <p:cNvSpPr txBox="1"/>
          <p:nvPr/>
        </p:nvSpPr>
        <p:spPr>
          <a:xfrm>
            <a:off x="2534286" y="2388194"/>
            <a:ext cx="3840459" cy="307777"/>
          </a:xfrm>
          <a:prstGeom prst="rect">
            <a:avLst/>
          </a:prstGeom>
          <a:noFill/>
        </p:spPr>
        <p:txBody>
          <a:bodyPr wrap="square">
            <a:spAutoFit/>
          </a:bodyPr>
          <a:lstStyle/>
          <a:p>
            <a:r>
              <a:rPr lang="en-US" sz="1400"/>
              <a:t>returns the max of all columns, as series.  </a:t>
            </a:r>
          </a:p>
        </p:txBody>
      </p:sp>
      <mc:AlternateContent xmlns:mc="http://schemas.openxmlformats.org/markup-compatibility/2006" xmlns:p14="http://schemas.microsoft.com/office/powerpoint/2010/main">
        <mc:Choice Requires="p14">
          <p:contentPart p14:bwMode="auto" r:id="rId7">
            <p14:nvContentPartPr>
              <p14:cNvPr id="39" name="Ink 38">
                <a:extLst>
                  <a:ext uri="{FF2B5EF4-FFF2-40B4-BE49-F238E27FC236}">
                    <a16:creationId xmlns:a16="http://schemas.microsoft.com/office/drawing/2014/main" id="{F1925F9F-6CC8-4042-94B0-092429ADBDA2}"/>
                  </a:ext>
                </a:extLst>
              </p14:cNvPr>
              <p14:cNvContentPartPr/>
              <p14:nvPr/>
            </p14:nvContentPartPr>
            <p14:xfrm>
              <a:off x="1805200" y="2535627"/>
              <a:ext cx="621720" cy="28080"/>
            </p14:xfrm>
          </p:contentPart>
        </mc:Choice>
        <mc:Fallback xmlns="">
          <p:pic>
            <p:nvPicPr>
              <p:cNvPr id="39" name="Ink 38">
                <a:extLst>
                  <a:ext uri="{FF2B5EF4-FFF2-40B4-BE49-F238E27FC236}">
                    <a16:creationId xmlns:a16="http://schemas.microsoft.com/office/drawing/2014/main" id="{F1925F9F-6CC8-4042-94B0-092429ADBDA2}"/>
                  </a:ext>
                </a:extLst>
              </p:cNvPr>
              <p:cNvPicPr/>
              <p:nvPr/>
            </p:nvPicPr>
            <p:blipFill>
              <a:blip r:embed="rId8"/>
              <a:stretch>
                <a:fillRect/>
              </a:stretch>
            </p:blipFill>
            <p:spPr>
              <a:xfrm>
                <a:off x="1796200" y="2526627"/>
                <a:ext cx="639360" cy="45720"/>
              </a:xfrm>
              <a:prstGeom prst="rect">
                <a:avLst/>
              </a:prstGeom>
            </p:spPr>
          </p:pic>
        </mc:Fallback>
      </mc:AlternateContent>
      <p:sp>
        <p:nvSpPr>
          <p:cNvPr id="40" name="TextBox 39">
            <a:extLst>
              <a:ext uri="{FF2B5EF4-FFF2-40B4-BE49-F238E27FC236}">
                <a16:creationId xmlns:a16="http://schemas.microsoft.com/office/drawing/2014/main" id="{0A373056-2A93-4EB1-9ADF-EF3148FEC491}"/>
              </a:ext>
            </a:extLst>
          </p:cNvPr>
          <p:cNvSpPr txBox="1"/>
          <p:nvPr/>
        </p:nvSpPr>
        <p:spPr>
          <a:xfrm>
            <a:off x="2569761" y="1893489"/>
            <a:ext cx="3290490" cy="307777"/>
          </a:xfrm>
          <a:prstGeom prst="rect">
            <a:avLst/>
          </a:prstGeom>
          <a:noFill/>
        </p:spPr>
        <p:txBody>
          <a:bodyPr wrap="square">
            <a:spAutoFit/>
          </a:bodyPr>
          <a:lstStyle/>
          <a:p>
            <a:r>
              <a:rPr lang="en-US" sz="1400"/>
              <a:t>returns the min of all columns, as series.  </a:t>
            </a:r>
          </a:p>
        </p:txBody>
      </p:sp>
      <p:sp>
        <p:nvSpPr>
          <p:cNvPr id="41" name="TextBox 40">
            <a:extLst>
              <a:ext uri="{FF2B5EF4-FFF2-40B4-BE49-F238E27FC236}">
                <a16:creationId xmlns:a16="http://schemas.microsoft.com/office/drawing/2014/main" id="{5A9A2ABF-508B-4DC8-8A64-4FF2A350073B}"/>
              </a:ext>
            </a:extLst>
          </p:cNvPr>
          <p:cNvSpPr txBox="1"/>
          <p:nvPr/>
        </p:nvSpPr>
        <p:spPr>
          <a:xfrm>
            <a:off x="280476" y="1903316"/>
            <a:ext cx="1402379" cy="315515"/>
          </a:xfrm>
          <a:prstGeom prst="rect">
            <a:avLst/>
          </a:prstGeom>
          <a:noFill/>
        </p:spPr>
        <p:txBody>
          <a:bodyPr wrap="square" rtlCol="0">
            <a:spAutoFit/>
          </a:bodyPr>
          <a:lstStyle/>
          <a:p>
            <a:r>
              <a:rPr lang="en-US" sz="1400"/>
              <a:t>dataframe.min()</a:t>
            </a:r>
          </a:p>
        </p:txBody>
      </p:sp>
      <mc:AlternateContent xmlns:mc="http://schemas.openxmlformats.org/markup-compatibility/2006" xmlns:p14="http://schemas.microsoft.com/office/powerpoint/2010/main">
        <mc:Choice Requires="p14">
          <p:contentPart p14:bwMode="auto" r:id="rId9">
            <p14:nvContentPartPr>
              <p14:cNvPr id="42" name="Ink 41">
                <a:extLst>
                  <a:ext uri="{FF2B5EF4-FFF2-40B4-BE49-F238E27FC236}">
                    <a16:creationId xmlns:a16="http://schemas.microsoft.com/office/drawing/2014/main" id="{3E140AC9-551C-4ABF-A73A-4CE4E94F1279}"/>
                  </a:ext>
                </a:extLst>
              </p14:cNvPr>
              <p14:cNvContentPartPr/>
              <p14:nvPr/>
            </p14:nvContentPartPr>
            <p14:xfrm>
              <a:off x="1805200" y="2057896"/>
              <a:ext cx="621720" cy="28080"/>
            </p14:xfrm>
          </p:contentPart>
        </mc:Choice>
        <mc:Fallback xmlns="">
          <p:pic>
            <p:nvPicPr>
              <p:cNvPr id="42" name="Ink 41">
                <a:extLst>
                  <a:ext uri="{FF2B5EF4-FFF2-40B4-BE49-F238E27FC236}">
                    <a16:creationId xmlns:a16="http://schemas.microsoft.com/office/drawing/2014/main" id="{3E140AC9-551C-4ABF-A73A-4CE4E94F1279}"/>
                  </a:ext>
                </a:extLst>
              </p:cNvPr>
              <p:cNvPicPr/>
              <p:nvPr/>
            </p:nvPicPr>
            <p:blipFill>
              <a:blip r:embed="rId10"/>
              <a:stretch>
                <a:fillRect/>
              </a:stretch>
            </p:blipFill>
            <p:spPr>
              <a:xfrm>
                <a:off x="1796200" y="2048896"/>
                <a:ext cx="639360" cy="45720"/>
              </a:xfrm>
              <a:prstGeom prst="rect">
                <a:avLst/>
              </a:prstGeom>
            </p:spPr>
          </p:pic>
        </mc:Fallback>
      </mc:AlternateContent>
      <p:sp>
        <p:nvSpPr>
          <p:cNvPr id="5" name="TextBox 4">
            <a:extLst>
              <a:ext uri="{FF2B5EF4-FFF2-40B4-BE49-F238E27FC236}">
                <a16:creationId xmlns:a16="http://schemas.microsoft.com/office/drawing/2014/main" id="{A29D3EC2-CE2C-592B-3CD4-2E95F41D7FA8}"/>
              </a:ext>
            </a:extLst>
          </p:cNvPr>
          <p:cNvSpPr txBox="1"/>
          <p:nvPr/>
        </p:nvSpPr>
        <p:spPr>
          <a:xfrm>
            <a:off x="280475" y="2398931"/>
            <a:ext cx="1603929" cy="307777"/>
          </a:xfrm>
          <a:prstGeom prst="rect">
            <a:avLst/>
          </a:prstGeom>
          <a:noFill/>
        </p:spPr>
        <p:txBody>
          <a:bodyPr wrap="square" rtlCol="0">
            <a:spAutoFit/>
          </a:bodyPr>
          <a:lstStyle/>
          <a:p>
            <a:r>
              <a:rPr lang="en-US" sz="1400"/>
              <a:t>dataframe.max()</a:t>
            </a:r>
          </a:p>
        </p:txBody>
      </p:sp>
      <p:sp>
        <p:nvSpPr>
          <p:cNvPr id="13" name="TextBox 12">
            <a:extLst>
              <a:ext uri="{FF2B5EF4-FFF2-40B4-BE49-F238E27FC236}">
                <a16:creationId xmlns:a16="http://schemas.microsoft.com/office/drawing/2014/main" id="{E2E4DEE9-F62E-33CA-1F7B-39857111DA49}"/>
              </a:ext>
            </a:extLst>
          </p:cNvPr>
          <p:cNvSpPr txBox="1"/>
          <p:nvPr/>
        </p:nvSpPr>
        <p:spPr>
          <a:xfrm>
            <a:off x="2569761" y="5659862"/>
            <a:ext cx="4389552" cy="307777"/>
          </a:xfrm>
          <a:prstGeom prst="rect">
            <a:avLst/>
          </a:prstGeom>
          <a:noFill/>
        </p:spPr>
        <p:txBody>
          <a:bodyPr wrap="square">
            <a:spAutoFit/>
          </a:bodyPr>
          <a:lstStyle/>
          <a:p>
            <a:r>
              <a:rPr lang="en-US" sz="1400"/>
              <a:t>returns the standard deviation of all columns, as series.  </a:t>
            </a:r>
          </a:p>
        </p:txBody>
      </p:sp>
      <p:sp>
        <p:nvSpPr>
          <p:cNvPr id="14" name="TextBox 13">
            <a:extLst>
              <a:ext uri="{FF2B5EF4-FFF2-40B4-BE49-F238E27FC236}">
                <a16:creationId xmlns:a16="http://schemas.microsoft.com/office/drawing/2014/main" id="{9F7F34AD-FA77-547A-BC40-AAB38D14CD2B}"/>
              </a:ext>
            </a:extLst>
          </p:cNvPr>
          <p:cNvSpPr txBox="1"/>
          <p:nvPr/>
        </p:nvSpPr>
        <p:spPr>
          <a:xfrm>
            <a:off x="273867" y="5624935"/>
            <a:ext cx="1390993" cy="307777"/>
          </a:xfrm>
          <a:prstGeom prst="rect">
            <a:avLst/>
          </a:prstGeom>
          <a:noFill/>
        </p:spPr>
        <p:txBody>
          <a:bodyPr wrap="square" rtlCol="0">
            <a:spAutoFit/>
          </a:bodyPr>
          <a:lstStyle/>
          <a:p>
            <a:r>
              <a:rPr lang="en-US" sz="1400"/>
              <a:t>dataframe.std()</a:t>
            </a:r>
          </a:p>
        </p:txBody>
      </p:sp>
      <mc:AlternateContent xmlns:mc="http://schemas.openxmlformats.org/markup-compatibility/2006" xmlns:p14="http://schemas.microsoft.com/office/powerpoint/2010/main">
        <mc:Choice Requires="p14">
          <p:contentPart p14:bwMode="auto" r:id="rId11">
            <p14:nvContentPartPr>
              <p14:cNvPr id="15" name="Ink 14">
                <a:extLst>
                  <a:ext uri="{FF2B5EF4-FFF2-40B4-BE49-F238E27FC236}">
                    <a16:creationId xmlns:a16="http://schemas.microsoft.com/office/drawing/2014/main" id="{1F2D617D-E753-948C-40E3-34F046F32016}"/>
                  </a:ext>
                </a:extLst>
              </p14:cNvPr>
              <p14:cNvContentPartPr/>
              <p14:nvPr/>
            </p14:nvContentPartPr>
            <p14:xfrm>
              <a:off x="1720556" y="5788420"/>
              <a:ext cx="621720" cy="28080"/>
            </p14:xfrm>
          </p:contentPart>
        </mc:Choice>
        <mc:Fallback xmlns="">
          <p:pic>
            <p:nvPicPr>
              <p:cNvPr id="15" name="Ink 14">
                <a:extLst>
                  <a:ext uri="{FF2B5EF4-FFF2-40B4-BE49-F238E27FC236}">
                    <a16:creationId xmlns:a16="http://schemas.microsoft.com/office/drawing/2014/main" id="{1F2D617D-E753-948C-40E3-34F046F32016}"/>
                  </a:ext>
                </a:extLst>
              </p:cNvPr>
              <p:cNvPicPr/>
              <p:nvPr/>
            </p:nvPicPr>
            <p:blipFill>
              <a:blip r:embed="rId4"/>
              <a:stretch>
                <a:fillRect/>
              </a:stretch>
            </p:blipFill>
            <p:spPr>
              <a:xfrm>
                <a:off x="1711556" y="5779420"/>
                <a:ext cx="639360" cy="45720"/>
              </a:xfrm>
              <a:prstGeom prst="rect">
                <a:avLst/>
              </a:prstGeom>
            </p:spPr>
          </p:pic>
        </mc:Fallback>
      </mc:AlternateContent>
      <p:sp>
        <p:nvSpPr>
          <p:cNvPr id="31" name="TextBox 30">
            <a:extLst>
              <a:ext uri="{FF2B5EF4-FFF2-40B4-BE49-F238E27FC236}">
                <a16:creationId xmlns:a16="http://schemas.microsoft.com/office/drawing/2014/main" id="{C047BAB3-0C00-8927-4A28-0CF25DB9A73A}"/>
              </a:ext>
            </a:extLst>
          </p:cNvPr>
          <p:cNvSpPr txBox="1"/>
          <p:nvPr/>
        </p:nvSpPr>
        <p:spPr>
          <a:xfrm>
            <a:off x="2992550" y="6179756"/>
            <a:ext cx="7725910" cy="523220"/>
          </a:xfrm>
          <a:prstGeom prst="rect">
            <a:avLst/>
          </a:prstGeom>
          <a:noFill/>
        </p:spPr>
        <p:txBody>
          <a:bodyPr wrap="square">
            <a:spAutoFit/>
          </a:bodyPr>
          <a:lstStyle/>
          <a:p>
            <a:r>
              <a:rPr lang="en-US" sz="1400"/>
              <a:t>returns the value of the qth percent quantile, for each column.  If q is a list of quantiles, then it will return the corresponding list of numbers.</a:t>
            </a:r>
          </a:p>
        </p:txBody>
      </p:sp>
      <p:sp>
        <p:nvSpPr>
          <p:cNvPr id="32" name="TextBox 31">
            <a:extLst>
              <a:ext uri="{FF2B5EF4-FFF2-40B4-BE49-F238E27FC236}">
                <a16:creationId xmlns:a16="http://schemas.microsoft.com/office/drawing/2014/main" id="{AC1A8FB4-6724-AE0B-88A2-3B6B4C818929}"/>
              </a:ext>
            </a:extLst>
          </p:cNvPr>
          <p:cNvSpPr txBox="1"/>
          <p:nvPr/>
        </p:nvSpPr>
        <p:spPr>
          <a:xfrm>
            <a:off x="280476" y="6174115"/>
            <a:ext cx="1942950" cy="307777"/>
          </a:xfrm>
          <a:prstGeom prst="rect">
            <a:avLst/>
          </a:prstGeom>
          <a:noFill/>
        </p:spPr>
        <p:txBody>
          <a:bodyPr wrap="square" rtlCol="0">
            <a:spAutoFit/>
          </a:bodyPr>
          <a:lstStyle/>
          <a:p>
            <a:r>
              <a:rPr lang="en-US" sz="1400"/>
              <a:t>dataframe.quantile(q)</a:t>
            </a:r>
          </a:p>
        </p:txBody>
      </p:sp>
      <mc:AlternateContent xmlns:mc="http://schemas.openxmlformats.org/markup-compatibility/2006" xmlns:p14="http://schemas.microsoft.com/office/powerpoint/2010/main">
        <mc:Choice Requires="p14">
          <p:contentPart p14:bwMode="auto" r:id="rId12">
            <p14:nvContentPartPr>
              <p14:cNvPr id="34" name="Ink 33">
                <a:extLst>
                  <a:ext uri="{FF2B5EF4-FFF2-40B4-BE49-F238E27FC236}">
                    <a16:creationId xmlns:a16="http://schemas.microsoft.com/office/drawing/2014/main" id="{E7CCE0BE-D28A-57EE-24AE-078A495D50DE}"/>
                  </a:ext>
                </a:extLst>
              </p14:cNvPr>
              <p14:cNvContentPartPr/>
              <p14:nvPr/>
            </p14:nvContentPartPr>
            <p14:xfrm>
              <a:off x="2182843" y="6328003"/>
              <a:ext cx="621720" cy="28080"/>
            </p14:xfrm>
          </p:contentPart>
        </mc:Choice>
        <mc:Fallback xmlns="">
          <p:pic>
            <p:nvPicPr>
              <p:cNvPr id="34" name="Ink 33">
                <a:extLst>
                  <a:ext uri="{FF2B5EF4-FFF2-40B4-BE49-F238E27FC236}">
                    <a16:creationId xmlns:a16="http://schemas.microsoft.com/office/drawing/2014/main" id="{E7CCE0BE-D28A-57EE-24AE-078A495D50DE}"/>
                  </a:ext>
                </a:extLst>
              </p:cNvPr>
              <p:cNvPicPr/>
              <p:nvPr/>
            </p:nvPicPr>
            <p:blipFill>
              <a:blip r:embed="rId4"/>
              <a:stretch>
                <a:fillRect/>
              </a:stretch>
            </p:blipFill>
            <p:spPr>
              <a:xfrm>
                <a:off x="2173843" y="6319003"/>
                <a:ext cx="639360" cy="45720"/>
              </a:xfrm>
              <a:prstGeom prst="rect">
                <a:avLst/>
              </a:prstGeom>
            </p:spPr>
          </p:pic>
        </mc:Fallback>
      </mc:AlternateContent>
      <p:sp>
        <p:nvSpPr>
          <p:cNvPr id="43" name="TextBox 42">
            <a:extLst>
              <a:ext uri="{FF2B5EF4-FFF2-40B4-BE49-F238E27FC236}">
                <a16:creationId xmlns:a16="http://schemas.microsoft.com/office/drawing/2014/main" id="{99AA57ED-A943-4092-C73B-71E85DB1FA96}"/>
              </a:ext>
            </a:extLst>
          </p:cNvPr>
          <p:cNvSpPr txBox="1"/>
          <p:nvPr/>
        </p:nvSpPr>
        <p:spPr>
          <a:xfrm>
            <a:off x="2426920" y="5122224"/>
            <a:ext cx="4389552" cy="307777"/>
          </a:xfrm>
          <a:prstGeom prst="rect">
            <a:avLst/>
          </a:prstGeom>
          <a:noFill/>
        </p:spPr>
        <p:txBody>
          <a:bodyPr wrap="square">
            <a:spAutoFit/>
          </a:bodyPr>
          <a:lstStyle/>
          <a:p>
            <a:r>
              <a:rPr lang="en-US" sz="1400"/>
              <a:t>returns the sample variance of all columns, as series.  </a:t>
            </a:r>
          </a:p>
        </p:txBody>
      </p:sp>
      <p:sp>
        <p:nvSpPr>
          <p:cNvPr id="44" name="TextBox 43">
            <a:extLst>
              <a:ext uri="{FF2B5EF4-FFF2-40B4-BE49-F238E27FC236}">
                <a16:creationId xmlns:a16="http://schemas.microsoft.com/office/drawing/2014/main" id="{0A9E4FE2-F867-0C11-5E9A-F13E15B55D3A}"/>
              </a:ext>
            </a:extLst>
          </p:cNvPr>
          <p:cNvSpPr txBox="1"/>
          <p:nvPr/>
        </p:nvSpPr>
        <p:spPr>
          <a:xfrm>
            <a:off x="280476" y="5100558"/>
            <a:ext cx="1384384" cy="307777"/>
          </a:xfrm>
          <a:prstGeom prst="rect">
            <a:avLst/>
          </a:prstGeom>
          <a:noFill/>
        </p:spPr>
        <p:txBody>
          <a:bodyPr wrap="square" rtlCol="0">
            <a:spAutoFit/>
          </a:bodyPr>
          <a:lstStyle/>
          <a:p>
            <a:r>
              <a:rPr lang="en-US" sz="1400"/>
              <a:t>dataframe.var()</a:t>
            </a:r>
          </a:p>
        </p:txBody>
      </p:sp>
      <mc:AlternateContent xmlns:mc="http://schemas.openxmlformats.org/markup-compatibility/2006" xmlns:p14="http://schemas.microsoft.com/office/powerpoint/2010/main">
        <mc:Choice Requires="p14">
          <p:contentPart p14:bwMode="auto" r:id="rId13">
            <p14:nvContentPartPr>
              <p14:cNvPr id="45" name="Ink 44">
                <a:extLst>
                  <a:ext uri="{FF2B5EF4-FFF2-40B4-BE49-F238E27FC236}">
                    <a16:creationId xmlns:a16="http://schemas.microsoft.com/office/drawing/2014/main" id="{91244697-08D7-0E2C-11C6-CE8D2C3DD61E}"/>
                  </a:ext>
                </a:extLst>
              </p14:cNvPr>
              <p14:cNvContentPartPr/>
              <p14:nvPr/>
            </p14:nvContentPartPr>
            <p14:xfrm>
              <a:off x="1758085" y="5258786"/>
              <a:ext cx="621720" cy="28080"/>
            </p14:xfrm>
          </p:contentPart>
        </mc:Choice>
        <mc:Fallback xmlns="">
          <p:pic>
            <p:nvPicPr>
              <p:cNvPr id="45" name="Ink 44">
                <a:extLst>
                  <a:ext uri="{FF2B5EF4-FFF2-40B4-BE49-F238E27FC236}">
                    <a16:creationId xmlns:a16="http://schemas.microsoft.com/office/drawing/2014/main" id="{91244697-08D7-0E2C-11C6-CE8D2C3DD61E}"/>
                  </a:ext>
                </a:extLst>
              </p:cNvPr>
              <p:cNvPicPr/>
              <p:nvPr/>
            </p:nvPicPr>
            <p:blipFill>
              <a:blip r:embed="rId4"/>
              <a:stretch>
                <a:fillRect/>
              </a:stretch>
            </p:blipFill>
            <p:spPr>
              <a:xfrm>
                <a:off x="1749085" y="5249786"/>
                <a:ext cx="639360" cy="45720"/>
              </a:xfrm>
              <a:prstGeom prst="rect">
                <a:avLst/>
              </a:prstGeom>
            </p:spPr>
          </p:pic>
        </mc:Fallback>
      </mc:AlternateContent>
      <p:sp>
        <p:nvSpPr>
          <p:cNvPr id="2" name="TextBox 1">
            <a:extLst>
              <a:ext uri="{FF2B5EF4-FFF2-40B4-BE49-F238E27FC236}">
                <a16:creationId xmlns:a16="http://schemas.microsoft.com/office/drawing/2014/main" id="{E12CCB64-1F79-06DC-97BD-5EC4904B9540}"/>
              </a:ext>
            </a:extLst>
          </p:cNvPr>
          <p:cNvSpPr txBox="1"/>
          <p:nvPr/>
        </p:nvSpPr>
        <p:spPr>
          <a:xfrm>
            <a:off x="8429771" y="1849585"/>
            <a:ext cx="2654710" cy="2062103"/>
          </a:xfrm>
          <a:prstGeom prst="rect">
            <a:avLst/>
          </a:prstGeom>
          <a:solidFill>
            <a:schemeClr val="accent4">
              <a:lumMod val="40000"/>
              <a:lumOff val="60000"/>
            </a:schemeClr>
          </a:solidFill>
        </p:spPr>
        <p:txBody>
          <a:bodyPr wrap="square" rtlCol="0">
            <a:spAutoFit/>
          </a:bodyPr>
          <a:lstStyle/>
          <a:p>
            <a:r>
              <a:rPr lang="en-US" sz="1600"/>
              <a:t>a lot of tthese methods have an axis = 0/1 argument, allowing you to apply it to rows/columns.  0 is default.  </a:t>
            </a:r>
          </a:p>
          <a:p>
            <a:endParaRPr lang="en-US" sz="1600"/>
          </a:p>
          <a:p>
            <a:r>
              <a:rPr lang="en-US" sz="1600"/>
              <a:t>For instance df.mean(axis=1) will give you a column of the row means.</a:t>
            </a:r>
          </a:p>
        </p:txBody>
      </p:sp>
      <p:sp>
        <p:nvSpPr>
          <p:cNvPr id="6" name="TextBox 5">
            <a:extLst>
              <a:ext uri="{FF2B5EF4-FFF2-40B4-BE49-F238E27FC236}">
                <a16:creationId xmlns:a16="http://schemas.microsoft.com/office/drawing/2014/main" id="{C252096F-3AE3-2D11-B284-B35ED67D0C23}"/>
              </a:ext>
            </a:extLst>
          </p:cNvPr>
          <p:cNvSpPr txBox="1"/>
          <p:nvPr/>
        </p:nvSpPr>
        <p:spPr>
          <a:xfrm>
            <a:off x="2649274" y="2974380"/>
            <a:ext cx="4079443" cy="307777"/>
          </a:xfrm>
          <a:prstGeom prst="rect">
            <a:avLst/>
          </a:prstGeom>
          <a:noFill/>
        </p:spPr>
        <p:txBody>
          <a:bodyPr wrap="square">
            <a:spAutoFit/>
          </a:bodyPr>
          <a:lstStyle/>
          <a:p>
            <a:r>
              <a:rPr lang="en-US" sz="1400"/>
              <a:t>returns the absolute values of all numbers in df.</a:t>
            </a:r>
          </a:p>
        </p:txBody>
      </p:sp>
      <p:sp>
        <p:nvSpPr>
          <p:cNvPr id="7" name="TextBox 6">
            <a:extLst>
              <a:ext uri="{FF2B5EF4-FFF2-40B4-BE49-F238E27FC236}">
                <a16:creationId xmlns:a16="http://schemas.microsoft.com/office/drawing/2014/main" id="{3A08FC4E-1F8A-D3BC-4E4C-189E44804E6E}"/>
              </a:ext>
            </a:extLst>
          </p:cNvPr>
          <p:cNvSpPr txBox="1"/>
          <p:nvPr/>
        </p:nvSpPr>
        <p:spPr>
          <a:xfrm>
            <a:off x="273867" y="2935269"/>
            <a:ext cx="1496562" cy="307777"/>
          </a:xfrm>
          <a:prstGeom prst="rect">
            <a:avLst/>
          </a:prstGeom>
          <a:noFill/>
        </p:spPr>
        <p:txBody>
          <a:bodyPr wrap="square" rtlCol="0">
            <a:spAutoFit/>
          </a:bodyPr>
          <a:lstStyle/>
          <a:p>
            <a:r>
              <a:rPr lang="en-US" sz="1400"/>
              <a:t>dataframe.abs()</a:t>
            </a:r>
          </a:p>
        </p:txBody>
      </p:sp>
      <mc:AlternateContent xmlns:mc="http://schemas.openxmlformats.org/markup-compatibility/2006" xmlns:p14="http://schemas.microsoft.com/office/powerpoint/2010/main">
        <mc:Choice Requires="p14">
          <p:contentPart p14:bwMode="auto" r:id="rId14">
            <p14:nvContentPartPr>
              <p14:cNvPr id="8" name="Ink 7">
                <a:extLst>
                  <a:ext uri="{FF2B5EF4-FFF2-40B4-BE49-F238E27FC236}">
                    <a16:creationId xmlns:a16="http://schemas.microsoft.com/office/drawing/2014/main" id="{DA6F62A8-7418-22BD-C667-8B352F0043AE}"/>
                  </a:ext>
                </a:extLst>
              </p14:cNvPr>
              <p14:cNvContentPartPr/>
              <p14:nvPr/>
            </p14:nvContentPartPr>
            <p14:xfrm>
              <a:off x="1905956" y="3090462"/>
              <a:ext cx="621720" cy="28080"/>
            </p14:xfrm>
          </p:contentPart>
        </mc:Choice>
        <mc:Fallback xmlns="">
          <p:pic>
            <p:nvPicPr>
              <p:cNvPr id="8" name="Ink 7">
                <a:extLst>
                  <a:ext uri="{FF2B5EF4-FFF2-40B4-BE49-F238E27FC236}">
                    <a16:creationId xmlns:a16="http://schemas.microsoft.com/office/drawing/2014/main" id="{DA6F62A8-7418-22BD-C667-8B352F0043AE}"/>
                  </a:ext>
                </a:extLst>
              </p:cNvPr>
              <p:cNvPicPr/>
              <p:nvPr/>
            </p:nvPicPr>
            <p:blipFill>
              <a:blip r:embed="rId4"/>
              <a:stretch>
                <a:fillRect/>
              </a:stretch>
            </p:blipFill>
            <p:spPr>
              <a:xfrm>
                <a:off x="1896956" y="3081462"/>
                <a:ext cx="639360" cy="45720"/>
              </a:xfrm>
              <a:prstGeom prst="rect">
                <a:avLst/>
              </a:prstGeom>
            </p:spPr>
          </p:pic>
        </mc:Fallback>
      </mc:AlternateContent>
    </p:spTree>
    <p:extLst>
      <p:ext uri="{BB962C8B-B14F-4D97-AF65-F5344CB8AC3E}">
        <p14:creationId xmlns:p14="http://schemas.microsoft.com/office/powerpoint/2010/main" val="282281621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98769" y="1086731"/>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2" name="TextBox 1">
            <a:extLst>
              <a:ext uri="{FF2B5EF4-FFF2-40B4-BE49-F238E27FC236}">
                <a16:creationId xmlns:a16="http://schemas.microsoft.com/office/drawing/2014/main" id="{E12CCB64-1F79-06DC-97BD-5EC4904B9540}"/>
              </a:ext>
            </a:extLst>
          </p:cNvPr>
          <p:cNvSpPr txBox="1"/>
          <p:nvPr/>
        </p:nvSpPr>
        <p:spPr>
          <a:xfrm>
            <a:off x="9263423" y="243874"/>
            <a:ext cx="2654710" cy="954107"/>
          </a:xfrm>
          <a:prstGeom prst="rect">
            <a:avLst/>
          </a:prstGeom>
          <a:solidFill>
            <a:schemeClr val="accent4">
              <a:lumMod val="40000"/>
              <a:lumOff val="60000"/>
            </a:schemeClr>
          </a:solidFill>
        </p:spPr>
        <p:txBody>
          <a:bodyPr wrap="square" rtlCol="0">
            <a:spAutoFit/>
          </a:bodyPr>
          <a:lstStyle/>
          <a:p>
            <a:r>
              <a:rPr lang="en-US" sz="1400"/>
              <a:t>a lot of tthese methods have an axis = 0/1 argument, allowing you to apply it to rows/columns.  0 is default.</a:t>
            </a:r>
          </a:p>
        </p:txBody>
      </p:sp>
      <p:sp>
        <p:nvSpPr>
          <p:cNvPr id="6" name="TextBox 5">
            <a:extLst>
              <a:ext uri="{FF2B5EF4-FFF2-40B4-BE49-F238E27FC236}">
                <a16:creationId xmlns:a16="http://schemas.microsoft.com/office/drawing/2014/main" id="{3E4D5831-4A69-6B75-A60F-9B1FB4D00BFE}"/>
              </a:ext>
            </a:extLst>
          </p:cNvPr>
          <p:cNvSpPr txBox="1"/>
          <p:nvPr/>
        </p:nvSpPr>
        <p:spPr>
          <a:xfrm>
            <a:off x="4052488" y="2579689"/>
            <a:ext cx="7863896" cy="307777"/>
          </a:xfrm>
          <a:prstGeom prst="rect">
            <a:avLst/>
          </a:prstGeom>
          <a:noFill/>
        </p:spPr>
        <p:txBody>
          <a:bodyPr wrap="square">
            <a:spAutoFit/>
          </a:bodyPr>
          <a:lstStyle/>
          <a:p>
            <a:r>
              <a:rPr lang="en-US" sz="1400"/>
              <a:t>returns the n largest values in the column or row, as a series indexed by the rows or columns, respectively.  </a:t>
            </a:r>
          </a:p>
        </p:txBody>
      </p:sp>
      <p:sp>
        <p:nvSpPr>
          <p:cNvPr id="7" name="TextBox 6">
            <a:extLst>
              <a:ext uri="{FF2B5EF4-FFF2-40B4-BE49-F238E27FC236}">
                <a16:creationId xmlns:a16="http://schemas.microsoft.com/office/drawing/2014/main" id="{958452B3-D877-902D-BC44-59CF3F935CFA}"/>
              </a:ext>
            </a:extLst>
          </p:cNvPr>
          <p:cNvSpPr txBox="1"/>
          <p:nvPr/>
        </p:nvSpPr>
        <p:spPr>
          <a:xfrm>
            <a:off x="134350" y="2617290"/>
            <a:ext cx="3062196" cy="307777"/>
          </a:xfrm>
          <a:prstGeom prst="rect">
            <a:avLst/>
          </a:prstGeom>
          <a:noFill/>
        </p:spPr>
        <p:txBody>
          <a:bodyPr wrap="square" rtlCol="0">
            <a:spAutoFit/>
          </a:bodyPr>
          <a:lstStyle/>
          <a:p>
            <a:r>
              <a:rPr lang="en-US" sz="1400"/>
              <a:t>dataframe[column or row].nlargest(n)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FC321ED2-EFE5-3956-63CE-9B60E1F4AEBC}"/>
                  </a:ext>
                </a:extLst>
              </p14:cNvPr>
              <p14:cNvContentPartPr/>
              <p14:nvPr/>
            </p14:nvContentPartPr>
            <p14:xfrm>
              <a:off x="3216212" y="2773273"/>
              <a:ext cx="621720" cy="28080"/>
            </p14:xfrm>
          </p:contentPart>
        </mc:Choice>
        <mc:Fallback xmlns="">
          <p:pic>
            <p:nvPicPr>
              <p:cNvPr id="8" name="Ink 7">
                <a:extLst>
                  <a:ext uri="{FF2B5EF4-FFF2-40B4-BE49-F238E27FC236}">
                    <a16:creationId xmlns:a16="http://schemas.microsoft.com/office/drawing/2014/main" id="{FC321ED2-EFE5-3956-63CE-9B60E1F4AEBC}"/>
                  </a:ext>
                </a:extLst>
              </p:cNvPr>
              <p:cNvPicPr/>
              <p:nvPr/>
            </p:nvPicPr>
            <p:blipFill>
              <a:blip r:embed="rId4"/>
              <a:stretch>
                <a:fillRect/>
              </a:stretch>
            </p:blipFill>
            <p:spPr>
              <a:xfrm>
                <a:off x="3207212" y="2764273"/>
                <a:ext cx="639360" cy="45720"/>
              </a:xfrm>
              <a:prstGeom prst="rect">
                <a:avLst/>
              </a:prstGeom>
            </p:spPr>
          </p:pic>
        </mc:Fallback>
      </mc:AlternateContent>
      <p:pic>
        <p:nvPicPr>
          <p:cNvPr id="9" name="Picture 8">
            <a:extLst>
              <a:ext uri="{FF2B5EF4-FFF2-40B4-BE49-F238E27FC236}">
                <a16:creationId xmlns:a16="http://schemas.microsoft.com/office/drawing/2014/main" id="{30C668B0-CDE8-10FC-25A0-A27FCB23C65E}"/>
              </a:ext>
            </a:extLst>
          </p:cNvPr>
          <p:cNvPicPr>
            <a:picLocks noChangeAspect="1"/>
          </p:cNvPicPr>
          <p:nvPr/>
        </p:nvPicPr>
        <p:blipFill>
          <a:blip r:embed="rId5"/>
          <a:stretch>
            <a:fillRect/>
          </a:stretch>
        </p:blipFill>
        <p:spPr>
          <a:xfrm>
            <a:off x="4117749" y="2957469"/>
            <a:ext cx="2667231" cy="815411"/>
          </a:xfrm>
          <a:prstGeom prst="rect">
            <a:avLst/>
          </a:prstGeom>
        </p:spPr>
      </p:pic>
      <p:sp>
        <p:nvSpPr>
          <p:cNvPr id="10" name="TextBox 9">
            <a:extLst>
              <a:ext uri="{FF2B5EF4-FFF2-40B4-BE49-F238E27FC236}">
                <a16:creationId xmlns:a16="http://schemas.microsoft.com/office/drawing/2014/main" id="{22E7E90E-E6B9-2FE3-A40F-2ADB0B963D51}"/>
              </a:ext>
            </a:extLst>
          </p:cNvPr>
          <p:cNvSpPr txBox="1"/>
          <p:nvPr/>
        </p:nvSpPr>
        <p:spPr>
          <a:xfrm>
            <a:off x="4052488" y="3970535"/>
            <a:ext cx="7983869" cy="307777"/>
          </a:xfrm>
          <a:prstGeom prst="rect">
            <a:avLst/>
          </a:prstGeom>
          <a:noFill/>
        </p:spPr>
        <p:txBody>
          <a:bodyPr wrap="square">
            <a:spAutoFit/>
          </a:bodyPr>
          <a:lstStyle/>
          <a:p>
            <a:r>
              <a:rPr lang="en-US" sz="1400"/>
              <a:t>returns the n smallest values in the column or row, as a series indexed by the rows or columns, respectively.  </a:t>
            </a:r>
          </a:p>
        </p:txBody>
      </p:sp>
      <p:sp>
        <p:nvSpPr>
          <p:cNvPr id="11" name="TextBox 10">
            <a:extLst>
              <a:ext uri="{FF2B5EF4-FFF2-40B4-BE49-F238E27FC236}">
                <a16:creationId xmlns:a16="http://schemas.microsoft.com/office/drawing/2014/main" id="{D8C65EC9-F1CD-69AC-A136-7DEF0BD0B6B0}"/>
              </a:ext>
            </a:extLst>
          </p:cNvPr>
          <p:cNvSpPr txBox="1"/>
          <p:nvPr/>
        </p:nvSpPr>
        <p:spPr>
          <a:xfrm>
            <a:off x="134350" y="3947526"/>
            <a:ext cx="3062196" cy="307777"/>
          </a:xfrm>
          <a:prstGeom prst="rect">
            <a:avLst/>
          </a:prstGeom>
          <a:noFill/>
        </p:spPr>
        <p:txBody>
          <a:bodyPr wrap="square" rtlCol="0">
            <a:spAutoFit/>
          </a:bodyPr>
          <a:lstStyle/>
          <a:p>
            <a:r>
              <a:rPr lang="en-US" sz="1400"/>
              <a:t>dataframe[column or row].nsmallest(n)</a:t>
            </a:r>
          </a:p>
        </p:txBody>
      </p:sp>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637050FB-56F0-9281-F328-67FF055348B5}"/>
                  </a:ext>
                </a:extLst>
              </p14:cNvPr>
              <p14:cNvContentPartPr/>
              <p14:nvPr/>
            </p14:nvContentPartPr>
            <p14:xfrm>
              <a:off x="3216212" y="4103509"/>
              <a:ext cx="621720" cy="28080"/>
            </p14:xfrm>
          </p:contentPart>
        </mc:Choice>
        <mc:Fallback xmlns="">
          <p:pic>
            <p:nvPicPr>
              <p:cNvPr id="12" name="Ink 11">
                <a:extLst>
                  <a:ext uri="{FF2B5EF4-FFF2-40B4-BE49-F238E27FC236}">
                    <a16:creationId xmlns:a16="http://schemas.microsoft.com/office/drawing/2014/main" id="{637050FB-56F0-9281-F328-67FF055348B5}"/>
                  </a:ext>
                </a:extLst>
              </p:cNvPr>
              <p:cNvPicPr/>
              <p:nvPr/>
            </p:nvPicPr>
            <p:blipFill>
              <a:blip r:embed="rId4"/>
              <a:stretch>
                <a:fillRect/>
              </a:stretch>
            </p:blipFill>
            <p:spPr>
              <a:xfrm>
                <a:off x="3207212" y="4094509"/>
                <a:ext cx="639360" cy="45720"/>
              </a:xfrm>
              <a:prstGeom prst="rect">
                <a:avLst/>
              </a:prstGeom>
            </p:spPr>
          </p:pic>
        </mc:Fallback>
      </mc:AlternateContent>
      <p:sp>
        <p:nvSpPr>
          <p:cNvPr id="15" name="TextBox 14">
            <a:extLst>
              <a:ext uri="{FF2B5EF4-FFF2-40B4-BE49-F238E27FC236}">
                <a16:creationId xmlns:a16="http://schemas.microsoft.com/office/drawing/2014/main" id="{2562101D-9F98-B3D8-9104-DCD51DAE3D48}"/>
              </a:ext>
            </a:extLst>
          </p:cNvPr>
          <p:cNvSpPr txBox="1"/>
          <p:nvPr/>
        </p:nvSpPr>
        <p:spPr>
          <a:xfrm>
            <a:off x="3613876" y="1928081"/>
            <a:ext cx="4217412" cy="307777"/>
          </a:xfrm>
          <a:prstGeom prst="rect">
            <a:avLst/>
          </a:prstGeom>
          <a:noFill/>
        </p:spPr>
        <p:txBody>
          <a:bodyPr wrap="square">
            <a:spAutoFit/>
          </a:bodyPr>
          <a:lstStyle/>
          <a:p>
            <a:r>
              <a:rPr lang="en-US" sz="1400"/>
              <a:t>returns the autocorrelation value of a row.</a:t>
            </a:r>
          </a:p>
        </p:txBody>
      </p:sp>
      <p:sp>
        <p:nvSpPr>
          <p:cNvPr id="16" name="TextBox 15">
            <a:extLst>
              <a:ext uri="{FF2B5EF4-FFF2-40B4-BE49-F238E27FC236}">
                <a16:creationId xmlns:a16="http://schemas.microsoft.com/office/drawing/2014/main" id="{48523E29-8E98-9FA6-1E51-C15F1250875B}"/>
              </a:ext>
            </a:extLst>
          </p:cNvPr>
          <p:cNvSpPr txBox="1"/>
          <p:nvPr/>
        </p:nvSpPr>
        <p:spPr>
          <a:xfrm>
            <a:off x="134350" y="1920640"/>
            <a:ext cx="2527059" cy="307777"/>
          </a:xfrm>
          <a:prstGeom prst="rect">
            <a:avLst/>
          </a:prstGeom>
          <a:noFill/>
        </p:spPr>
        <p:txBody>
          <a:bodyPr wrap="square" rtlCol="0">
            <a:spAutoFit/>
          </a:bodyPr>
          <a:lstStyle/>
          <a:p>
            <a:r>
              <a:rPr lang="en-US" sz="1400"/>
              <a:t>dataframe[column].autocorr()</a:t>
            </a:r>
          </a:p>
        </p:txBody>
      </p:sp>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3B8862D5-700B-6146-EE83-9DC5DB8D0DCB}"/>
                  </a:ext>
                </a:extLst>
              </p14:cNvPr>
              <p14:cNvContentPartPr/>
              <p14:nvPr/>
            </p14:nvContentPartPr>
            <p14:xfrm>
              <a:off x="2797054" y="2076756"/>
              <a:ext cx="621720" cy="28080"/>
            </p14:xfrm>
          </p:contentPart>
        </mc:Choice>
        <mc:Fallback xmlns="">
          <p:pic>
            <p:nvPicPr>
              <p:cNvPr id="17" name="Ink 16">
                <a:extLst>
                  <a:ext uri="{FF2B5EF4-FFF2-40B4-BE49-F238E27FC236}">
                    <a16:creationId xmlns:a16="http://schemas.microsoft.com/office/drawing/2014/main" id="{3B8862D5-700B-6146-EE83-9DC5DB8D0DCB}"/>
                  </a:ext>
                </a:extLst>
              </p:cNvPr>
              <p:cNvPicPr/>
              <p:nvPr/>
            </p:nvPicPr>
            <p:blipFill>
              <a:blip r:embed="rId4"/>
              <a:stretch>
                <a:fillRect/>
              </a:stretch>
            </p:blipFill>
            <p:spPr>
              <a:xfrm>
                <a:off x="2788054" y="2067756"/>
                <a:ext cx="639360" cy="45720"/>
              </a:xfrm>
              <a:prstGeom prst="rect">
                <a:avLst/>
              </a:prstGeom>
            </p:spPr>
          </p:pic>
        </mc:Fallback>
      </mc:AlternateContent>
      <p:sp>
        <p:nvSpPr>
          <p:cNvPr id="18" name="TextBox 17">
            <a:extLst>
              <a:ext uri="{FF2B5EF4-FFF2-40B4-BE49-F238E27FC236}">
                <a16:creationId xmlns:a16="http://schemas.microsoft.com/office/drawing/2014/main" id="{76540DBC-41F0-D8DF-4AAF-EEA580AF6946}"/>
              </a:ext>
            </a:extLst>
          </p:cNvPr>
          <p:cNvSpPr txBox="1"/>
          <p:nvPr/>
        </p:nvSpPr>
        <p:spPr>
          <a:xfrm>
            <a:off x="3965028" y="5056654"/>
            <a:ext cx="7574340" cy="738664"/>
          </a:xfrm>
          <a:prstGeom prst="rect">
            <a:avLst/>
          </a:prstGeom>
          <a:noFill/>
        </p:spPr>
        <p:txBody>
          <a:bodyPr wrap="square">
            <a:spAutoFit/>
          </a:bodyPr>
          <a:lstStyle/>
          <a:p>
            <a:r>
              <a:rPr lang="en-US" sz="1400"/>
              <a:t>returns a rolling object, which, for every element in the columns, holds the previous n objects too.  Can use this in conjunction with the .mean() method, for instance, to, for every element in the column, return the mean of the previous n (inclusive).   </a:t>
            </a:r>
            <a:r>
              <a:rPr lang="en-US" sz="1400">
                <a:solidFill>
                  <a:srgbClr val="0066FF"/>
                </a:solidFill>
              </a:rPr>
              <a:t>Can also use with the agg method.</a:t>
            </a:r>
          </a:p>
        </p:txBody>
      </p:sp>
      <p:sp>
        <p:nvSpPr>
          <p:cNvPr id="19" name="TextBox 18">
            <a:extLst>
              <a:ext uri="{FF2B5EF4-FFF2-40B4-BE49-F238E27FC236}">
                <a16:creationId xmlns:a16="http://schemas.microsoft.com/office/drawing/2014/main" id="{BEA44CC8-C241-9178-F7EF-F98E152C448C}"/>
              </a:ext>
            </a:extLst>
          </p:cNvPr>
          <p:cNvSpPr txBox="1"/>
          <p:nvPr/>
        </p:nvSpPr>
        <p:spPr>
          <a:xfrm>
            <a:off x="154420" y="5066382"/>
            <a:ext cx="3217523" cy="307777"/>
          </a:xfrm>
          <a:prstGeom prst="rect">
            <a:avLst/>
          </a:prstGeom>
          <a:noFill/>
        </p:spPr>
        <p:txBody>
          <a:bodyPr wrap="square" rtlCol="0">
            <a:spAutoFit/>
          </a:bodyPr>
          <a:lstStyle/>
          <a:p>
            <a:r>
              <a:rPr lang="en-US" sz="1400"/>
              <a:t>dataframe[column].rolling(window=n)</a:t>
            </a:r>
          </a:p>
        </p:txBody>
      </p:sp>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96D642CA-7445-1E78-BAF0-EDE440EDA458}"/>
                  </a:ext>
                </a:extLst>
              </p14:cNvPr>
              <p14:cNvContentPartPr/>
              <p14:nvPr/>
            </p14:nvContentPartPr>
            <p14:xfrm>
              <a:off x="3148206" y="5205329"/>
              <a:ext cx="621720" cy="28080"/>
            </p14:xfrm>
          </p:contentPart>
        </mc:Choice>
        <mc:Fallback xmlns="">
          <p:pic>
            <p:nvPicPr>
              <p:cNvPr id="20" name="Ink 19">
                <a:extLst>
                  <a:ext uri="{FF2B5EF4-FFF2-40B4-BE49-F238E27FC236}">
                    <a16:creationId xmlns:a16="http://schemas.microsoft.com/office/drawing/2014/main" id="{96D642CA-7445-1E78-BAF0-EDE440EDA458}"/>
                  </a:ext>
                </a:extLst>
              </p:cNvPr>
              <p:cNvPicPr/>
              <p:nvPr/>
            </p:nvPicPr>
            <p:blipFill>
              <a:blip r:embed="rId4"/>
              <a:stretch>
                <a:fillRect/>
              </a:stretch>
            </p:blipFill>
            <p:spPr>
              <a:xfrm>
                <a:off x="3139206" y="5196329"/>
                <a:ext cx="639360" cy="45720"/>
              </a:xfrm>
              <a:prstGeom prst="rect">
                <a:avLst/>
              </a:prstGeom>
            </p:spPr>
          </p:pic>
        </mc:Fallback>
      </mc:AlternateContent>
      <p:sp>
        <p:nvSpPr>
          <p:cNvPr id="21" name="TextBox 20">
            <a:extLst>
              <a:ext uri="{FF2B5EF4-FFF2-40B4-BE49-F238E27FC236}">
                <a16:creationId xmlns:a16="http://schemas.microsoft.com/office/drawing/2014/main" id="{47538198-8B7F-A06E-2147-CBAA1ED0470A}"/>
              </a:ext>
            </a:extLst>
          </p:cNvPr>
          <p:cNvSpPr txBox="1"/>
          <p:nvPr/>
        </p:nvSpPr>
        <p:spPr>
          <a:xfrm>
            <a:off x="3750928" y="4440233"/>
            <a:ext cx="7863895" cy="307777"/>
          </a:xfrm>
          <a:prstGeom prst="rect">
            <a:avLst/>
          </a:prstGeom>
          <a:noFill/>
        </p:spPr>
        <p:txBody>
          <a:bodyPr wrap="square">
            <a:spAutoFit/>
          </a:bodyPr>
          <a:lstStyle/>
          <a:p>
            <a:r>
              <a:rPr lang="en-US" sz="1400"/>
              <a:t>returns the column with values shifted down by n rows.  This will result in the first n-1 entries being NaN.</a:t>
            </a:r>
          </a:p>
        </p:txBody>
      </p:sp>
      <p:sp>
        <p:nvSpPr>
          <p:cNvPr id="22" name="TextBox 21">
            <a:extLst>
              <a:ext uri="{FF2B5EF4-FFF2-40B4-BE49-F238E27FC236}">
                <a16:creationId xmlns:a16="http://schemas.microsoft.com/office/drawing/2014/main" id="{C46AF21D-2DEE-A86D-0D28-15D4E39D0709}"/>
              </a:ext>
            </a:extLst>
          </p:cNvPr>
          <p:cNvSpPr txBox="1"/>
          <p:nvPr/>
        </p:nvSpPr>
        <p:spPr>
          <a:xfrm>
            <a:off x="134350" y="4487562"/>
            <a:ext cx="3062196" cy="307777"/>
          </a:xfrm>
          <a:prstGeom prst="rect">
            <a:avLst/>
          </a:prstGeom>
          <a:noFill/>
        </p:spPr>
        <p:txBody>
          <a:bodyPr wrap="square" rtlCol="0">
            <a:spAutoFit/>
          </a:bodyPr>
          <a:lstStyle/>
          <a:p>
            <a:r>
              <a:rPr lang="en-US" sz="1400"/>
              <a:t>dataframe[column or row].shift(n)</a:t>
            </a:r>
          </a:p>
        </p:txBody>
      </p:sp>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57FF22A5-0E6A-EAC1-2218-32E48E37E777}"/>
                  </a:ext>
                </a:extLst>
              </p14:cNvPr>
              <p14:cNvContentPartPr/>
              <p14:nvPr/>
            </p14:nvContentPartPr>
            <p14:xfrm>
              <a:off x="2914652" y="4633817"/>
              <a:ext cx="621720" cy="28080"/>
            </p14:xfrm>
          </p:contentPart>
        </mc:Choice>
        <mc:Fallback xmlns="">
          <p:pic>
            <p:nvPicPr>
              <p:cNvPr id="23" name="Ink 22">
                <a:extLst>
                  <a:ext uri="{FF2B5EF4-FFF2-40B4-BE49-F238E27FC236}">
                    <a16:creationId xmlns:a16="http://schemas.microsoft.com/office/drawing/2014/main" id="{57FF22A5-0E6A-EAC1-2218-32E48E37E777}"/>
                  </a:ext>
                </a:extLst>
              </p:cNvPr>
              <p:cNvPicPr/>
              <p:nvPr/>
            </p:nvPicPr>
            <p:blipFill>
              <a:blip r:embed="rId4"/>
              <a:stretch>
                <a:fillRect/>
              </a:stretch>
            </p:blipFill>
            <p:spPr>
              <a:xfrm>
                <a:off x="2905652" y="4624817"/>
                <a:ext cx="639360" cy="45720"/>
              </a:xfrm>
              <a:prstGeom prst="rect">
                <a:avLst/>
              </a:prstGeom>
            </p:spPr>
          </p:pic>
        </mc:Fallback>
      </mc:AlternateContent>
      <p:sp>
        <p:nvSpPr>
          <p:cNvPr id="24" name="TextBox 23">
            <a:extLst>
              <a:ext uri="{FF2B5EF4-FFF2-40B4-BE49-F238E27FC236}">
                <a16:creationId xmlns:a16="http://schemas.microsoft.com/office/drawing/2014/main" id="{90976589-44B0-CAE1-126A-4C4ACC6D35F0}"/>
              </a:ext>
            </a:extLst>
          </p:cNvPr>
          <p:cNvSpPr txBox="1"/>
          <p:nvPr/>
        </p:nvSpPr>
        <p:spPr>
          <a:xfrm>
            <a:off x="3613876" y="5948473"/>
            <a:ext cx="7574340" cy="523220"/>
          </a:xfrm>
          <a:prstGeom prst="rect">
            <a:avLst/>
          </a:prstGeom>
          <a:noFill/>
        </p:spPr>
        <p:txBody>
          <a:bodyPr wrap="square">
            <a:spAutoFit/>
          </a:bodyPr>
          <a:lstStyle/>
          <a:p>
            <a:r>
              <a:rPr lang="en-US" sz="1400"/>
              <a:t>returns an expanding object, which, for every element in the columns, holds all previous objects.  Can use like the rolling object.</a:t>
            </a:r>
            <a:endParaRPr lang="en-US" sz="1400">
              <a:solidFill>
                <a:srgbClr val="0066FF"/>
              </a:solidFill>
            </a:endParaRPr>
          </a:p>
        </p:txBody>
      </p:sp>
      <p:sp>
        <p:nvSpPr>
          <p:cNvPr id="25" name="TextBox 24">
            <a:extLst>
              <a:ext uri="{FF2B5EF4-FFF2-40B4-BE49-F238E27FC236}">
                <a16:creationId xmlns:a16="http://schemas.microsoft.com/office/drawing/2014/main" id="{9E96A9E3-FF8E-26D3-B6A6-1291B1E8CD47}"/>
              </a:ext>
            </a:extLst>
          </p:cNvPr>
          <p:cNvSpPr txBox="1"/>
          <p:nvPr/>
        </p:nvSpPr>
        <p:spPr>
          <a:xfrm>
            <a:off x="154421" y="5941173"/>
            <a:ext cx="2642634" cy="307777"/>
          </a:xfrm>
          <a:prstGeom prst="rect">
            <a:avLst/>
          </a:prstGeom>
          <a:noFill/>
        </p:spPr>
        <p:txBody>
          <a:bodyPr wrap="square" rtlCol="0">
            <a:spAutoFit/>
          </a:bodyPr>
          <a:lstStyle/>
          <a:p>
            <a:r>
              <a:rPr lang="en-US" sz="1400"/>
              <a:t>dataframe[column].expanding( )</a:t>
            </a:r>
          </a:p>
        </p:txBody>
      </p:sp>
      <mc:AlternateContent xmlns:mc="http://schemas.openxmlformats.org/markup-compatibility/2006" xmlns:p14="http://schemas.microsoft.com/office/powerpoint/2010/main">
        <mc:Choice Requires="p14">
          <p:contentPart p14:bwMode="auto" r:id="rId10">
            <p14:nvContentPartPr>
              <p14:cNvPr id="26" name="Ink 25">
                <a:extLst>
                  <a:ext uri="{FF2B5EF4-FFF2-40B4-BE49-F238E27FC236}">
                    <a16:creationId xmlns:a16="http://schemas.microsoft.com/office/drawing/2014/main" id="{6738CCDD-4C8B-1CF3-7E54-E26233033745}"/>
                  </a:ext>
                </a:extLst>
              </p14:cNvPr>
              <p14:cNvContentPartPr/>
              <p14:nvPr/>
            </p14:nvContentPartPr>
            <p14:xfrm>
              <a:off x="2759321" y="6095394"/>
              <a:ext cx="621720" cy="28080"/>
            </p14:xfrm>
          </p:contentPart>
        </mc:Choice>
        <mc:Fallback xmlns="">
          <p:pic>
            <p:nvPicPr>
              <p:cNvPr id="26" name="Ink 25">
                <a:extLst>
                  <a:ext uri="{FF2B5EF4-FFF2-40B4-BE49-F238E27FC236}">
                    <a16:creationId xmlns:a16="http://schemas.microsoft.com/office/drawing/2014/main" id="{6738CCDD-4C8B-1CF3-7E54-E26233033745}"/>
                  </a:ext>
                </a:extLst>
              </p:cNvPr>
              <p:cNvPicPr/>
              <p:nvPr/>
            </p:nvPicPr>
            <p:blipFill>
              <a:blip r:embed="rId4"/>
              <a:stretch>
                <a:fillRect/>
              </a:stretch>
            </p:blipFill>
            <p:spPr>
              <a:xfrm>
                <a:off x="2750321" y="6086394"/>
                <a:ext cx="639360" cy="45720"/>
              </a:xfrm>
              <a:prstGeom prst="rect">
                <a:avLst/>
              </a:prstGeom>
            </p:spPr>
          </p:pic>
        </mc:Fallback>
      </mc:AlternateContent>
    </p:spTree>
    <p:extLst>
      <p:ext uri="{BB962C8B-B14F-4D97-AF65-F5344CB8AC3E}">
        <p14:creationId xmlns:p14="http://schemas.microsoft.com/office/powerpoint/2010/main" val="346903359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780056" cy="461665"/>
          </a:xfrm>
          <a:prstGeom prst="rect">
            <a:avLst/>
          </a:prstGeom>
        </p:spPr>
        <p:txBody>
          <a:bodyPr wrap="none">
            <a:spAutoFit/>
          </a:bodyPr>
          <a:lstStyle/>
          <a:p>
            <a:r>
              <a:rPr lang="en-US" sz="2400" b="1" u="sng">
                <a:solidFill>
                  <a:schemeClr val="tx1">
                    <a:lumMod val="50000"/>
                    <a:lumOff val="50000"/>
                  </a:schemeClr>
                </a:solidFill>
              </a:rPr>
              <a:t>Dataframe: Example</a:t>
            </a:r>
          </a:p>
        </p:txBody>
      </p:sp>
      <p:sp>
        <p:nvSpPr>
          <p:cNvPr id="2" name="TextBox 1">
            <a:extLst>
              <a:ext uri="{FF2B5EF4-FFF2-40B4-BE49-F238E27FC236}">
                <a16:creationId xmlns:a16="http://schemas.microsoft.com/office/drawing/2014/main" id="{E12CCB64-1F79-06DC-97BD-5EC4904B9540}"/>
              </a:ext>
            </a:extLst>
          </p:cNvPr>
          <p:cNvSpPr txBox="1"/>
          <p:nvPr/>
        </p:nvSpPr>
        <p:spPr>
          <a:xfrm>
            <a:off x="9263423" y="243874"/>
            <a:ext cx="2654710" cy="954107"/>
          </a:xfrm>
          <a:prstGeom prst="rect">
            <a:avLst/>
          </a:prstGeom>
          <a:solidFill>
            <a:schemeClr val="accent4">
              <a:lumMod val="40000"/>
              <a:lumOff val="60000"/>
            </a:schemeClr>
          </a:solidFill>
        </p:spPr>
        <p:txBody>
          <a:bodyPr wrap="square" rtlCol="0">
            <a:spAutoFit/>
          </a:bodyPr>
          <a:lstStyle/>
          <a:p>
            <a:r>
              <a:rPr lang="en-US" sz="1400"/>
              <a:t>a lot of tthese methods have an axis = 0/1 argument, allowing you to apply it to rows/columns.  0 is default.</a:t>
            </a:r>
          </a:p>
        </p:txBody>
      </p:sp>
      <p:sp>
        <p:nvSpPr>
          <p:cNvPr id="6" name="TextBox 5">
            <a:extLst>
              <a:ext uri="{FF2B5EF4-FFF2-40B4-BE49-F238E27FC236}">
                <a16:creationId xmlns:a16="http://schemas.microsoft.com/office/drawing/2014/main" id="{3E4D5831-4A69-6B75-A60F-9B1FB4D00BFE}"/>
              </a:ext>
            </a:extLst>
          </p:cNvPr>
          <p:cNvSpPr txBox="1"/>
          <p:nvPr/>
        </p:nvSpPr>
        <p:spPr>
          <a:xfrm>
            <a:off x="452528" y="1197981"/>
            <a:ext cx="4522094" cy="338554"/>
          </a:xfrm>
          <a:prstGeom prst="rect">
            <a:avLst/>
          </a:prstGeom>
          <a:noFill/>
        </p:spPr>
        <p:txBody>
          <a:bodyPr wrap="square">
            <a:spAutoFit/>
          </a:bodyPr>
          <a:lstStyle/>
          <a:p>
            <a:r>
              <a:rPr lang="en-US" sz="1600"/>
              <a:t>So have this df,</a:t>
            </a:r>
          </a:p>
        </p:txBody>
      </p:sp>
      <p:pic>
        <p:nvPicPr>
          <p:cNvPr id="9" name="Picture 8">
            <a:extLst>
              <a:ext uri="{FF2B5EF4-FFF2-40B4-BE49-F238E27FC236}">
                <a16:creationId xmlns:a16="http://schemas.microsoft.com/office/drawing/2014/main" id="{30C668B0-CDE8-10FC-25A0-A27FCB23C65E}"/>
              </a:ext>
            </a:extLst>
          </p:cNvPr>
          <p:cNvPicPr>
            <a:picLocks noChangeAspect="1"/>
          </p:cNvPicPr>
          <p:nvPr/>
        </p:nvPicPr>
        <p:blipFill>
          <a:blip r:embed="rId3"/>
          <a:stretch>
            <a:fillRect/>
          </a:stretch>
        </p:blipFill>
        <p:spPr>
          <a:xfrm>
            <a:off x="584774" y="4648815"/>
            <a:ext cx="2667231" cy="815411"/>
          </a:xfrm>
          <a:prstGeom prst="rect">
            <a:avLst/>
          </a:prstGeom>
        </p:spPr>
      </p:pic>
      <p:pic>
        <p:nvPicPr>
          <p:cNvPr id="10" name="Picture 9">
            <a:extLst>
              <a:ext uri="{FF2B5EF4-FFF2-40B4-BE49-F238E27FC236}">
                <a16:creationId xmlns:a16="http://schemas.microsoft.com/office/drawing/2014/main" id="{B9528F5E-004C-61FB-A136-CFB349CBDEAA}"/>
              </a:ext>
            </a:extLst>
          </p:cNvPr>
          <p:cNvPicPr>
            <a:picLocks noChangeAspect="1"/>
          </p:cNvPicPr>
          <p:nvPr/>
        </p:nvPicPr>
        <p:blipFill>
          <a:blip r:embed="rId4"/>
          <a:stretch>
            <a:fillRect/>
          </a:stretch>
        </p:blipFill>
        <p:spPr>
          <a:xfrm>
            <a:off x="584774" y="1641315"/>
            <a:ext cx="3180480" cy="2292078"/>
          </a:xfrm>
          <a:prstGeom prst="rect">
            <a:avLst/>
          </a:prstGeom>
        </p:spPr>
      </p:pic>
      <p:sp>
        <p:nvSpPr>
          <p:cNvPr id="11" name="TextBox 10">
            <a:extLst>
              <a:ext uri="{FF2B5EF4-FFF2-40B4-BE49-F238E27FC236}">
                <a16:creationId xmlns:a16="http://schemas.microsoft.com/office/drawing/2014/main" id="{39BAF933-0E43-E79C-A981-194EB15F8131}"/>
              </a:ext>
            </a:extLst>
          </p:cNvPr>
          <p:cNvSpPr txBox="1"/>
          <p:nvPr/>
        </p:nvSpPr>
        <p:spPr>
          <a:xfrm>
            <a:off x="452528" y="4162406"/>
            <a:ext cx="4522094" cy="338554"/>
          </a:xfrm>
          <a:prstGeom prst="rect">
            <a:avLst/>
          </a:prstGeom>
          <a:noFill/>
        </p:spPr>
        <p:txBody>
          <a:bodyPr wrap="square">
            <a:spAutoFit/>
          </a:bodyPr>
          <a:lstStyle/>
          <a:p>
            <a:r>
              <a:rPr lang="en-US" sz="1600"/>
              <a:t>And found the largest two Test2 scores,</a:t>
            </a:r>
          </a:p>
        </p:txBody>
      </p:sp>
      <p:sp>
        <p:nvSpPr>
          <p:cNvPr id="12" name="TextBox 11">
            <a:extLst>
              <a:ext uri="{FF2B5EF4-FFF2-40B4-BE49-F238E27FC236}">
                <a16:creationId xmlns:a16="http://schemas.microsoft.com/office/drawing/2014/main" id="{BDD5BA2D-48EE-E370-0C87-CB5DC209171F}"/>
              </a:ext>
            </a:extLst>
          </p:cNvPr>
          <p:cNvSpPr txBox="1"/>
          <p:nvPr/>
        </p:nvSpPr>
        <p:spPr>
          <a:xfrm>
            <a:off x="5127165" y="4147165"/>
            <a:ext cx="4522094" cy="338554"/>
          </a:xfrm>
          <a:prstGeom prst="rect">
            <a:avLst/>
          </a:prstGeom>
          <a:noFill/>
        </p:spPr>
        <p:txBody>
          <a:bodyPr wrap="square">
            <a:spAutoFit/>
          </a:bodyPr>
          <a:lstStyle/>
          <a:p>
            <a:r>
              <a:rPr lang="en-US" sz="1600"/>
              <a:t>And found the largest two scores in row 6,</a:t>
            </a:r>
          </a:p>
        </p:txBody>
      </p:sp>
      <p:pic>
        <p:nvPicPr>
          <p:cNvPr id="20" name="Picture 19">
            <a:extLst>
              <a:ext uri="{FF2B5EF4-FFF2-40B4-BE49-F238E27FC236}">
                <a16:creationId xmlns:a16="http://schemas.microsoft.com/office/drawing/2014/main" id="{8C2FB632-F54D-0F55-42CF-F6FE7B8AF977}"/>
              </a:ext>
            </a:extLst>
          </p:cNvPr>
          <p:cNvPicPr>
            <a:picLocks noChangeAspect="1"/>
          </p:cNvPicPr>
          <p:nvPr/>
        </p:nvPicPr>
        <p:blipFill>
          <a:blip r:embed="rId5"/>
          <a:stretch>
            <a:fillRect/>
          </a:stretch>
        </p:blipFill>
        <p:spPr>
          <a:xfrm>
            <a:off x="5210740" y="4633574"/>
            <a:ext cx="2613887" cy="830652"/>
          </a:xfrm>
          <a:prstGeom prst="rect">
            <a:avLst/>
          </a:prstGeom>
        </p:spPr>
      </p:pic>
    </p:spTree>
    <p:extLst>
      <p:ext uri="{BB962C8B-B14F-4D97-AF65-F5344CB8AC3E}">
        <p14:creationId xmlns:p14="http://schemas.microsoft.com/office/powerpoint/2010/main" val="2625034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400971" y="2963097"/>
            <a:ext cx="8426767" cy="584775"/>
          </a:xfrm>
          <a:prstGeom prst="rect">
            <a:avLst/>
          </a:prstGeom>
          <a:noFill/>
        </p:spPr>
        <p:txBody>
          <a:bodyPr wrap="square" rtlCol="0">
            <a:spAutoFit/>
          </a:bodyPr>
          <a:lstStyle/>
          <a:p>
            <a:r>
              <a:rPr lang="en-US" sz="1600"/>
              <a:t>Here’s a way to convert the row labels of a series into a column.  Basically converting the series into a dataframe, with the row labels being a column.</a:t>
            </a:r>
          </a:p>
        </p:txBody>
      </p:sp>
      <p:sp>
        <p:nvSpPr>
          <p:cNvPr id="2" name="TextBox 1">
            <a:extLst>
              <a:ext uri="{FF2B5EF4-FFF2-40B4-BE49-F238E27FC236}">
                <a16:creationId xmlns:a16="http://schemas.microsoft.com/office/drawing/2014/main" id="{7D275DD2-F9D3-7320-6651-1178347F40D8}"/>
              </a:ext>
            </a:extLst>
          </p:cNvPr>
          <p:cNvSpPr txBox="1"/>
          <p:nvPr/>
        </p:nvSpPr>
        <p:spPr>
          <a:xfrm>
            <a:off x="400971" y="3903058"/>
            <a:ext cx="2350931" cy="318728"/>
          </a:xfrm>
          <a:prstGeom prst="rect">
            <a:avLst/>
          </a:prstGeom>
          <a:noFill/>
        </p:spPr>
        <p:txBody>
          <a:bodyPr wrap="square" rtlCol="0">
            <a:spAutoFit/>
          </a:bodyPr>
          <a:lstStyle/>
          <a:p>
            <a:r>
              <a:rPr lang="en-US" sz="1400"/>
              <a:t>series.index.name = “name”</a:t>
            </a:r>
          </a:p>
        </p:txBody>
      </p:sp>
      <p:sp>
        <p:nvSpPr>
          <p:cNvPr id="6" name="TextBox 5">
            <a:extLst>
              <a:ext uri="{FF2B5EF4-FFF2-40B4-BE49-F238E27FC236}">
                <a16:creationId xmlns:a16="http://schemas.microsoft.com/office/drawing/2014/main" id="{D1E77459-C238-A0A0-F7BF-004D1F212A15}"/>
              </a:ext>
            </a:extLst>
          </p:cNvPr>
          <p:cNvSpPr txBox="1"/>
          <p:nvPr/>
        </p:nvSpPr>
        <p:spPr>
          <a:xfrm>
            <a:off x="3365658" y="3870527"/>
            <a:ext cx="5686425" cy="307777"/>
          </a:xfrm>
          <a:prstGeom prst="rect">
            <a:avLst/>
          </a:prstGeom>
          <a:noFill/>
        </p:spPr>
        <p:txBody>
          <a:bodyPr wrap="square" rtlCol="0">
            <a:spAutoFit/>
          </a:bodyPr>
          <a:lstStyle/>
          <a:p>
            <a:r>
              <a:rPr lang="en-US" sz="1400"/>
              <a:t>gives a name to the row labels column you’re about to create.</a:t>
            </a:r>
          </a:p>
        </p:txBody>
      </p:sp>
      <p:sp>
        <p:nvSpPr>
          <p:cNvPr id="7" name="TextBox 6">
            <a:extLst>
              <a:ext uri="{FF2B5EF4-FFF2-40B4-BE49-F238E27FC236}">
                <a16:creationId xmlns:a16="http://schemas.microsoft.com/office/drawing/2014/main" id="{6D73655A-F81B-AF2A-3DF8-CB75D2DF375A}"/>
              </a:ext>
            </a:extLst>
          </p:cNvPr>
          <p:cNvSpPr txBox="1"/>
          <p:nvPr/>
        </p:nvSpPr>
        <p:spPr>
          <a:xfrm>
            <a:off x="400971" y="4561600"/>
            <a:ext cx="1738543" cy="307777"/>
          </a:xfrm>
          <a:prstGeom prst="rect">
            <a:avLst/>
          </a:prstGeom>
          <a:noFill/>
        </p:spPr>
        <p:txBody>
          <a:bodyPr wrap="square" rtlCol="0">
            <a:spAutoFit/>
          </a:bodyPr>
          <a:lstStyle/>
          <a:p>
            <a:r>
              <a:rPr lang="en-US" sz="1400"/>
              <a:t>series.reset_index()</a:t>
            </a:r>
          </a:p>
        </p:txBody>
      </p:sp>
      <p:sp>
        <p:nvSpPr>
          <p:cNvPr id="9" name="TextBox 8">
            <a:extLst>
              <a:ext uri="{FF2B5EF4-FFF2-40B4-BE49-F238E27FC236}">
                <a16:creationId xmlns:a16="http://schemas.microsoft.com/office/drawing/2014/main" id="{64938EED-5597-5CF3-01E1-221B22EC33DC}"/>
              </a:ext>
            </a:extLst>
          </p:cNvPr>
          <p:cNvSpPr txBox="1"/>
          <p:nvPr/>
        </p:nvSpPr>
        <p:spPr>
          <a:xfrm>
            <a:off x="2733015" y="4561599"/>
            <a:ext cx="4631346" cy="307777"/>
          </a:xfrm>
          <a:prstGeom prst="rect">
            <a:avLst/>
          </a:prstGeom>
          <a:noFill/>
        </p:spPr>
        <p:txBody>
          <a:bodyPr wrap="square" rtlCol="0">
            <a:spAutoFit/>
          </a:bodyPr>
          <a:lstStyle/>
          <a:p>
            <a:r>
              <a:rPr lang="en-US" sz="1400"/>
              <a:t>creates that column and resets the index to numerical?</a:t>
            </a:r>
          </a:p>
        </p:txBody>
      </p:sp>
      <p:sp>
        <p:nvSpPr>
          <p:cNvPr id="10" name="TextBox 9">
            <a:extLst>
              <a:ext uri="{FF2B5EF4-FFF2-40B4-BE49-F238E27FC236}">
                <a16:creationId xmlns:a16="http://schemas.microsoft.com/office/drawing/2014/main" id="{7273C6DC-8F9A-3E01-BD01-3E579DAAAB58}"/>
              </a:ext>
            </a:extLst>
          </p:cNvPr>
          <p:cNvSpPr txBox="1"/>
          <p:nvPr/>
        </p:nvSpPr>
        <p:spPr>
          <a:xfrm>
            <a:off x="400971" y="2024888"/>
            <a:ext cx="2013562" cy="307777"/>
          </a:xfrm>
          <a:prstGeom prst="rect">
            <a:avLst/>
          </a:prstGeom>
          <a:noFill/>
        </p:spPr>
        <p:txBody>
          <a:bodyPr wrap="square" rtlCol="0">
            <a:spAutoFit/>
          </a:bodyPr>
          <a:lstStyle/>
          <a:p>
            <a:r>
              <a:rPr lang="en-US" sz="1400"/>
              <a:t>series.index.to_list()</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AAFA0BF1-0E8C-D11B-8347-D8D3122DBA30}"/>
                  </a:ext>
                </a:extLst>
              </p14:cNvPr>
              <p14:cNvContentPartPr/>
              <p14:nvPr/>
            </p14:nvContentPartPr>
            <p14:xfrm>
              <a:off x="2198222" y="2181168"/>
              <a:ext cx="553680" cy="20520"/>
            </p14:xfrm>
          </p:contentPart>
        </mc:Choice>
        <mc:Fallback xmlns="">
          <p:pic>
            <p:nvPicPr>
              <p:cNvPr id="13" name="Ink 12">
                <a:extLst>
                  <a:ext uri="{FF2B5EF4-FFF2-40B4-BE49-F238E27FC236}">
                    <a16:creationId xmlns:a16="http://schemas.microsoft.com/office/drawing/2014/main" id="{AAFA0BF1-0E8C-D11B-8347-D8D3122DBA30}"/>
                  </a:ext>
                </a:extLst>
              </p:cNvPr>
              <p:cNvPicPr/>
              <p:nvPr/>
            </p:nvPicPr>
            <p:blipFill>
              <a:blip r:embed="rId4"/>
              <a:stretch>
                <a:fillRect/>
              </a:stretch>
            </p:blipFill>
            <p:spPr>
              <a:xfrm>
                <a:off x="2189222" y="2172168"/>
                <a:ext cx="571320" cy="38160"/>
              </a:xfrm>
              <a:prstGeom prst="rect">
                <a:avLst/>
              </a:prstGeom>
            </p:spPr>
          </p:pic>
        </mc:Fallback>
      </mc:AlternateContent>
      <p:sp>
        <p:nvSpPr>
          <p:cNvPr id="15" name="TextBox 14">
            <a:extLst>
              <a:ext uri="{FF2B5EF4-FFF2-40B4-BE49-F238E27FC236}">
                <a16:creationId xmlns:a16="http://schemas.microsoft.com/office/drawing/2014/main" id="{4CD8DEEA-A8B7-3371-2CF1-DA471ECA65BA}"/>
              </a:ext>
            </a:extLst>
          </p:cNvPr>
          <p:cNvSpPr txBox="1"/>
          <p:nvPr/>
        </p:nvSpPr>
        <p:spPr>
          <a:xfrm>
            <a:off x="2987175" y="2024888"/>
            <a:ext cx="2926043" cy="307777"/>
          </a:xfrm>
          <a:prstGeom prst="rect">
            <a:avLst/>
          </a:prstGeom>
          <a:noFill/>
        </p:spPr>
        <p:txBody>
          <a:bodyPr wrap="square" rtlCol="0">
            <a:spAutoFit/>
          </a:bodyPr>
          <a:lstStyle/>
          <a:p>
            <a:r>
              <a:rPr lang="en-US" sz="1400"/>
              <a:t>will output a list of row indices.</a:t>
            </a:r>
          </a:p>
        </p:txBody>
      </p:sp>
      <p:sp>
        <p:nvSpPr>
          <p:cNvPr id="16" name="TextBox 15">
            <a:extLst>
              <a:ext uri="{FF2B5EF4-FFF2-40B4-BE49-F238E27FC236}">
                <a16:creationId xmlns:a16="http://schemas.microsoft.com/office/drawing/2014/main" id="{DFA41C0D-F0FB-BEB7-DE32-08F5E781378D}"/>
              </a:ext>
            </a:extLst>
          </p:cNvPr>
          <p:cNvSpPr txBox="1"/>
          <p:nvPr/>
        </p:nvSpPr>
        <p:spPr>
          <a:xfrm>
            <a:off x="371474" y="1398176"/>
            <a:ext cx="6211116" cy="338554"/>
          </a:xfrm>
          <a:prstGeom prst="rect">
            <a:avLst/>
          </a:prstGeom>
          <a:noFill/>
        </p:spPr>
        <p:txBody>
          <a:bodyPr wrap="square" rtlCol="0">
            <a:spAutoFit/>
          </a:bodyPr>
          <a:lstStyle/>
          <a:p>
            <a:r>
              <a:rPr lang="en-US" sz="1600"/>
              <a:t>And here’s some methods.  Can convert the series indexes to a list via:</a:t>
            </a:r>
          </a:p>
        </p:txBody>
      </p:sp>
      <p:sp>
        <p:nvSpPr>
          <p:cNvPr id="17" name="TextBox 16">
            <a:extLst>
              <a:ext uri="{FF2B5EF4-FFF2-40B4-BE49-F238E27FC236}">
                <a16:creationId xmlns:a16="http://schemas.microsoft.com/office/drawing/2014/main" id="{E170E014-5BD7-E005-899A-B3F7E402C02D}"/>
              </a:ext>
            </a:extLst>
          </p:cNvPr>
          <p:cNvSpPr txBox="1"/>
          <p:nvPr/>
        </p:nvSpPr>
        <p:spPr>
          <a:xfrm>
            <a:off x="371474" y="1112872"/>
            <a:ext cx="2207821" cy="369332"/>
          </a:xfrm>
          <a:prstGeom prst="rect">
            <a:avLst/>
          </a:prstGeom>
          <a:noFill/>
        </p:spPr>
        <p:txBody>
          <a:bodyPr wrap="square" rtlCol="0">
            <a:spAutoFit/>
          </a:bodyPr>
          <a:lstStyle/>
          <a:p>
            <a:r>
              <a:rPr lang="en-US" b="1"/>
              <a:t>Relabeling Methods</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74E7F503-20CE-0650-8628-E6AD3768270E}"/>
                  </a:ext>
                </a:extLst>
              </p14:cNvPr>
              <p14:cNvContentPartPr/>
              <p14:nvPr/>
            </p14:nvContentPartPr>
            <p14:xfrm>
              <a:off x="2733015" y="4051308"/>
              <a:ext cx="508320" cy="69840"/>
            </p14:xfrm>
          </p:contentPart>
        </mc:Choice>
        <mc:Fallback xmlns="">
          <p:pic>
            <p:nvPicPr>
              <p:cNvPr id="18" name="Ink 17">
                <a:extLst>
                  <a:ext uri="{FF2B5EF4-FFF2-40B4-BE49-F238E27FC236}">
                    <a16:creationId xmlns:a16="http://schemas.microsoft.com/office/drawing/2014/main" id="{74E7F503-20CE-0650-8628-E6AD3768270E}"/>
                  </a:ext>
                </a:extLst>
              </p:cNvPr>
              <p:cNvPicPr/>
              <p:nvPr/>
            </p:nvPicPr>
            <p:blipFill>
              <a:blip r:embed="rId6"/>
              <a:stretch>
                <a:fillRect/>
              </a:stretch>
            </p:blipFill>
            <p:spPr>
              <a:xfrm>
                <a:off x="2726895" y="4045188"/>
                <a:ext cx="5205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4BFEEF03-D849-3E95-44D2-2C0765D9AA3C}"/>
                  </a:ext>
                </a:extLst>
              </p14:cNvPr>
              <p14:cNvContentPartPr/>
              <p14:nvPr/>
            </p14:nvContentPartPr>
            <p14:xfrm>
              <a:off x="2104095" y="4719108"/>
              <a:ext cx="475200" cy="42120"/>
            </p14:xfrm>
          </p:contentPart>
        </mc:Choice>
        <mc:Fallback xmlns="">
          <p:pic>
            <p:nvPicPr>
              <p:cNvPr id="22" name="Ink 21">
                <a:extLst>
                  <a:ext uri="{FF2B5EF4-FFF2-40B4-BE49-F238E27FC236}">
                    <a16:creationId xmlns:a16="http://schemas.microsoft.com/office/drawing/2014/main" id="{4BFEEF03-D849-3E95-44D2-2C0765D9AA3C}"/>
                  </a:ext>
                </a:extLst>
              </p:cNvPr>
              <p:cNvPicPr/>
              <p:nvPr/>
            </p:nvPicPr>
            <p:blipFill>
              <a:blip r:embed="rId8"/>
              <a:stretch>
                <a:fillRect/>
              </a:stretch>
            </p:blipFill>
            <p:spPr>
              <a:xfrm>
                <a:off x="2097975" y="4712988"/>
                <a:ext cx="487440" cy="54360"/>
              </a:xfrm>
              <a:prstGeom prst="rect">
                <a:avLst/>
              </a:prstGeom>
            </p:spPr>
          </p:pic>
        </mc:Fallback>
      </mc:AlternateContent>
    </p:spTree>
    <p:extLst>
      <p:ext uri="{BB962C8B-B14F-4D97-AF65-F5344CB8AC3E}">
        <p14:creationId xmlns:p14="http://schemas.microsoft.com/office/powerpoint/2010/main" val="355243172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780056" cy="461665"/>
          </a:xfrm>
          <a:prstGeom prst="rect">
            <a:avLst/>
          </a:prstGeom>
        </p:spPr>
        <p:txBody>
          <a:bodyPr wrap="none">
            <a:spAutoFit/>
          </a:bodyPr>
          <a:lstStyle/>
          <a:p>
            <a:r>
              <a:rPr lang="en-US" sz="2400" b="1" u="sng">
                <a:solidFill>
                  <a:schemeClr val="tx1">
                    <a:lumMod val="50000"/>
                    <a:lumOff val="50000"/>
                  </a:schemeClr>
                </a:solidFill>
              </a:rPr>
              <a:t>Dataframe: Example</a:t>
            </a:r>
          </a:p>
        </p:txBody>
      </p:sp>
      <p:sp>
        <p:nvSpPr>
          <p:cNvPr id="2" name="TextBox 1">
            <a:extLst>
              <a:ext uri="{FF2B5EF4-FFF2-40B4-BE49-F238E27FC236}">
                <a16:creationId xmlns:a16="http://schemas.microsoft.com/office/drawing/2014/main" id="{E12CCB64-1F79-06DC-97BD-5EC4904B9540}"/>
              </a:ext>
            </a:extLst>
          </p:cNvPr>
          <p:cNvSpPr txBox="1"/>
          <p:nvPr/>
        </p:nvSpPr>
        <p:spPr>
          <a:xfrm>
            <a:off x="9263423" y="243874"/>
            <a:ext cx="2654710" cy="954107"/>
          </a:xfrm>
          <a:prstGeom prst="rect">
            <a:avLst/>
          </a:prstGeom>
          <a:solidFill>
            <a:schemeClr val="accent4">
              <a:lumMod val="40000"/>
              <a:lumOff val="60000"/>
            </a:schemeClr>
          </a:solidFill>
        </p:spPr>
        <p:txBody>
          <a:bodyPr wrap="square" rtlCol="0">
            <a:spAutoFit/>
          </a:bodyPr>
          <a:lstStyle/>
          <a:p>
            <a:r>
              <a:rPr lang="en-US" sz="1400"/>
              <a:t>a lot of tthese methods have an axis = 0/1 argument, allowing you to apply it to rows/columns.  0 is default.</a:t>
            </a:r>
          </a:p>
        </p:txBody>
      </p:sp>
      <p:sp>
        <p:nvSpPr>
          <p:cNvPr id="4" name="TextBox 3">
            <a:extLst>
              <a:ext uri="{FF2B5EF4-FFF2-40B4-BE49-F238E27FC236}">
                <a16:creationId xmlns:a16="http://schemas.microsoft.com/office/drawing/2014/main" id="{54F29C20-D404-3A68-A4F8-08934C725506}"/>
              </a:ext>
            </a:extLst>
          </p:cNvPr>
          <p:cNvSpPr txBox="1"/>
          <p:nvPr/>
        </p:nvSpPr>
        <p:spPr>
          <a:xfrm>
            <a:off x="467063" y="1197981"/>
            <a:ext cx="1816359" cy="338554"/>
          </a:xfrm>
          <a:prstGeom prst="rect">
            <a:avLst/>
          </a:prstGeom>
          <a:noFill/>
        </p:spPr>
        <p:txBody>
          <a:bodyPr wrap="square">
            <a:spAutoFit/>
          </a:bodyPr>
          <a:lstStyle/>
          <a:p>
            <a:r>
              <a:rPr lang="en-US" sz="1600"/>
              <a:t>and have this guy,</a:t>
            </a:r>
          </a:p>
        </p:txBody>
      </p:sp>
      <p:pic>
        <p:nvPicPr>
          <p:cNvPr id="5" name="Picture 4">
            <a:extLst>
              <a:ext uri="{FF2B5EF4-FFF2-40B4-BE49-F238E27FC236}">
                <a16:creationId xmlns:a16="http://schemas.microsoft.com/office/drawing/2014/main" id="{90030FAB-4896-6A4C-58C4-CA93D53A9B22}"/>
              </a:ext>
            </a:extLst>
          </p:cNvPr>
          <p:cNvPicPr>
            <a:picLocks noChangeAspect="1"/>
          </p:cNvPicPr>
          <p:nvPr/>
        </p:nvPicPr>
        <p:blipFill>
          <a:blip r:embed="rId3"/>
          <a:stretch>
            <a:fillRect/>
          </a:stretch>
        </p:blipFill>
        <p:spPr>
          <a:xfrm>
            <a:off x="616352" y="1708283"/>
            <a:ext cx="2149255" cy="4589333"/>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B61BA5B5-D513-CEC1-3436-74C749B9D5F3}"/>
                  </a:ext>
                </a:extLst>
              </p14:cNvPr>
              <p14:cNvContentPartPr/>
              <p14:nvPr/>
            </p14:nvContentPartPr>
            <p14:xfrm>
              <a:off x="3029911" y="3909889"/>
              <a:ext cx="817200" cy="186120"/>
            </p14:xfrm>
          </p:contentPart>
        </mc:Choice>
        <mc:Fallback xmlns="">
          <p:pic>
            <p:nvPicPr>
              <p:cNvPr id="7" name="Ink 6">
                <a:extLst>
                  <a:ext uri="{FF2B5EF4-FFF2-40B4-BE49-F238E27FC236}">
                    <a16:creationId xmlns:a16="http://schemas.microsoft.com/office/drawing/2014/main" id="{B61BA5B5-D513-CEC1-3436-74C749B9D5F3}"/>
                  </a:ext>
                </a:extLst>
              </p:cNvPr>
              <p:cNvPicPr/>
              <p:nvPr/>
            </p:nvPicPr>
            <p:blipFill>
              <a:blip r:embed="rId5"/>
              <a:stretch>
                <a:fillRect/>
              </a:stretch>
            </p:blipFill>
            <p:spPr>
              <a:xfrm>
                <a:off x="3021271" y="3901249"/>
                <a:ext cx="834840" cy="203760"/>
              </a:xfrm>
              <a:prstGeom prst="rect">
                <a:avLst/>
              </a:prstGeom>
            </p:spPr>
          </p:pic>
        </mc:Fallback>
      </mc:AlternateContent>
      <p:sp>
        <p:nvSpPr>
          <p:cNvPr id="8" name="TextBox 7">
            <a:extLst>
              <a:ext uri="{FF2B5EF4-FFF2-40B4-BE49-F238E27FC236}">
                <a16:creationId xmlns:a16="http://schemas.microsoft.com/office/drawing/2014/main" id="{552854C8-22A4-2DD1-5828-A5A9DC4A5B2F}"/>
              </a:ext>
            </a:extLst>
          </p:cNvPr>
          <p:cNvSpPr txBox="1"/>
          <p:nvPr/>
        </p:nvSpPr>
        <p:spPr>
          <a:xfrm>
            <a:off x="4435787" y="1215340"/>
            <a:ext cx="2944425" cy="307777"/>
          </a:xfrm>
          <a:prstGeom prst="rect">
            <a:avLst/>
          </a:prstGeom>
          <a:noFill/>
        </p:spPr>
        <p:txBody>
          <a:bodyPr wrap="square" rtlCol="0">
            <a:spAutoFit/>
          </a:bodyPr>
          <a:lstStyle/>
          <a:p>
            <a:r>
              <a:rPr lang="en-US" sz="1400"/>
              <a:t>and here’s a rolling (7 day) average</a:t>
            </a:r>
          </a:p>
        </p:txBody>
      </p:sp>
      <p:pic>
        <p:nvPicPr>
          <p:cNvPr id="13" name="Picture 12">
            <a:extLst>
              <a:ext uri="{FF2B5EF4-FFF2-40B4-BE49-F238E27FC236}">
                <a16:creationId xmlns:a16="http://schemas.microsoft.com/office/drawing/2014/main" id="{F25A5657-BD77-C1F5-E067-60434980F67F}"/>
              </a:ext>
            </a:extLst>
          </p:cNvPr>
          <p:cNvPicPr>
            <a:picLocks noChangeAspect="1"/>
          </p:cNvPicPr>
          <p:nvPr/>
        </p:nvPicPr>
        <p:blipFill>
          <a:blip r:embed="rId6"/>
          <a:stretch>
            <a:fillRect/>
          </a:stretch>
        </p:blipFill>
        <p:spPr>
          <a:xfrm>
            <a:off x="4497871" y="1755369"/>
            <a:ext cx="3847020" cy="4495159"/>
          </a:xfrm>
          <a:prstGeom prst="rect">
            <a:avLst/>
          </a:prstGeom>
        </p:spPr>
      </p:pic>
    </p:spTree>
    <p:extLst>
      <p:ext uri="{BB962C8B-B14F-4D97-AF65-F5344CB8AC3E}">
        <p14:creationId xmlns:p14="http://schemas.microsoft.com/office/powerpoint/2010/main" val="204243147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6" name="TextBox 5">
            <a:extLst>
              <a:ext uri="{FF2B5EF4-FFF2-40B4-BE49-F238E27FC236}">
                <a16:creationId xmlns:a16="http://schemas.microsoft.com/office/drawing/2014/main" id="{101BFA0F-ABE1-27A6-AE62-B73B15FD6D9F}"/>
              </a:ext>
            </a:extLst>
          </p:cNvPr>
          <p:cNvSpPr txBox="1"/>
          <p:nvPr/>
        </p:nvSpPr>
        <p:spPr>
          <a:xfrm>
            <a:off x="4292847" y="3634132"/>
            <a:ext cx="6685445" cy="738664"/>
          </a:xfrm>
          <a:prstGeom prst="rect">
            <a:avLst/>
          </a:prstGeom>
          <a:noFill/>
        </p:spPr>
        <p:txBody>
          <a:bodyPr wrap="square">
            <a:spAutoFit/>
          </a:bodyPr>
          <a:lstStyle/>
          <a:p>
            <a:r>
              <a:rPr lang="en-US" sz="1400"/>
              <a:t>outputs a table displaying correlation coefficients between each column.  And remember you can slice out a subset of the columns, df[list of columns].corr().  method can be “pearson”, or “spearman”, etc.  </a:t>
            </a:r>
          </a:p>
        </p:txBody>
      </p:sp>
      <p:sp>
        <p:nvSpPr>
          <p:cNvPr id="7" name="TextBox 6">
            <a:extLst>
              <a:ext uri="{FF2B5EF4-FFF2-40B4-BE49-F238E27FC236}">
                <a16:creationId xmlns:a16="http://schemas.microsoft.com/office/drawing/2014/main" id="{12CE5518-EB82-89EB-CFBB-8C92AE172465}"/>
              </a:ext>
            </a:extLst>
          </p:cNvPr>
          <p:cNvSpPr txBox="1"/>
          <p:nvPr/>
        </p:nvSpPr>
        <p:spPr>
          <a:xfrm>
            <a:off x="325956" y="3692400"/>
            <a:ext cx="2977082" cy="307777"/>
          </a:xfrm>
          <a:prstGeom prst="rect">
            <a:avLst/>
          </a:prstGeom>
          <a:noFill/>
        </p:spPr>
        <p:txBody>
          <a:bodyPr wrap="square" rtlCol="0">
            <a:spAutoFit/>
          </a:bodyPr>
          <a:lstStyle/>
          <a:p>
            <a:r>
              <a:rPr lang="en-US" sz="1400"/>
              <a:t>dataframe.corr(method = “method”)</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306C70AC-AE8F-629E-48F9-D87CF4B59A70}"/>
                  </a:ext>
                </a:extLst>
              </p14:cNvPr>
              <p14:cNvContentPartPr/>
              <p14:nvPr/>
            </p14:nvContentPartPr>
            <p14:xfrm>
              <a:off x="3373498" y="3850812"/>
              <a:ext cx="621720" cy="28080"/>
            </p14:xfrm>
          </p:contentPart>
        </mc:Choice>
        <mc:Fallback xmlns="">
          <p:pic>
            <p:nvPicPr>
              <p:cNvPr id="8" name="Ink 7">
                <a:extLst>
                  <a:ext uri="{FF2B5EF4-FFF2-40B4-BE49-F238E27FC236}">
                    <a16:creationId xmlns:a16="http://schemas.microsoft.com/office/drawing/2014/main" id="{306C70AC-AE8F-629E-48F9-D87CF4B59A70}"/>
                  </a:ext>
                </a:extLst>
              </p:cNvPr>
              <p:cNvPicPr/>
              <p:nvPr/>
            </p:nvPicPr>
            <p:blipFill>
              <a:blip r:embed="rId4"/>
              <a:stretch>
                <a:fillRect/>
              </a:stretch>
            </p:blipFill>
            <p:spPr>
              <a:xfrm>
                <a:off x="3364498" y="3841812"/>
                <a:ext cx="639360" cy="45720"/>
              </a:xfrm>
              <a:prstGeom prst="rect">
                <a:avLst/>
              </a:prstGeom>
            </p:spPr>
          </p:pic>
        </mc:Fallback>
      </mc:AlternateContent>
      <p:sp>
        <p:nvSpPr>
          <p:cNvPr id="22" name="TextBox 21">
            <a:extLst>
              <a:ext uri="{FF2B5EF4-FFF2-40B4-BE49-F238E27FC236}">
                <a16:creationId xmlns:a16="http://schemas.microsoft.com/office/drawing/2014/main" id="{2919BEE2-33E4-D3AE-E562-DAF93BF5B204}"/>
              </a:ext>
            </a:extLst>
          </p:cNvPr>
          <p:cNvSpPr txBox="1"/>
          <p:nvPr/>
        </p:nvSpPr>
        <p:spPr>
          <a:xfrm>
            <a:off x="300140" y="5717771"/>
            <a:ext cx="6528131" cy="307777"/>
          </a:xfrm>
          <a:prstGeom prst="rect">
            <a:avLst/>
          </a:prstGeom>
          <a:noFill/>
        </p:spPr>
        <p:txBody>
          <a:bodyPr wrap="square" rtlCol="0">
            <a:spAutoFit/>
          </a:bodyPr>
          <a:lstStyle/>
          <a:p>
            <a:r>
              <a:rPr lang="en-US" sz="1400"/>
              <a:t>dataframe[[“column”]].method(),      or just,      dataframe[“column”].method()</a:t>
            </a:r>
          </a:p>
        </p:txBody>
      </p:sp>
      <p:sp>
        <p:nvSpPr>
          <p:cNvPr id="23" name="TextBox 22">
            <a:extLst>
              <a:ext uri="{FF2B5EF4-FFF2-40B4-BE49-F238E27FC236}">
                <a16:creationId xmlns:a16="http://schemas.microsoft.com/office/drawing/2014/main" id="{37A614CB-60DF-1402-BCEA-65342CCC469A}"/>
              </a:ext>
            </a:extLst>
          </p:cNvPr>
          <p:cNvSpPr txBox="1"/>
          <p:nvPr/>
        </p:nvSpPr>
        <p:spPr>
          <a:xfrm>
            <a:off x="293532" y="5121937"/>
            <a:ext cx="6685446" cy="338554"/>
          </a:xfrm>
          <a:prstGeom prst="rect">
            <a:avLst/>
          </a:prstGeom>
          <a:noFill/>
        </p:spPr>
        <p:txBody>
          <a:bodyPr wrap="square" rtlCol="0">
            <a:spAutoFit/>
          </a:bodyPr>
          <a:lstStyle/>
          <a:p>
            <a:r>
              <a:rPr lang="en-US" sz="1600"/>
              <a:t>you can also do these one column, or two columns, at a time.  You’d say, e.g., </a:t>
            </a:r>
            <a:endParaRPr lang="en-US" sz="2000"/>
          </a:p>
        </p:txBody>
      </p:sp>
      <p:sp>
        <p:nvSpPr>
          <p:cNvPr id="27" name="TextBox 26">
            <a:extLst>
              <a:ext uri="{FF2B5EF4-FFF2-40B4-BE49-F238E27FC236}">
                <a16:creationId xmlns:a16="http://schemas.microsoft.com/office/drawing/2014/main" id="{43FD41B2-48D4-91AA-B705-B2C0FE4948F6}"/>
              </a:ext>
            </a:extLst>
          </p:cNvPr>
          <p:cNvSpPr txBox="1"/>
          <p:nvPr/>
        </p:nvSpPr>
        <p:spPr>
          <a:xfrm>
            <a:off x="300141" y="6096829"/>
            <a:ext cx="3952078" cy="307777"/>
          </a:xfrm>
          <a:prstGeom prst="rect">
            <a:avLst/>
          </a:prstGeom>
          <a:noFill/>
        </p:spPr>
        <p:txBody>
          <a:bodyPr wrap="square" rtlCol="0">
            <a:spAutoFit/>
          </a:bodyPr>
          <a:lstStyle/>
          <a:p>
            <a:r>
              <a:rPr lang="en-US" sz="1400"/>
              <a:t>dataframe[[“column1”, “column2”]].method()</a:t>
            </a:r>
          </a:p>
        </p:txBody>
      </p:sp>
      <p:sp>
        <p:nvSpPr>
          <p:cNvPr id="5" name="TextBox 4">
            <a:extLst>
              <a:ext uri="{FF2B5EF4-FFF2-40B4-BE49-F238E27FC236}">
                <a16:creationId xmlns:a16="http://schemas.microsoft.com/office/drawing/2014/main" id="{72199FEF-9BDC-AA34-600F-E1C95773FE5F}"/>
              </a:ext>
            </a:extLst>
          </p:cNvPr>
          <p:cNvSpPr txBox="1"/>
          <p:nvPr/>
        </p:nvSpPr>
        <p:spPr>
          <a:xfrm>
            <a:off x="293532" y="988458"/>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4" name="TextBox 3">
            <a:extLst>
              <a:ext uri="{FF2B5EF4-FFF2-40B4-BE49-F238E27FC236}">
                <a16:creationId xmlns:a16="http://schemas.microsoft.com/office/drawing/2014/main" id="{BE9CFD0D-A77C-955A-834C-B0ECCA9711B8}"/>
              </a:ext>
            </a:extLst>
          </p:cNvPr>
          <p:cNvSpPr txBox="1"/>
          <p:nvPr/>
        </p:nvSpPr>
        <p:spPr>
          <a:xfrm>
            <a:off x="2938360" y="1838874"/>
            <a:ext cx="7255325" cy="1384995"/>
          </a:xfrm>
          <a:prstGeom prst="rect">
            <a:avLst/>
          </a:prstGeom>
          <a:noFill/>
        </p:spPr>
        <p:txBody>
          <a:bodyPr wrap="square">
            <a:spAutoFit/>
          </a:bodyPr>
          <a:lstStyle/>
          <a:p>
            <a:r>
              <a:rPr lang="en-US" sz="1400"/>
              <a:t>returns table of statistics for all applicable columns, including count, mean, std, quartiles.  For categorical data, it would provide the number of unique vales, the most frequent value, and its frequency.  Takes an argument </a:t>
            </a:r>
            <a:r>
              <a:rPr lang="en-US" sz="1400" b="1"/>
              <a:t>include = “all”, list, or None</a:t>
            </a:r>
            <a:r>
              <a:rPr lang="en-US" sz="1400"/>
              <a:t>.  “</a:t>
            </a:r>
            <a:r>
              <a:rPr lang="en-US" sz="1400" i="1"/>
              <a:t>all</a:t>
            </a:r>
            <a:r>
              <a:rPr lang="en-US" sz="1400"/>
              <a:t>” will include all datatypes.  </a:t>
            </a:r>
            <a:r>
              <a:rPr lang="en-US" sz="1400" i="1"/>
              <a:t>None</a:t>
            </a:r>
            <a:r>
              <a:rPr lang="en-US" sz="1400"/>
              <a:t> (default) will include just numeric datatypes.  And </a:t>
            </a:r>
            <a:r>
              <a:rPr lang="en-US" sz="1400" i="1"/>
              <a:t>list</a:t>
            </a:r>
            <a:r>
              <a:rPr lang="en-US" sz="1400"/>
              <a:t> would be a customizable list of desired included datatypes, comprising any number of the following [“</a:t>
            </a:r>
            <a:r>
              <a:rPr lang="en-US" sz="1400" i="1"/>
              <a:t>float</a:t>
            </a:r>
            <a:r>
              <a:rPr lang="en-US" sz="1400"/>
              <a:t>”, “</a:t>
            </a:r>
            <a:r>
              <a:rPr lang="en-US" sz="1400" i="1"/>
              <a:t>int</a:t>
            </a:r>
            <a:r>
              <a:rPr lang="en-US" sz="1400"/>
              <a:t>”, “</a:t>
            </a:r>
            <a:r>
              <a:rPr lang="en-US" sz="1400" i="1"/>
              <a:t>category</a:t>
            </a:r>
            <a:r>
              <a:rPr lang="en-US" sz="1400"/>
              <a:t>”, “</a:t>
            </a:r>
            <a:r>
              <a:rPr lang="en-US" sz="1400" i="1"/>
              <a:t>bool</a:t>
            </a:r>
            <a:r>
              <a:rPr lang="en-US" sz="1400"/>
              <a:t>”, “</a:t>
            </a:r>
            <a:r>
              <a:rPr lang="en-US" sz="1400" i="1"/>
              <a:t>object</a:t>
            </a:r>
            <a:r>
              <a:rPr lang="en-US" sz="1400"/>
              <a:t>”].  And takes a complementary argument </a:t>
            </a:r>
            <a:r>
              <a:rPr lang="en-US" sz="1400" b="1"/>
              <a:t>exclude = list, or None.  </a:t>
            </a:r>
            <a:endParaRPr lang="en-US" sz="1400"/>
          </a:p>
        </p:txBody>
      </p:sp>
      <p:sp>
        <p:nvSpPr>
          <p:cNvPr id="10" name="TextBox 9">
            <a:extLst>
              <a:ext uri="{FF2B5EF4-FFF2-40B4-BE49-F238E27FC236}">
                <a16:creationId xmlns:a16="http://schemas.microsoft.com/office/drawing/2014/main" id="{EB25D262-870F-C47F-DA30-EC9B86D943AB}"/>
              </a:ext>
            </a:extLst>
          </p:cNvPr>
          <p:cNvSpPr txBox="1"/>
          <p:nvPr/>
        </p:nvSpPr>
        <p:spPr>
          <a:xfrm>
            <a:off x="332860" y="1832640"/>
            <a:ext cx="1942950" cy="307777"/>
          </a:xfrm>
          <a:prstGeom prst="rect">
            <a:avLst/>
          </a:prstGeom>
          <a:noFill/>
        </p:spPr>
        <p:txBody>
          <a:bodyPr wrap="square" rtlCol="0">
            <a:spAutoFit/>
          </a:bodyPr>
          <a:lstStyle/>
          <a:p>
            <a:r>
              <a:rPr lang="en-US" sz="1400"/>
              <a:t>dataframe.describe()</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A670F338-AB7D-EB23-40CD-C1CAA174DB72}"/>
                  </a:ext>
                </a:extLst>
              </p14:cNvPr>
              <p14:cNvContentPartPr/>
              <p14:nvPr/>
            </p14:nvContentPartPr>
            <p14:xfrm>
              <a:off x="2132848" y="1983576"/>
              <a:ext cx="621720" cy="28080"/>
            </p14:xfrm>
          </p:contentPart>
        </mc:Choice>
        <mc:Fallback xmlns="">
          <p:pic>
            <p:nvPicPr>
              <p:cNvPr id="11" name="Ink 10">
                <a:extLst>
                  <a:ext uri="{FF2B5EF4-FFF2-40B4-BE49-F238E27FC236}">
                    <a16:creationId xmlns:a16="http://schemas.microsoft.com/office/drawing/2014/main" id="{A670F338-AB7D-EB23-40CD-C1CAA174DB72}"/>
                  </a:ext>
                </a:extLst>
              </p:cNvPr>
              <p:cNvPicPr/>
              <p:nvPr/>
            </p:nvPicPr>
            <p:blipFill>
              <a:blip r:embed="rId6"/>
              <a:stretch>
                <a:fillRect/>
              </a:stretch>
            </p:blipFill>
            <p:spPr>
              <a:xfrm>
                <a:off x="2123848" y="1974576"/>
                <a:ext cx="639360" cy="45720"/>
              </a:xfrm>
              <a:prstGeom prst="rect">
                <a:avLst/>
              </a:prstGeom>
            </p:spPr>
          </p:pic>
        </mc:Fallback>
      </mc:AlternateContent>
    </p:spTree>
    <p:extLst>
      <p:ext uri="{BB962C8B-B14F-4D97-AF65-F5344CB8AC3E}">
        <p14:creationId xmlns:p14="http://schemas.microsoft.com/office/powerpoint/2010/main" val="167198931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72199FEF-9BDC-AA34-600F-E1C95773FE5F}"/>
              </a:ext>
            </a:extLst>
          </p:cNvPr>
          <p:cNvSpPr txBox="1"/>
          <p:nvPr/>
        </p:nvSpPr>
        <p:spPr>
          <a:xfrm>
            <a:off x="293532" y="840975"/>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13" name="TextBox 12">
            <a:extLst>
              <a:ext uri="{FF2B5EF4-FFF2-40B4-BE49-F238E27FC236}">
                <a16:creationId xmlns:a16="http://schemas.microsoft.com/office/drawing/2014/main" id="{EE9B844D-C295-FFE0-044F-D5782670E2E1}"/>
              </a:ext>
            </a:extLst>
          </p:cNvPr>
          <p:cNvSpPr txBox="1"/>
          <p:nvPr/>
        </p:nvSpPr>
        <p:spPr>
          <a:xfrm>
            <a:off x="2899032" y="1695092"/>
            <a:ext cx="8736412" cy="954107"/>
          </a:xfrm>
          <a:prstGeom prst="rect">
            <a:avLst/>
          </a:prstGeom>
          <a:noFill/>
        </p:spPr>
        <p:txBody>
          <a:bodyPr wrap="square">
            <a:spAutoFit/>
          </a:bodyPr>
          <a:lstStyle/>
          <a:p>
            <a:r>
              <a:rPr lang="en-US" sz="1400"/>
              <a:t>returns df of columns vs. values of f1(column), f2(column), where f1 and f2, obviously, must be functions mapping a column to a number.  And we could have more than 2 of those guys.  f1, f2 can be functions as found on previous page.  </a:t>
            </a:r>
            <a:r>
              <a:rPr lang="en-US" sz="1400" i="1"/>
              <a:t>But looks like you need to surround the name with quotes</a:t>
            </a:r>
            <a:r>
              <a:rPr lang="en-US" sz="1400"/>
              <a:t>.  </a:t>
            </a:r>
            <a:r>
              <a:rPr lang="en-US" sz="1400" i="1"/>
              <a:t>Can also define your own; they’d go in w/o quotes</a:t>
            </a:r>
            <a:r>
              <a:rPr lang="en-US" sz="1400"/>
              <a:t>.  And if you don’t’</a:t>
            </a:r>
          </a:p>
        </p:txBody>
      </p:sp>
      <p:sp>
        <p:nvSpPr>
          <p:cNvPr id="14" name="TextBox 13">
            <a:extLst>
              <a:ext uri="{FF2B5EF4-FFF2-40B4-BE49-F238E27FC236}">
                <a16:creationId xmlns:a16="http://schemas.microsoft.com/office/drawing/2014/main" id="{95EB53FD-250B-25A9-A5B5-9493256D7C0D}"/>
              </a:ext>
            </a:extLst>
          </p:cNvPr>
          <p:cNvSpPr txBox="1"/>
          <p:nvPr/>
        </p:nvSpPr>
        <p:spPr>
          <a:xfrm>
            <a:off x="293532" y="1688858"/>
            <a:ext cx="1942950" cy="307777"/>
          </a:xfrm>
          <a:prstGeom prst="rect">
            <a:avLst/>
          </a:prstGeom>
          <a:noFill/>
        </p:spPr>
        <p:txBody>
          <a:bodyPr wrap="square" rtlCol="0">
            <a:spAutoFit/>
          </a:bodyPr>
          <a:lstStyle/>
          <a:p>
            <a:r>
              <a:rPr lang="en-US" sz="1400"/>
              <a:t>dataframe.agg([f1, f2])</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0A00F4D-2694-ACD2-B93C-D688E89921D3}"/>
                  </a:ext>
                </a:extLst>
              </p14:cNvPr>
              <p14:cNvContentPartPr/>
              <p14:nvPr/>
            </p14:nvContentPartPr>
            <p14:xfrm>
              <a:off x="2093520" y="1839794"/>
              <a:ext cx="621720" cy="28080"/>
            </p14:xfrm>
          </p:contentPart>
        </mc:Choice>
        <mc:Fallback xmlns="">
          <p:pic>
            <p:nvPicPr>
              <p:cNvPr id="15" name="Ink 14">
                <a:extLst>
                  <a:ext uri="{FF2B5EF4-FFF2-40B4-BE49-F238E27FC236}">
                    <a16:creationId xmlns:a16="http://schemas.microsoft.com/office/drawing/2014/main" id="{C0A00F4D-2694-ACD2-B93C-D688E89921D3}"/>
                  </a:ext>
                </a:extLst>
              </p:cNvPr>
              <p:cNvPicPr/>
              <p:nvPr/>
            </p:nvPicPr>
            <p:blipFill>
              <a:blip r:embed="rId4"/>
              <a:stretch>
                <a:fillRect/>
              </a:stretch>
            </p:blipFill>
            <p:spPr>
              <a:xfrm>
                <a:off x="2084520" y="1830794"/>
                <a:ext cx="639360" cy="45720"/>
              </a:xfrm>
              <a:prstGeom prst="rect">
                <a:avLst/>
              </a:prstGeom>
            </p:spPr>
          </p:pic>
        </mc:Fallback>
      </mc:AlternateContent>
      <p:sp>
        <p:nvSpPr>
          <p:cNvPr id="17" name="TextBox 16">
            <a:extLst>
              <a:ext uri="{FF2B5EF4-FFF2-40B4-BE49-F238E27FC236}">
                <a16:creationId xmlns:a16="http://schemas.microsoft.com/office/drawing/2014/main" id="{166F2A05-1B80-1672-94BA-8BFDB63D0C61}"/>
              </a:ext>
            </a:extLst>
          </p:cNvPr>
          <p:cNvSpPr txBox="1"/>
          <p:nvPr/>
        </p:nvSpPr>
        <p:spPr>
          <a:xfrm>
            <a:off x="2951103" y="2630737"/>
            <a:ext cx="2943225" cy="584775"/>
          </a:xfrm>
          <a:prstGeom prst="rect">
            <a:avLst/>
          </a:prstGeom>
          <a:noFill/>
        </p:spPr>
        <p:txBody>
          <a:bodyPr wrap="square" rtlCol="0">
            <a:spAutoFit/>
          </a:bodyPr>
          <a:lstStyle/>
          <a:p>
            <a:r>
              <a:rPr lang="en-US" sz="1600"/>
              <a:t>def f1(column):</a:t>
            </a:r>
          </a:p>
          <a:p>
            <a:r>
              <a:rPr lang="en-US" sz="1600"/>
              <a:t>     return column.quartile(q)</a:t>
            </a:r>
          </a:p>
        </p:txBody>
      </p:sp>
      <p:sp>
        <p:nvSpPr>
          <p:cNvPr id="18" name="TextBox 17">
            <a:extLst>
              <a:ext uri="{FF2B5EF4-FFF2-40B4-BE49-F238E27FC236}">
                <a16:creationId xmlns:a16="http://schemas.microsoft.com/office/drawing/2014/main" id="{A3C980D5-E8D5-5D36-AA9C-2A0D4A9A4300}"/>
              </a:ext>
            </a:extLst>
          </p:cNvPr>
          <p:cNvSpPr txBox="1"/>
          <p:nvPr/>
        </p:nvSpPr>
        <p:spPr>
          <a:xfrm>
            <a:off x="5847696" y="2590270"/>
            <a:ext cx="2943225" cy="1323439"/>
          </a:xfrm>
          <a:prstGeom prst="rect">
            <a:avLst/>
          </a:prstGeom>
          <a:noFill/>
        </p:spPr>
        <p:txBody>
          <a:bodyPr wrap="square" rtlCol="0">
            <a:spAutoFit/>
          </a:bodyPr>
          <a:lstStyle/>
          <a:p>
            <a:r>
              <a:rPr lang="en-US" sz="1600"/>
              <a:t>def f2(column):</a:t>
            </a:r>
          </a:p>
          <a:p>
            <a:r>
              <a:rPr lang="en-US" sz="1600"/>
              <a:t>     h_sum = 0</a:t>
            </a:r>
          </a:p>
          <a:p>
            <a:r>
              <a:rPr lang="en-US" sz="1600"/>
              <a:t>     for elem in column:</a:t>
            </a:r>
          </a:p>
          <a:p>
            <a:r>
              <a:rPr lang="en-US" sz="1600"/>
              <a:t>          h_sum += 1/elem</a:t>
            </a:r>
          </a:p>
          <a:p>
            <a:r>
              <a:rPr lang="en-US" sz="1600"/>
              <a:t>     return h_sum</a:t>
            </a:r>
          </a:p>
        </p:txBody>
      </p:sp>
      <p:graphicFrame>
        <p:nvGraphicFramePr>
          <p:cNvPr id="6" name="Table 5">
            <a:extLst>
              <a:ext uri="{FF2B5EF4-FFF2-40B4-BE49-F238E27FC236}">
                <a16:creationId xmlns:a16="http://schemas.microsoft.com/office/drawing/2014/main" id="{A2F4BC2A-F089-9C22-14F2-1171E5DDADD4}"/>
              </a:ext>
            </a:extLst>
          </p:cNvPr>
          <p:cNvGraphicFramePr>
            <a:graphicFrameLocks noGrp="1"/>
          </p:cNvGraphicFramePr>
          <p:nvPr>
            <p:extLst>
              <p:ext uri="{D42A27DB-BD31-4B8C-83A1-F6EECF244321}">
                <p14:modId xmlns:p14="http://schemas.microsoft.com/office/powerpoint/2010/main" val="3622550234"/>
              </p:ext>
            </p:extLst>
          </p:nvPr>
        </p:nvGraphicFramePr>
        <p:xfrm>
          <a:off x="3081766" y="4828399"/>
          <a:ext cx="2681898" cy="1112520"/>
        </p:xfrm>
        <a:graphic>
          <a:graphicData uri="http://schemas.openxmlformats.org/drawingml/2006/table">
            <a:tbl>
              <a:tblPr firstRow="1" bandRow="1">
                <a:tableStyleId>{5C22544A-7EE6-4342-B048-85BDC9FD1C3A}</a:tableStyleId>
              </a:tblPr>
              <a:tblGrid>
                <a:gridCol w="523606">
                  <a:extLst>
                    <a:ext uri="{9D8B030D-6E8A-4147-A177-3AD203B41FA5}">
                      <a16:colId xmlns:a16="http://schemas.microsoft.com/office/drawing/2014/main" val="2725209557"/>
                    </a:ext>
                  </a:extLst>
                </a:gridCol>
                <a:gridCol w="742447">
                  <a:extLst>
                    <a:ext uri="{9D8B030D-6E8A-4147-A177-3AD203B41FA5}">
                      <a16:colId xmlns:a16="http://schemas.microsoft.com/office/drawing/2014/main" val="1272677387"/>
                    </a:ext>
                  </a:extLst>
                </a:gridCol>
                <a:gridCol w="698090">
                  <a:extLst>
                    <a:ext uri="{9D8B030D-6E8A-4147-A177-3AD203B41FA5}">
                      <a16:colId xmlns:a16="http://schemas.microsoft.com/office/drawing/2014/main" val="3209400217"/>
                    </a:ext>
                  </a:extLst>
                </a:gridCol>
                <a:gridCol w="717755">
                  <a:extLst>
                    <a:ext uri="{9D8B030D-6E8A-4147-A177-3AD203B41FA5}">
                      <a16:colId xmlns:a16="http://schemas.microsoft.com/office/drawing/2014/main" val="2750053169"/>
                    </a:ext>
                  </a:extLst>
                </a:gridCol>
              </a:tblGrid>
              <a:tr h="370840">
                <a:tc>
                  <a:txBody>
                    <a:bodyPr/>
                    <a:lstStyle/>
                    <a:p>
                      <a:endParaRPr lang="en-US"/>
                    </a:p>
                  </a:txBody>
                  <a:tcPr/>
                </a:tc>
                <a:tc>
                  <a:txBody>
                    <a:bodyPr/>
                    <a:lstStyle/>
                    <a:p>
                      <a:r>
                        <a:rPr lang="en-US"/>
                        <a:t>ColA</a:t>
                      </a:r>
                    </a:p>
                  </a:txBody>
                  <a:tcPr/>
                </a:tc>
                <a:tc>
                  <a:txBody>
                    <a:bodyPr/>
                    <a:lstStyle/>
                    <a:p>
                      <a:r>
                        <a:rPr lang="en-US"/>
                        <a:t>ColB</a:t>
                      </a:r>
                    </a:p>
                  </a:txBody>
                  <a:tcPr/>
                </a:tc>
                <a:tc>
                  <a:txBody>
                    <a:bodyPr/>
                    <a:lstStyle/>
                    <a:p>
                      <a:r>
                        <a:rPr lang="en-US"/>
                        <a:t>ColC</a:t>
                      </a:r>
                    </a:p>
                  </a:txBody>
                  <a:tcPr/>
                </a:tc>
                <a:extLst>
                  <a:ext uri="{0D108BD9-81ED-4DB2-BD59-A6C34878D82A}">
                    <a16:rowId xmlns:a16="http://schemas.microsoft.com/office/drawing/2014/main" val="1979360263"/>
                  </a:ext>
                </a:extLst>
              </a:tr>
              <a:tr h="370840">
                <a:tc>
                  <a:txBody>
                    <a:bodyPr/>
                    <a:lstStyle/>
                    <a:p>
                      <a:r>
                        <a:rPr lang="en-US"/>
                        <a:t>f1</a:t>
                      </a:r>
                    </a:p>
                  </a:txBody>
                  <a:tcPr/>
                </a:tc>
                <a:tc>
                  <a:txBody>
                    <a:bodyPr/>
                    <a:lstStyle/>
                    <a:p>
                      <a:r>
                        <a:rPr lang="en-US"/>
                        <a:t>0.2</a:t>
                      </a:r>
                    </a:p>
                  </a:txBody>
                  <a:tcPr/>
                </a:tc>
                <a:tc>
                  <a:txBody>
                    <a:bodyPr/>
                    <a:lstStyle/>
                    <a:p>
                      <a:r>
                        <a:rPr lang="en-US"/>
                        <a:t>0.4</a:t>
                      </a:r>
                    </a:p>
                  </a:txBody>
                  <a:tcPr/>
                </a:tc>
                <a:tc>
                  <a:txBody>
                    <a:bodyPr/>
                    <a:lstStyle/>
                    <a:p>
                      <a:r>
                        <a:rPr lang="en-US"/>
                        <a:t>0.7</a:t>
                      </a:r>
                    </a:p>
                  </a:txBody>
                  <a:tcPr/>
                </a:tc>
                <a:extLst>
                  <a:ext uri="{0D108BD9-81ED-4DB2-BD59-A6C34878D82A}">
                    <a16:rowId xmlns:a16="http://schemas.microsoft.com/office/drawing/2014/main" val="4160932756"/>
                  </a:ext>
                </a:extLst>
              </a:tr>
              <a:tr h="370840">
                <a:tc>
                  <a:txBody>
                    <a:bodyPr/>
                    <a:lstStyle/>
                    <a:p>
                      <a:r>
                        <a:rPr lang="en-US"/>
                        <a:t>f2</a:t>
                      </a:r>
                    </a:p>
                  </a:txBody>
                  <a:tcPr/>
                </a:tc>
                <a:tc>
                  <a:txBody>
                    <a:bodyPr/>
                    <a:lstStyle/>
                    <a:p>
                      <a:r>
                        <a:rPr lang="en-US"/>
                        <a:t>0.9</a:t>
                      </a:r>
                    </a:p>
                  </a:txBody>
                  <a:tcPr/>
                </a:tc>
                <a:tc>
                  <a:txBody>
                    <a:bodyPr/>
                    <a:lstStyle/>
                    <a:p>
                      <a:r>
                        <a:rPr lang="en-US"/>
                        <a:t>0.3</a:t>
                      </a:r>
                    </a:p>
                  </a:txBody>
                  <a:tcPr/>
                </a:tc>
                <a:tc>
                  <a:txBody>
                    <a:bodyPr/>
                    <a:lstStyle/>
                    <a:p>
                      <a:r>
                        <a:rPr lang="en-US"/>
                        <a:t>0.1</a:t>
                      </a:r>
                    </a:p>
                  </a:txBody>
                  <a:tcPr/>
                </a:tc>
                <a:extLst>
                  <a:ext uri="{0D108BD9-81ED-4DB2-BD59-A6C34878D82A}">
                    <a16:rowId xmlns:a16="http://schemas.microsoft.com/office/drawing/2014/main" val="501973876"/>
                  </a:ext>
                </a:extLst>
              </a:tr>
            </a:tbl>
          </a:graphicData>
        </a:graphic>
      </p:graphicFrame>
      <p:sp>
        <p:nvSpPr>
          <p:cNvPr id="7" name="TextBox 6">
            <a:extLst>
              <a:ext uri="{FF2B5EF4-FFF2-40B4-BE49-F238E27FC236}">
                <a16:creationId xmlns:a16="http://schemas.microsoft.com/office/drawing/2014/main" id="{C13CEEF5-539E-0F37-A9C1-30A96FD030B3}"/>
              </a:ext>
            </a:extLst>
          </p:cNvPr>
          <p:cNvSpPr txBox="1"/>
          <p:nvPr/>
        </p:nvSpPr>
        <p:spPr>
          <a:xfrm>
            <a:off x="3001147" y="4070116"/>
            <a:ext cx="6447653" cy="523220"/>
          </a:xfrm>
          <a:prstGeom prst="rect">
            <a:avLst/>
          </a:prstGeom>
          <a:noFill/>
        </p:spPr>
        <p:txBody>
          <a:bodyPr wrap="square" rtlCol="0">
            <a:spAutoFit/>
          </a:bodyPr>
          <a:lstStyle/>
          <a:p>
            <a:r>
              <a:rPr lang="en-US" sz="1400"/>
              <a:t>and so will return something like this, where ColA,B,C are the columns in dataframe, or we sliced them out, </a:t>
            </a:r>
            <a:r>
              <a:rPr lang="en-US" sz="1400" b="1"/>
              <a:t>df[[“colA”, “colB”, “colC”]].agg([f1, f2])</a:t>
            </a:r>
          </a:p>
        </p:txBody>
      </p:sp>
      <p:sp>
        <p:nvSpPr>
          <p:cNvPr id="8" name="TextBox 7">
            <a:extLst>
              <a:ext uri="{FF2B5EF4-FFF2-40B4-BE49-F238E27FC236}">
                <a16:creationId xmlns:a16="http://schemas.microsoft.com/office/drawing/2014/main" id="{419ABFE6-B906-D76B-4F48-4646CF2C1375}"/>
              </a:ext>
            </a:extLst>
          </p:cNvPr>
          <p:cNvSpPr txBox="1"/>
          <p:nvPr/>
        </p:nvSpPr>
        <p:spPr>
          <a:xfrm>
            <a:off x="6331973" y="4887543"/>
            <a:ext cx="4444182" cy="954107"/>
          </a:xfrm>
          <a:prstGeom prst="rect">
            <a:avLst/>
          </a:prstGeom>
          <a:noFill/>
        </p:spPr>
        <p:txBody>
          <a:bodyPr wrap="square" rtlCol="0">
            <a:spAutoFit/>
          </a:bodyPr>
          <a:lstStyle/>
          <a:p>
            <a:r>
              <a:rPr lang="en-US" sz="1400"/>
              <a:t>All sliced columns are lined up as column headings.  All referenced functions are lined up as row indexes.  And if the function was applied to the column (yes in all cases), we get a number, otherwise (no in all cases), an NaN.</a:t>
            </a:r>
          </a:p>
        </p:txBody>
      </p:sp>
    </p:spTree>
    <p:extLst>
      <p:ext uri="{BB962C8B-B14F-4D97-AF65-F5344CB8AC3E}">
        <p14:creationId xmlns:p14="http://schemas.microsoft.com/office/powerpoint/2010/main" val="91063540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72199FEF-9BDC-AA34-600F-E1C95773FE5F}"/>
              </a:ext>
            </a:extLst>
          </p:cNvPr>
          <p:cNvSpPr txBox="1"/>
          <p:nvPr/>
        </p:nvSpPr>
        <p:spPr>
          <a:xfrm>
            <a:off x="293532" y="1123634"/>
            <a:ext cx="3999315" cy="584775"/>
          </a:xfrm>
          <a:prstGeom prst="rect">
            <a:avLst/>
          </a:prstGeom>
          <a:noFill/>
        </p:spPr>
        <p:txBody>
          <a:bodyPr wrap="square" rtlCol="0">
            <a:spAutoFit/>
          </a:bodyPr>
          <a:lstStyle/>
          <a:p>
            <a:r>
              <a:rPr lang="en-US" sz="1600" b="1"/>
              <a:t>General mathematical methods</a:t>
            </a:r>
          </a:p>
          <a:p>
            <a:r>
              <a:rPr lang="en-US" sz="1600"/>
              <a:t>Still on the .agg() function,</a:t>
            </a:r>
            <a:endParaRPr lang="en-US" sz="1400"/>
          </a:p>
        </p:txBody>
      </p:sp>
      <p:sp>
        <p:nvSpPr>
          <p:cNvPr id="13" name="TextBox 12">
            <a:extLst>
              <a:ext uri="{FF2B5EF4-FFF2-40B4-BE49-F238E27FC236}">
                <a16:creationId xmlns:a16="http://schemas.microsoft.com/office/drawing/2014/main" id="{EE9B844D-C295-FFE0-044F-D5782670E2E1}"/>
              </a:ext>
            </a:extLst>
          </p:cNvPr>
          <p:cNvSpPr txBox="1"/>
          <p:nvPr/>
        </p:nvSpPr>
        <p:spPr>
          <a:xfrm>
            <a:off x="2899032" y="1972121"/>
            <a:ext cx="8736412" cy="523220"/>
          </a:xfrm>
          <a:prstGeom prst="rect">
            <a:avLst/>
          </a:prstGeom>
          <a:noFill/>
        </p:spPr>
        <p:txBody>
          <a:bodyPr wrap="square">
            <a:spAutoFit/>
          </a:bodyPr>
          <a:lstStyle/>
          <a:p>
            <a:r>
              <a:rPr lang="en-US" sz="1400"/>
              <a:t>more on .agg().  If you want to apply different functions to different columns, then can feed a dictionary of functions into agg, like, say, this: </a:t>
            </a:r>
            <a:r>
              <a:rPr lang="en-US" sz="1400" b="1"/>
              <a:t>df.agg({“colA”: [f1,f2], “colB”: [f2,f3], “colC”: [f3]})</a:t>
            </a:r>
            <a:r>
              <a:rPr lang="en-US" sz="1400"/>
              <a:t>. Then we’ll get something like this:</a:t>
            </a:r>
          </a:p>
        </p:txBody>
      </p:sp>
      <p:sp>
        <p:nvSpPr>
          <p:cNvPr id="14" name="TextBox 13">
            <a:extLst>
              <a:ext uri="{FF2B5EF4-FFF2-40B4-BE49-F238E27FC236}">
                <a16:creationId xmlns:a16="http://schemas.microsoft.com/office/drawing/2014/main" id="{95EB53FD-250B-25A9-A5B5-9493256D7C0D}"/>
              </a:ext>
            </a:extLst>
          </p:cNvPr>
          <p:cNvSpPr txBox="1"/>
          <p:nvPr/>
        </p:nvSpPr>
        <p:spPr>
          <a:xfrm>
            <a:off x="293532" y="1965887"/>
            <a:ext cx="1942950" cy="307777"/>
          </a:xfrm>
          <a:prstGeom prst="rect">
            <a:avLst/>
          </a:prstGeom>
          <a:noFill/>
        </p:spPr>
        <p:txBody>
          <a:bodyPr wrap="square" rtlCol="0">
            <a:spAutoFit/>
          </a:bodyPr>
          <a:lstStyle/>
          <a:p>
            <a:r>
              <a:rPr lang="en-US" sz="1400"/>
              <a:t>dataframe.agg([f1, f2])</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0A00F4D-2694-ACD2-B93C-D688E89921D3}"/>
                  </a:ext>
                </a:extLst>
              </p14:cNvPr>
              <p14:cNvContentPartPr/>
              <p14:nvPr/>
            </p14:nvContentPartPr>
            <p14:xfrm>
              <a:off x="2093520" y="2116823"/>
              <a:ext cx="621720" cy="28080"/>
            </p14:xfrm>
          </p:contentPart>
        </mc:Choice>
        <mc:Fallback xmlns="">
          <p:pic>
            <p:nvPicPr>
              <p:cNvPr id="15" name="Ink 14">
                <a:extLst>
                  <a:ext uri="{FF2B5EF4-FFF2-40B4-BE49-F238E27FC236}">
                    <a16:creationId xmlns:a16="http://schemas.microsoft.com/office/drawing/2014/main" id="{C0A00F4D-2694-ACD2-B93C-D688E89921D3}"/>
                  </a:ext>
                </a:extLst>
              </p:cNvPr>
              <p:cNvPicPr/>
              <p:nvPr/>
            </p:nvPicPr>
            <p:blipFill>
              <a:blip r:embed="rId4"/>
              <a:stretch>
                <a:fillRect/>
              </a:stretch>
            </p:blipFill>
            <p:spPr>
              <a:xfrm>
                <a:off x="2084520" y="2107823"/>
                <a:ext cx="639360" cy="45720"/>
              </a:xfrm>
              <a:prstGeom prst="rect">
                <a:avLst/>
              </a:prstGeom>
            </p:spPr>
          </p:pic>
        </mc:Fallback>
      </mc:AlternateContent>
      <p:graphicFrame>
        <p:nvGraphicFramePr>
          <p:cNvPr id="4" name="Table 3">
            <a:extLst>
              <a:ext uri="{FF2B5EF4-FFF2-40B4-BE49-F238E27FC236}">
                <a16:creationId xmlns:a16="http://schemas.microsoft.com/office/drawing/2014/main" id="{96B77974-D162-6786-8361-14C01A679C3E}"/>
              </a:ext>
            </a:extLst>
          </p:cNvPr>
          <p:cNvGraphicFramePr>
            <a:graphicFrameLocks noGrp="1"/>
          </p:cNvGraphicFramePr>
          <p:nvPr>
            <p:extLst>
              <p:ext uri="{D42A27DB-BD31-4B8C-83A1-F6EECF244321}">
                <p14:modId xmlns:p14="http://schemas.microsoft.com/office/powerpoint/2010/main" val="3334157895"/>
              </p:ext>
            </p:extLst>
          </p:nvPr>
        </p:nvGraphicFramePr>
        <p:xfrm>
          <a:off x="2979175" y="2807213"/>
          <a:ext cx="2792358" cy="1463040"/>
        </p:xfrm>
        <a:graphic>
          <a:graphicData uri="http://schemas.openxmlformats.org/drawingml/2006/table">
            <a:tbl>
              <a:tblPr firstRow="1" bandRow="1">
                <a:tableStyleId>{5C22544A-7EE6-4342-B048-85BDC9FD1C3A}</a:tableStyleId>
              </a:tblPr>
              <a:tblGrid>
                <a:gridCol w="447561">
                  <a:extLst>
                    <a:ext uri="{9D8B030D-6E8A-4147-A177-3AD203B41FA5}">
                      <a16:colId xmlns:a16="http://schemas.microsoft.com/office/drawing/2014/main" val="2725209557"/>
                    </a:ext>
                  </a:extLst>
                </a:gridCol>
                <a:gridCol w="806812">
                  <a:extLst>
                    <a:ext uri="{9D8B030D-6E8A-4147-A177-3AD203B41FA5}">
                      <a16:colId xmlns:a16="http://schemas.microsoft.com/office/drawing/2014/main" val="1272677387"/>
                    </a:ext>
                  </a:extLst>
                </a:gridCol>
                <a:gridCol w="823621">
                  <a:extLst>
                    <a:ext uri="{9D8B030D-6E8A-4147-A177-3AD203B41FA5}">
                      <a16:colId xmlns:a16="http://schemas.microsoft.com/office/drawing/2014/main" val="3209400217"/>
                    </a:ext>
                  </a:extLst>
                </a:gridCol>
                <a:gridCol w="714364">
                  <a:extLst>
                    <a:ext uri="{9D8B030D-6E8A-4147-A177-3AD203B41FA5}">
                      <a16:colId xmlns:a16="http://schemas.microsoft.com/office/drawing/2014/main" val="2750053169"/>
                    </a:ext>
                  </a:extLst>
                </a:gridCol>
              </a:tblGrid>
              <a:tr h="346893">
                <a:tc>
                  <a:txBody>
                    <a:bodyPr/>
                    <a:lstStyle/>
                    <a:p>
                      <a:endParaRPr lang="en-US"/>
                    </a:p>
                  </a:txBody>
                  <a:tcPr/>
                </a:tc>
                <a:tc>
                  <a:txBody>
                    <a:bodyPr/>
                    <a:lstStyle/>
                    <a:p>
                      <a:r>
                        <a:rPr lang="en-US"/>
                        <a:t>ColA</a:t>
                      </a:r>
                    </a:p>
                  </a:txBody>
                  <a:tcPr/>
                </a:tc>
                <a:tc>
                  <a:txBody>
                    <a:bodyPr/>
                    <a:lstStyle/>
                    <a:p>
                      <a:r>
                        <a:rPr lang="en-US"/>
                        <a:t>ColB</a:t>
                      </a:r>
                    </a:p>
                  </a:txBody>
                  <a:tcPr/>
                </a:tc>
                <a:tc>
                  <a:txBody>
                    <a:bodyPr/>
                    <a:lstStyle/>
                    <a:p>
                      <a:r>
                        <a:rPr lang="en-US"/>
                        <a:t>ColC</a:t>
                      </a:r>
                    </a:p>
                  </a:txBody>
                  <a:tcPr/>
                </a:tc>
                <a:extLst>
                  <a:ext uri="{0D108BD9-81ED-4DB2-BD59-A6C34878D82A}">
                    <a16:rowId xmlns:a16="http://schemas.microsoft.com/office/drawing/2014/main" val="1979360263"/>
                  </a:ext>
                </a:extLst>
              </a:tr>
              <a:tr h="346893">
                <a:tc>
                  <a:txBody>
                    <a:bodyPr/>
                    <a:lstStyle/>
                    <a:p>
                      <a:r>
                        <a:rPr lang="en-US"/>
                        <a:t>f1</a:t>
                      </a:r>
                    </a:p>
                  </a:txBody>
                  <a:tcPr/>
                </a:tc>
                <a:tc>
                  <a:txBody>
                    <a:bodyPr/>
                    <a:lstStyle/>
                    <a:p>
                      <a:r>
                        <a:rPr lang="en-US"/>
                        <a:t> 0.2</a:t>
                      </a:r>
                    </a:p>
                  </a:txBody>
                  <a:tcPr/>
                </a:tc>
                <a:tc>
                  <a:txBody>
                    <a:bodyPr/>
                    <a:lstStyle/>
                    <a:p>
                      <a:r>
                        <a:rPr lang="en-US"/>
                        <a:t>NaN</a:t>
                      </a:r>
                    </a:p>
                  </a:txBody>
                  <a:tcPr/>
                </a:tc>
                <a:tc>
                  <a:txBody>
                    <a:bodyPr/>
                    <a:lstStyle/>
                    <a:p>
                      <a:r>
                        <a:rPr lang="en-US"/>
                        <a:t>NaN</a:t>
                      </a:r>
                    </a:p>
                  </a:txBody>
                  <a:tcPr/>
                </a:tc>
                <a:extLst>
                  <a:ext uri="{0D108BD9-81ED-4DB2-BD59-A6C34878D82A}">
                    <a16:rowId xmlns:a16="http://schemas.microsoft.com/office/drawing/2014/main" val="4160932756"/>
                  </a:ext>
                </a:extLst>
              </a:tr>
              <a:tr h="346893">
                <a:tc>
                  <a:txBody>
                    <a:bodyPr/>
                    <a:lstStyle/>
                    <a:p>
                      <a:r>
                        <a:rPr lang="en-US"/>
                        <a:t>f2</a:t>
                      </a:r>
                    </a:p>
                  </a:txBody>
                  <a:tcPr/>
                </a:tc>
                <a:tc>
                  <a:txBody>
                    <a:bodyPr/>
                    <a:lstStyle/>
                    <a:p>
                      <a:r>
                        <a:rPr lang="en-US"/>
                        <a:t> 0.4</a:t>
                      </a:r>
                    </a:p>
                  </a:txBody>
                  <a:tcPr/>
                </a:tc>
                <a:tc>
                  <a:txBody>
                    <a:bodyPr/>
                    <a:lstStyle/>
                    <a:p>
                      <a:r>
                        <a:rPr lang="en-US"/>
                        <a:t>0.7</a:t>
                      </a:r>
                    </a:p>
                  </a:txBody>
                  <a:tcPr/>
                </a:tc>
                <a:tc>
                  <a:txBody>
                    <a:bodyPr/>
                    <a:lstStyle/>
                    <a:p>
                      <a:r>
                        <a:rPr lang="en-US"/>
                        <a:t>NaN</a:t>
                      </a:r>
                    </a:p>
                  </a:txBody>
                  <a:tcPr/>
                </a:tc>
                <a:extLst>
                  <a:ext uri="{0D108BD9-81ED-4DB2-BD59-A6C34878D82A}">
                    <a16:rowId xmlns:a16="http://schemas.microsoft.com/office/drawing/2014/main" val="501973876"/>
                  </a:ext>
                </a:extLst>
              </a:tr>
              <a:tr h="346893">
                <a:tc>
                  <a:txBody>
                    <a:bodyPr/>
                    <a:lstStyle/>
                    <a:p>
                      <a:r>
                        <a:rPr lang="en-US"/>
                        <a:t>f3</a:t>
                      </a:r>
                    </a:p>
                  </a:txBody>
                  <a:tcPr/>
                </a:tc>
                <a:tc>
                  <a:txBody>
                    <a:bodyPr/>
                    <a:lstStyle/>
                    <a:p>
                      <a:r>
                        <a:rPr lang="en-US"/>
                        <a:t>NaN</a:t>
                      </a:r>
                    </a:p>
                  </a:txBody>
                  <a:tcPr/>
                </a:tc>
                <a:tc>
                  <a:txBody>
                    <a:bodyPr/>
                    <a:lstStyle/>
                    <a:p>
                      <a:r>
                        <a:rPr lang="en-US"/>
                        <a:t>0.8</a:t>
                      </a:r>
                    </a:p>
                  </a:txBody>
                  <a:tcPr/>
                </a:tc>
                <a:tc>
                  <a:txBody>
                    <a:bodyPr/>
                    <a:lstStyle/>
                    <a:p>
                      <a:r>
                        <a:rPr lang="en-US"/>
                        <a:t>0.9</a:t>
                      </a:r>
                    </a:p>
                  </a:txBody>
                  <a:tcPr/>
                </a:tc>
                <a:extLst>
                  <a:ext uri="{0D108BD9-81ED-4DB2-BD59-A6C34878D82A}">
                    <a16:rowId xmlns:a16="http://schemas.microsoft.com/office/drawing/2014/main" val="1858222849"/>
                  </a:ext>
                </a:extLst>
              </a:tr>
            </a:tbl>
          </a:graphicData>
        </a:graphic>
      </p:graphicFrame>
      <p:sp>
        <p:nvSpPr>
          <p:cNvPr id="8" name="TextBox 7">
            <a:extLst>
              <a:ext uri="{FF2B5EF4-FFF2-40B4-BE49-F238E27FC236}">
                <a16:creationId xmlns:a16="http://schemas.microsoft.com/office/drawing/2014/main" id="{966D455A-9712-FA36-AFE9-C5C98F3F43B2}"/>
              </a:ext>
            </a:extLst>
          </p:cNvPr>
          <p:cNvSpPr txBox="1"/>
          <p:nvPr/>
        </p:nvSpPr>
        <p:spPr>
          <a:xfrm>
            <a:off x="6292645" y="2959510"/>
            <a:ext cx="4444181" cy="954107"/>
          </a:xfrm>
          <a:prstGeom prst="rect">
            <a:avLst/>
          </a:prstGeom>
          <a:noFill/>
        </p:spPr>
        <p:txBody>
          <a:bodyPr wrap="square" rtlCol="0">
            <a:spAutoFit/>
          </a:bodyPr>
          <a:lstStyle/>
          <a:p>
            <a:r>
              <a:rPr lang="en-US" sz="1400"/>
              <a:t>All referenced columns are lined up as column headings.  All referenced functions are lined up as row indexes.  And if the function was applied to the column, we get a number, otherwise, an NaN.</a:t>
            </a:r>
          </a:p>
        </p:txBody>
      </p:sp>
    </p:spTree>
    <p:extLst>
      <p:ext uri="{BB962C8B-B14F-4D97-AF65-F5344CB8AC3E}">
        <p14:creationId xmlns:p14="http://schemas.microsoft.com/office/powerpoint/2010/main" val="172051866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92847" y="117747"/>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72199FEF-9BDC-AA34-600F-E1C95773FE5F}"/>
              </a:ext>
            </a:extLst>
          </p:cNvPr>
          <p:cNvSpPr txBox="1"/>
          <p:nvPr/>
        </p:nvSpPr>
        <p:spPr>
          <a:xfrm>
            <a:off x="293532" y="1011249"/>
            <a:ext cx="7732518" cy="584775"/>
          </a:xfrm>
          <a:prstGeom prst="rect">
            <a:avLst/>
          </a:prstGeom>
          <a:noFill/>
        </p:spPr>
        <p:txBody>
          <a:bodyPr wrap="square" rtlCol="0">
            <a:spAutoFit/>
          </a:bodyPr>
          <a:lstStyle/>
          <a:p>
            <a:r>
              <a:rPr lang="en-US" sz="1600" b="1"/>
              <a:t>General mathematical methods</a:t>
            </a:r>
          </a:p>
          <a:p>
            <a:r>
              <a:rPr lang="en-US" sz="1600"/>
              <a:t>So we can calculate some statistics on the dataframe, or specific columns of course. </a:t>
            </a:r>
            <a:endParaRPr lang="en-US" sz="1400"/>
          </a:p>
        </p:txBody>
      </p:sp>
      <p:sp>
        <p:nvSpPr>
          <p:cNvPr id="14" name="TextBox 13">
            <a:extLst>
              <a:ext uri="{FF2B5EF4-FFF2-40B4-BE49-F238E27FC236}">
                <a16:creationId xmlns:a16="http://schemas.microsoft.com/office/drawing/2014/main" id="{95EB53FD-250B-25A9-A5B5-9493256D7C0D}"/>
              </a:ext>
            </a:extLst>
          </p:cNvPr>
          <p:cNvSpPr txBox="1"/>
          <p:nvPr/>
        </p:nvSpPr>
        <p:spPr>
          <a:xfrm>
            <a:off x="293532" y="1916726"/>
            <a:ext cx="1942950" cy="307777"/>
          </a:xfrm>
          <a:prstGeom prst="rect">
            <a:avLst/>
          </a:prstGeom>
          <a:noFill/>
        </p:spPr>
        <p:txBody>
          <a:bodyPr wrap="square" rtlCol="0">
            <a:spAutoFit/>
          </a:bodyPr>
          <a:lstStyle/>
          <a:p>
            <a:r>
              <a:rPr lang="en-US" sz="1400"/>
              <a:t>dataframe.agg([f1, f2])</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0A00F4D-2694-ACD2-B93C-D688E89921D3}"/>
                  </a:ext>
                </a:extLst>
              </p14:cNvPr>
              <p14:cNvContentPartPr/>
              <p14:nvPr/>
            </p14:nvContentPartPr>
            <p14:xfrm>
              <a:off x="2093520" y="2067662"/>
              <a:ext cx="621720" cy="28080"/>
            </p14:xfrm>
          </p:contentPart>
        </mc:Choice>
        <mc:Fallback xmlns="">
          <p:pic>
            <p:nvPicPr>
              <p:cNvPr id="15" name="Ink 14">
                <a:extLst>
                  <a:ext uri="{FF2B5EF4-FFF2-40B4-BE49-F238E27FC236}">
                    <a16:creationId xmlns:a16="http://schemas.microsoft.com/office/drawing/2014/main" id="{C0A00F4D-2694-ACD2-B93C-D688E89921D3}"/>
                  </a:ext>
                </a:extLst>
              </p:cNvPr>
              <p:cNvPicPr/>
              <p:nvPr/>
            </p:nvPicPr>
            <p:blipFill>
              <a:blip r:embed="rId4"/>
              <a:stretch>
                <a:fillRect/>
              </a:stretch>
            </p:blipFill>
            <p:spPr>
              <a:xfrm>
                <a:off x="2084520" y="2058662"/>
                <a:ext cx="639360" cy="45720"/>
              </a:xfrm>
              <a:prstGeom prst="rect">
                <a:avLst/>
              </a:prstGeom>
            </p:spPr>
          </p:pic>
        </mc:Fallback>
      </mc:AlternateContent>
      <p:sp>
        <p:nvSpPr>
          <p:cNvPr id="9" name="TextBox 8">
            <a:extLst>
              <a:ext uri="{FF2B5EF4-FFF2-40B4-BE49-F238E27FC236}">
                <a16:creationId xmlns:a16="http://schemas.microsoft.com/office/drawing/2014/main" id="{C967DE37-1605-3B06-1FCA-29C5251585A9}"/>
              </a:ext>
            </a:extLst>
          </p:cNvPr>
          <p:cNvSpPr txBox="1"/>
          <p:nvPr/>
        </p:nvSpPr>
        <p:spPr>
          <a:xfrm>
            <a:off x="2920131" y="1916726"/>
            <a:ext cx="8121495" cy="738664"/>
          </a:xfrm>
          <a:prstGeom prst="rect">
            <a:avLst/>
          </a:prstGeom>
          <a:noFill/>
        </p:spPr>
        <p:txBody>
          <a:bodyPr wrap="square">
            <a:spAutoFit/>
          </a:bodyPr>
          <a:lstStyle/>
          <a:p>
            <a:r>
              <a:rPr lang="en-US" sz="1400"/>
              <a:t>And there is another variation, where we can supply our own labels to the functions .  For instance, we could write: </a:t>
            </a:r>
            <a:r>
              <a:rPr lang="en-US" sz="1400" b="1"/>
              <a:t>df.agg(f1A_label = (“colA”, f1), f2A_label = (“colA”, f2), f2B_label = (“colB, f2), f3C_label = (“colC”, f3))</a:t>
            </a:r>
            <a:r>
              <a:rPr lang="en-US" sz="1400"/>
              <a:t>.  This creates a table like this below.  </a:t>
            </a:r>
            <a:endParaRPr lang="en-US" sz="1400" b="1"/>
          </a:p>
        </p:txBody>
      </p:sp>
      <p:sp>
        <p:nvSpPr>
          <p:cNvPr id="10" name="TextBox 9">
            <a:extLst>
              <a:ext uri="{FF2B5EF4-FFF2-40B4-BE49-F238E27FC236}">
                <a16:creationId xmlns:a16="http://schemas.microsoft.com/office/drawing/2014/main" id="{856FB517-B9BA-4FCE-E731-50562ECDC6FA}"/>
              </a:ext>
            </a:extLst>
          </p:cNvPr>
          <p:cNvSpPr txBox="1"/>
          <p:nvPr/>
        </p:nvSpPr>
        <p:spPr>
          <a:xfrm>
            <a:off x="7136511" y="2976092"/>
            <a:ext cx="4444182" cy="1169551"/>
          </a:xfrm>
          <a:prstGeom prst="rect">
            <a:avLst/>
          </a:prstGeom>
          <a:noFill/>
        </p:spPr>
        <p:txBody>
          <a:bodyPr wrap="square" rtlCol="0">
            <a:spAutoFit/>
          </a:bodyPr>
          <a:lstStyle/>
          <a:p>
            <a:r>
              <a:rPr lang="en-US" sz="1400"/>
              <a:t>All referenced columns are lined up as column headings.  All referenced labelled functions are lined up as row indexes.  And if the labelled function was applied to the column, we get a number, otherwise, an NaN.  It’s kind of awkward looking.</a:t>
            </a:r>
          </a:p>
        </p:txBody>
      </p:sp>
      <p:graphicFrame>
        <p:nvGraphicFramePr>
          <p:cNvPr id="2" name="Table 1">
            <a:extLst>
              <a:ext uri="{FF2B5EF4-FFF2-40B4-BE49-F238E27FC236}">
                <a16:creationId xmlns:a16="http://schemas.microsoft.com/office/drawing/2014/main" id="{267FAD73-3595-8B15-F4DE-289374E37669}"/>
              </a:ext>
            </a:extLst>
          </p:cNvPr>
          <p:cNvGraphicFramePr>
            <a:graphicFrameLocks noGrp="1"/>
          </p:cNvGraphicFramePr>
          <p:nvPr>
            <p:extLst>
              <p:ext uri="{D42A27DB-BD31-4B8C-83A1-F6EECF244321}">
                <p14:modId xmlns:p14="http://schemas.microsoft.com/office/powerpoint/2010/main" val="1808791920"/>
              </p:ext>
            </p:extLst>
          </p:nvPr>
        </p:nvGraphicFramePr>
        <p:xfrm>
          <a:off x="3233379" y="2871818"/>
          <a:ext cx="3480620" cy="1828800"/>
        </p:xfrm>
        <a:graphic>
          <a:graphicData uri="http://schemas.openxmlformats.org/drawingml/2006/table">
            <a:tbl>
              <a:tblPr firstRow="1" bandRow="1">
                <a:tableStyleId>{5C22544A-7EE6-4342-B048-85BDC9FD1C3A}</a:tableStyleId>
              </a:tblPr>
              <a:tblGrid>
                <a:gridCol w="1138902">
                  <a:extLst>
                    <a:ext uri="{9D8B030D-6E8A-4147-A177-3AD203B41FA5}">
                      <a16:colId xmlns:a16="http://schemas.microsoft.com/office/drawing/2014/main" val="3977324487"/>
                    </a:ext>
                  </a:extLst>
                </a:gridCol>
                <a:gridCol w="853184">
                  <a:extLst>
                    <a:ext uri="{9D8B030D-6E8A-4147-A177-3AD203B41FA5}">
                      <a16:colId xmlns:a16="http://schemas.microsoft.com/office/drawing/2014/main" val="1374571358"/>
                    </a:ext>
                  </a:extLst>
                </a:gridCol>
                <a:gridCol w="825954">
                  <a:extLst>
                    <a:ext uri="{9D8B030D-6E8A-4147-A177-3AD203B41FA5}">
                      <a16:colId xmlns:a16="http://schemas.microsoft.com/office/drawing/2014/main" val="2987612141"/>
                    </a:ext>
                  </a:extLst>
                </a:gridCol>
                <a:gridCol w="662580">
                  <a:extLst>
                    <a:ext uri="{9D8B030D-6E8A-4147-A177-3AD203B41FA5}">
                      <a16:colId xmlns:a16="http://schemas.microsoft.com/office/drawing/2014/main" val="4066480063"/>
                    </a:ext>
                  </a:extLst>
                </a:gridCol>
              </a:tblGrid>
              <a:tr h="342939">
                <a:tc>
                  <a:txBody>
                    <a:bodyPr/>
                    <a:lstStyle/>
                    <a:p>
                      <a:endParaRPr lang="en-US"/>
                    </a:p>
                  </a:txBody>
                  <a:tcPr/>
                </a:tc>
                <a:tc>
                  <a:txBody>
                    <a:bodyPr/>
                    <a:lstStyle/>
                    <a:p>
                      <a:r>
                        <a:rPr lang="en-US"/>
                        <a:t>ColA</a:t>
                      </a:r>
                    </a:p>
                  </a:txBody>
                  <a:tcPr/>
                </a:tc>
                <a:tc>
                  <a:txBody>
                    <a:bodyPr/>
                    <a:lstStyle/>
                    <a:p>
                      <a:r>
                        <a:rPr lang="en-US"/>
                        <a:t>ColB</a:t>
                      </a:r>
                    </a:p>
                  </a:txBody>
                  <a:tcPr/>
                </a:tc>
                <a:tc>
                  <a:txBody>
                    <a:bodyPr/>
                    <a:lstStyle/>
                    <a:p>
                      <a:r>
                        <a:rPr lang="en-US"/>
                        <a:t>ColC</a:t>
                      </a:r>
                    </a:p>
                  </a:txBody>
                  <a:tcPr/>
                </a:tc>
                <a:extLst>
                  <a:ext uri="{0D108BD9-81ED-4DB2-BD59-A6C34878D82A}">
                    <a16:rowId xmlns:a16="http://schemas.microsoft.com/office/drawing/2014/main" val="771759544"/>
                  </a:ext>
                </a:extLst>
              </a:tr>
              <a:tr h="342939">
                <a:tc>
                  <a:txBody>
                    <a:bodyPr/>
                    <a:lstStyle/>
                    <a:p>
                      <a:r>
                        <a:rPr lang="en-US"/>
                        <a:t>f1A_label</a:t>
                      </a:r>
                    </a:p>
                  </a:txBody>
                  <a:tcPr/>
                </a:tc>
                <a:tc>
                  <a:txBody>
                    <a:bodyPr/>
                    <a:lstStyle/>
                    <a:p>
                      <a:r>
                        <a:rPr lang="en-US"/>
                        <a:t>0.2</a:t>
                      </a:r>
                    </a:p>
                  </a:txBody>
                  <a:tcPr/>
                </a:tc>
                <a:tc>
                  <a:txBody>
                    <a:bodyPr/>
                    <a:lstStyle/>
                    <a:p>
                      <a:r>
                        <a:rPr lang="en-US"/>
                        <a:t>NaN</a:t>
                      </a:r>
                    </a:p>
                  </a:txBody>
                  <a:tcPr/>
                </a:tc>
                <a:tc>
                  <a:txBody>
                    <a:bodyPr/>
                    <a:lstStyle/>
                    <a:p>
                      <a:r>
                        <a:rPr lang="en-US"/>
                        <a:t>NaN</a:t>
                      </a:r>
                    </a:p>
                  </a:txBody>
                  <a:tcPr/>
                </a:tc>
                <a:extLst>
                  <a:ext uri="{0D108BD9-81ED-4DB2-BD59-A6C34878D82A}">
                    <a16:rowId xmlns:a16="http://schemas.microsoft.com/office/drawing/2014/main" val="838861180"/>
                  </a:ext>
                </a:extLst>
              </a:tr>
              <a:tr h="342939">
                <a:tc>
                  <a:txBody>
                    <a:bodyPr/>
                    <a:lstStyle/>
                    <a:p>
                      <a:r>
                        <a:rPr lang="en-US"/>
                        <a:t>f2A_label</a:t>
                      </a:r>
                    </a:p>
                  </a:txBody>
                  <a:tcPr/>
                </a:tc>
                <a:tc>
                  <a:txBody>
                    <a:bodyPr/>
                    <a:lstStyle/>
                    <a:p>
                      <a:r>
                        <a:rPr lang="en-US"/>
                        <a:t>0.6</a:t>
                      </a:r>
                    </a:p>
                  </a:txBody>
                  <a:tcPr/>
                </a:tc>
                <a:tc>
                  <a:txBody>
                    <a:bodyPr/>
                    <a:lstStyle/>
                    <a:p>
                      <a:r>
                        <a:rPr lang="en-US"/>
                        <a:t>NaN</a:t>
                      </a:r>
                    </a:p>
                  </a:txBody>
                  <a:tcPr/>
                </a:tc>
                <a:tc>
                  <a:txBody>
                    <a:bodyPr/>
                    <a:lstStyle/>
                    <a:p>
                      <a:r>
                        <a:rPr lang="en-US"/>
                        <a:t>NaN</a:t>
                      </a:r>
                    </a:p>
                  </a:txBody>
                  <a:tcPr/>
                </a:tc>
                <a:extLst>
                  <a:ext uri="{0D108BD9-81ED-4DB2-BD59-A6C34878D82A}">
                    <a16:rowId xmlns:a16="http://schemas.microsoft.com/office/drawing/2014/main" val="2399560254"/>
                  </a:ext>
                </a:extLst>
              </a:tr>
              <a:tr h="342939">
                <a:tc>
                  <a:txBody>
                    <a:bodyPr/>
                    <a:lstStyle/>
                    <a:p>
                      <a:r>
                        <a:rPr lang="en-US"/>
                        <a:t>f2B_label</a:t>
                      </a:r>
                    </a:p>
                  </a:txBody>
                  <a:tcPr/>
                </a:tc>
                <a:tc>
                  <a:txBody>
                    <a:bodyPr/>
                    <a:lstStyle/>
                    <a:p>
                      <a:r>
                        <a:rPr lang="en-US"/>
                        <a:t>NaN</a:t>
                      </a:r>
                    </a:p>
                  </a:txBody>
                  <a:tcPr/>
                </a:tc>
                <a:tc>
                  <a:txBody>
                    <a:bodyPr/>
                    <a:lstStyle/>
                    <a:p>
                      <a:r>
                        <a:rPr lang="en-US"/>
                        <a:t>0.1</a:t>
                      </a:r>
                    </a:p>
                  </a:txBody>
                  <a:tcPr/>
                </a:tc>
                <a:tc>
                  <a:txBody>
                    <a:bodyPr/>
                    <a:lstStyle/>
                    <a:p>
                      <a:r>
                        <a:rPr lang="en-US"/>
                        <a:t>NaN</a:t>
                      </a:r>
                    </a:p>
                  </a:txBody>
                  <a:tcPr/>
                </a:tc>
                <a:extLst>
                  <a:ext uri="{0D108BD9-81ED-4DB2-BD59-A6C34878D82A}">
                    <a16:rowId xmlns:a16="http://schemas.microsoft.com/office/drawing/2014/main" val="4255250131"/>
                  </a:ext>
                </a:extLst>
              </a:tr>
              <a:tr h="342939">
                <a:tc>
                  <a:txBody>
                    <a:bodyPr/>
                    <a:lstStyle/>
                    <a:p>
                      <a:r>
                        <a:rPr lang="en-US"/>
                        <a:t>f3C_label</a:t>
                      </a:r>
                    </a:p>
                  </a:txBody>
                  <a:tcPr/>
                </a:tc>
                <a:tc>
                  <a:txBody>
                    <a:bodyPr/>
                    <a:lstStyle/>
                    <a:p>
                      <a:r>
                        <a:rPr lang="en-US"/>
                        <a:t>NaN</a:t>
                      </a:r>
                    </a:p>
                  </a:txBody>
                  <a:tcPr/>
                </a:tc>
                <a:tc>
                  <a:txBody>
                    <a:bodyPr/>
                    <a:lstStyle/>
                    <a:p>
                      <a:r>
                        <a:rPr lang="en-US"/>
                        <a:t>NaN</a:t>
                      </a:r>
                    </a:p>
                  </a:txBody>
                  <a:tcPr/>
                </a:tc>
                <a:tc>
                  <a:txBody>
                    <a:bodyPr/>
                    <a:lstStyle/>
                    <a:p>
                      <a:r>
                        <a:rPr lang="en-US"/>
                        <a:t>0.8</a:t>
                      </a:r>
                    </a:p>
                  </a:txBody>
                  <a:tcPr/>
                </a:tc>
                <a:extLst>
                  <a:ext uri="{0D108BD9-81ED-4DB2-BD59-A6C34878D82A}">
                    <a16:rowId xmlns:a16="http://schemas.microsoft.com/office/drawing/2014/main" val="2082086355"/>
                  </a:ext>
                </a:extLst>
              </a:tr>
            </a:tbl>
          </a:graphicData>
        </a:graphic>
      </p:graphicFrame>
    </p:spTree>
    <p:extLst>
      <p:ext uri="{BB962C8B-B14F-4D97-AF65-F5344CB8AC3E}">
        <p14:creationId xmlns:p14="http://schemas.microsoft.com/office/powerpoint/2010/main" val="407922566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82829-4763-4532-4C1D-DE2BD64584E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577DB39-ECDC-2542-DB31-1C81267F3173}"/>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7" name="TextBox 6">
            <a:extLst>
              <a:ext uri="{FF2B5EF4-FFF2-40B4-BE49-F238E27FC236}">
                <a16:creationId xmlns:a16="http://schemas.microsoft.com/office/drawing/2014/main" id="{7405CA40-7A7D-641F-BF5D-1570879AFDC3}"/>
              </a:ext>
            </a:extLst>
          </p:cNvPr>
          <p:cNvSpPr txBox="1"/>
          <p:nvPr/>
        </p:nvSpPr>
        <p:spPr>
          <a:xfrm>
            <a:off x="443807" y="997106"/>
            <a:ext cx="3960246" cy="338554"/>
          </a:xfrm>
          <a:prstGeom prst="rect">
            <a:avLst/>
          </a:prstGeom>
          <a:noFill/>
        </p:spPr>
        <p:txBody>
          <a:bodyPr wrap="square" rtlCol="0">
            <a:spAutoFit/>
          </a:bodyPr>
          <a:lstStyle/>
          <a:p>
            <a:r>
              <a:rPr lang="en-US" sz="1600"/>
              <a:t>Here’s a df,</a:t>
            </a:r>
          </a:p>
        </p:txBody>
      </p:sp>
      <p:pic>
        <p:nvPicPr>
          <p:cNvPr id="8" name="Picture 7">
            <a:extLst>
              <a:ext uri="{FF2B5EF4-FFF2-40B4-BE49-F238E27FC236}">
                <a16:creationId xmlns:a16="http://schemas.microsoft.com/office/drawing/2014/main" id="{D71AC519-BFC1-62E2-4F84-2C308EEE7FE7}"/>
              </a:ext>
            </a:extLst>
          </p:cNvPr>
          <p:cNvPicPr>
            <a:picLocks noChangeAspect="1"/>
          </p:cNvPicPr>
          <p:nvPr/>
        </p:nvPicPr>
        <p:blipFill>
          <a:blip r:embed="rId2"/>
          <a:stretch>
            <a:fillRect/>
          </a:stretch>
        </p:blipFill>
        <p:spPr>
          <a:xfrm>
            <a:off x="537594" y="1443814"/>
            <a:ext cx="5925377" cy="2419688"/>
          </a:xfrm>
          <a:prstGeom prst="rect">
            <a:avLst/>
          </a:prstGeom>
        </p:spPr>
      </p:pic>
      <p:sp>
        <p:nvSpPr>
          <p:cNvPr id="9" name="TextBox 8">
            <a:extLst>
              <a:ext uri="{FF2B5EF4-FFF2-40B4-BE49-F238E27FC236}">
                <a16:creationId xmlns:a16="http://schemas.microsoft.com/office/drawing/2014/main" id="{1F7E7B19-D8E7-582C-E95D-692F85428504}"/>
              </a:ext>
            </a:extLst>
          </p:cNvPr>
          <p:cNvSpPr txBox="1"/>
          <p:nvPr/>
        </p:nvSpPr>
        <p:spPr>
          <a:xfrm>
            <a:off x="443807" y="4050022"/>
            <a:ext cx="3960246" cy="338554"/>
          </a:xfrm>
          <a:prstGeom prst="rect">
            <a:avLst/>
          </a:prstGeom>
          <a:noFill/>
        </p:spPr>
        <p:txBody>
          <a:bodyPr wrap="square" rtlCol="0">
            <a:spAutoFit/>
          </a:bodyPr>
          <a:lstStyle/>
          <a:p>
            <a:r>
              <a:rPr lang="en-US" sz="1600"/>
              <a:t>And some variations on describe method,</a:t>
            </a:r>
          </a:p>
        </p:txBody>
      </p:sp>
      <p:pic>
        <p:nvPicPr>
          <p:cNvPr id="10" name="Picture 9">
            <a:extLst>
              <a:ext uri="{FF2B5EF4-FFF2-40B4-BE49-F238E27FC236}">
                <a16:creationId xmlns:a16="http://schemas.microsoft.com/office/drawing/2014/main" id="{00E7ABE0-9A3B-1CD4-0165-07DA0099C8A8}"/>
              </a:ext>
            </a:extLst>
          </p:cNvPr>
          <p:cNvPicPr>
            <a:picLocks noChangeAspect="1"/>
          </p:cNvPicPr>
          <p:nvPr/>
        </p:nvPicPr>
        <p:blipFill>
          <a:blip r:embed="rId3"/>
          <a:stretch>
            <a:fillRect/>
          </a:stretch>
        </p:blipFill>
        <p:spPr>
          <a:xfrm>
            <a:off x="537594" y="4548517"/>
            <a:ext cx="5210902" cy="2172003"/>
          </a:xfrm>
          <a:prstGeom prst="rect">
            <a:avLst/>
          </a:prstGeom>
        </p:spPr>
      </p:pic>
      <p:pic>
        <p:nvPicPr>
          <p:cNvPr id="11" name="Picture 10">
            <a:extLst>
              <a:ext uri="{FF2B5EF4-FFF2-40B4-BE49-F238E27FC236}">
                <a16:creationId xmlns:a16="http://schemas.microsoft.com/office/drawing/2014/main" id="{4E95DD55-8A6F-3FD2-97AC-882F470A2BD8}"/>
              </a:ext>
            </a:extLst>
          </p:cNvPr>
          <p:cNvPicPr>
            <a:picLocks noChangeAspect="1"/>
          </p:cNvPicPr>
          <p:nvPr/>
        </p:nvPicPr>
        <p:blipFill>
          <a:blip r:embed="rId4"/>
          <a:stretch>
            <a:fillRect/>
          </a:stretch>
        </p:blipFill>
        <p:spPr>
          <a:xfrm>
            <a:off x="7031961" y="4548517"/>
            <a:ext cx="3238952" cy="1495634"/>
          </a:xfrm>
          <a:prstGeom prst="rect">
            <a:avLst/>
          </a:prstGeom>
        </p:spPr>
      </p:pic>
    </p:spTree>
    <p:extLst>
      <p:ext uri="{BB962C8B-B14F-4D97-AF65-F5344CB8AC3E}">
        <p14:creationId xmlns:p14="http://schemas.microsoft.com/office/powerpoint/2010/main" val="171029886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647FB5-E549-63B9-9031-B94391F27719}"/>
              </a:ext>
            </a:extLst>
          </p:cNvPr>
          <p:cNvPicPr>
            <a:picLocks noChangeAspect="1"/>
          </p:cNvPicPr>
          <p:nvPr/>
        </p:nvPicPr>
        <p:blipFill>
          <a:blip r:embed="rId2"/>
          <a:stretch>
            <a:fillRect/>
          </a:stretch>
        </p:blipFill>
        <p:spPr>
          <a:xfrm>
            <a:off x="568799" y="1716659"/>
            <a:ext cx="2928227" cy="3503598"/>
          </a:xfrm>
          <a:prstGeom prst="rect">
            <a:avLst/>
          </a:prstGeom>
        </p:spPr>
      </p:pic>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F0F65590-272F-4028-8CB5-61DF8676787F}"/>
              </a:ext>
            </a:extLst>
          </p:cNvPr>
          <p:cNvSpPr txBox="1"/>
          <p:nvPr/>
        </p:nvSpPr>
        <p:spPr>
          <a:xfrm>
            <a:off x="4755252" y="1213415"/>
            <a:ext cx="6849577" cy="338554"/>
          </a:xfrm>
          <a:prstGeom prst="rect">
            <a:avLst/>
          </a:prstGeom>
          <a:noFill/>
        </p:spPr>
        <p:txBody>
          <a:bodyPr wrap="square" rtlCol="0">
            <a:spAutoFit/>
          </a:bodyPr>
          <a:lstStyle/>
          <a:p>
            <a:r>
              <a:rPr lang="en-US" sz="1600"/>
              <a:t>sliced a dataframe, and then added up the number of entries in each column.</a:t>
            </a:r>
          </a:p>
        </p:txBody>
      </p:sp>
      <p:pic>
        <p:nvPicPr>
          <p:cNvPr id="4" name="Picture 3">
            <a:extLst>
              <a:ext uri="{FF2B5EF4-FFF2-40B4-BE49-F238E27FC236}">
                <a16:creationId xmlns:a16="http://schemas.microsoft.com/office/drawing/2014/main" id="{C3AF9EAC-5915-A4C8-2FEF-0D8EEA183AA3}"/>
              </a:ext>
            </a:extLst>
          </p:cNvPr>
          <p:cNvPicPr>
            <a:picLocks noChangeAspect="1"/>
          </p:cNvPicPr>
          <p:nvPr/>
        </p:nvPicPr>
        <p:blipFill>
          <a:blip r:embed="rId3"/>
          <a:stretch>
            <a:fillRect/>
          </a:stretch>
        </p:blipFill>
        <p:spPr>
          <a:xfrm>
            <a:off x="4854742" y="4364314"/>
            <a:ext cx="3337849" cy="1280271"/>
          </a:xfrm>
          <a:prstGeom prst="rect">
            <a:avLst/>
          </a:prstGeom>
        </p:spPr>
      </p:pic>
      <p:pic>
        <p:nvPicPr>
          <p:cNvPr id="5" name="Picture 4">
            <a:extLst>
              <a:ext uri="{FF2B5EF4-FFF2-40B4-BE49-F238E27FC236}">
                <a16:creationId xmlns:a16="http://schemas.microsoft.com/office/drawing/2014/main" id="{799C4A62-2C4F-0081-3B97-E2F7D62974DF}"/>
              </a:ext>
            </a:extLst>
          </p:cNvPr>
          <p:cNvPicPr>
            <a:picLocks noChangeAspect="1"/>
          </p:cNvPicPr>
          <p:nvPr/>
        </p:nvPicPr>
        <p:blipFill>
          <a:blip r:embed="rId4"/>
          <a:stretch>
            <a:fillRect/>
          </a:stretch>
        </p:blipFill>
        <p:spPr>
          <a:xfrm>
            <a:off x="4854742" y="1706730"/>
            <a:ext cx="3177815" cy="2164268"/>
          </a:xfrm>
          <a:prstGeom prst="rect">
            <a:avLst/>
          </a:prstGeom>
        </p:spPr>
      </p:pic>
      <p:sp>
        <p:nvSpPr>
          <p:cNvPr id="7" name="TextBox 6">
            <a:extLst>
              <a:ext uri="{FF2B5EF4-FFF2-40B4-BE49-F238E27FC236}">
                <a16:creationId xmlns:a16="http://schemas.microsoft.com/office/drawing/2014/main" id="{606B0FBB-5224-FAD7-229B-CD1D573373C0}"/>
              </a:ext>
            </a:extLst>
          </p:cNvPr>
          <p:cNvSpPr txBox="1"/>
          <p:nvPr/>
        </p:nvSpPr>
        <p:spPr>
          <a:xfrm>
            <a:off x="453639" y="1213415"/>
            <a:ext cx="3960246" cy="338554"/>
          </a:xfrm>
          <a:prstGeom prst="rect">
            <a:avLst/>
          </a:prstGeom>
          <a:noFill/>
        </p:spPr>
        <p:txBody>
          <a:bodyPr wrap="square" rtlCol="0">
            <a:spAutoFit/>
          </a:bodyPr>
          <a:lstStyle/>
          <a:p>
            <a:r>
              <a:rPr lang="en-US" sz="1600"/>
              <a:t>adding up the null values in all columns.</a:t>
            </a:r>
          </a:p>
        </p:txBody>
      </p:sp>
    </p:spTree>
    <p:extLst>
      <p:ext uri="{BB962C8B-B14F-4D97-AF65-F5344CB8AC3E}">
        <p14:creationId xmlns:p14="http://schemas.microsoft.com/office/powerpoint/2010/main" val="261717552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7" name="TextBox 6">
            <a:extLst>
              <a:ext uri="{FF2B5EF4-FFF2-40B4-BE49-F238E27FC236}">
                <a16:creationId xmlns:a16="http://schemas.microsoft.com/office/drawing/2014/main" id="{606B0FBB-5224-FAD7-229B-CD1D573373C0}"/>
              </a:ext>
            </a:extLst>
          </p:cNvPr>
          <p:cNvSpPr txBox="1"/>
          <p:nvPr/>
        </p:nvSpPr>
        <p:spPr>
          <a:xfrm>
            <a:off x="453639" y="1213415"/>
            <a:ext cx="3960246" cy="338554"/>
          </a:xfrm>
          <a:prstGeom prst="rect">
            <a:avLst/>
          </a:prstGeom>
          <a:noFill/>
        </p:spPr>
        <p:txBody>
          <a:bodyPr wrap="square" rtlCol="0">
            <a:spAutoFit/>
          </a:bodyPr>
          <a:lstStyle/>
          <a:p>
            <a:r>
              <a:rPr lang="en-US" sz="1600"/>
              <a:t>Starting wih df,</a:t>
            </a:r>
          </a:p>
        </p:txBody>
      </p:sp>
      <p:pic>
        <p:nvPicPr>
          <p:cNvPr id="8" name="Picture 7">
            <a:extLst>
              <a:ext uri="{FF2B5EF4-FFF2-40B4-BE49-F238E27FC236}">
                <a16:creationId xmlns:a16="http://schemas.microsoft.com/office/drawing/2014/main" id="{F9B9D410-AA0F-FE59-8EED-83D8F431A273}"/>
              </a:ext>
            </a:extLst>
          </p:cNvPr>
          <p:cNvPicPr>
            <a:picLocks noChangeAspect="1"/>
          </p:cNvPicPr>
          <p:nvPr/>
        </p:nvPicPr>
        <p:blipFill>
          <a:blip r:embed="rId2"/>
          <a:stretch>
            <a:fillRect/>
          </a:stretch>
        </p:blipFill>
        <p:spPr>
          <a:xfrm>
            <a:off x="630481" y="4175084"/>
            <a:ext cx="2055569" cy="1009266"/>
          </a:xfrm>
          <a:prstGeom prst="rect">
            <a:avLst/>
          </a:prstGeom>
        </p:spPr>
      </p:pic>
      <p:pic>
        <p:nvPicPr>
          <p:cNvPr id="9" name="Picture 8">
            <a:extLst>
              <a:ext uri="{FF2B5EF4-FFF2-40B4-BE49-F238E27FC236}">
                <a16:creationId xmlns:a16="http://schemas.microsoft.com/office/drawing/2014/main" id="{9E3B1997-2576-5710-CEF9-BE8F970AB192}"/>
              </a:ext>
            </a:extLst>
          </p:cNvPr>
          <p:cNvPicPr>
            <a:picLocks noChangeAspect="1"/>
          </p:cNvPicPr>
          <p:nvPr/>
        </p:nvPicPr>
        <p:blipFill>
          <a:blip r:embed="rId3"/>
          <a:stretch>
            <a:fillRect/>
          </a:stretch>
        </p:blipFill>
        <p:spPr>
          <a:xfrm>
            <a:off x="528597" y="1622903"/>
            <a:ext cx="3810330" cy="1806097"/>
          </a:xfrm>
          <a:prstGeom prst="rect">
            <a:avLst/>
          </a:prstGeom>
        </p:spPr>
      </p:pic>
      <p:sp>
        <p:nvSpPr>
          <p:cNvPr id="10" name="TextBox 9">
            <a:extLst>
              <a:ext uri="{FF2B5EF4-FFF2-40B4-BE49-F238E27FC236}">
                <a16:creationId xmlns:a16="http://schemas.microsoft.com/office/drawing/2014/main" id="{18EA92CE-8386-F533-2742-29A41E6F4C84}"/>
              </a:ext>
            </a:extLst>
          </p:cNvPr>
          <p:cNvSpPr txBox="1"/>
          <p:nvPr/>
        </p:nvSpPr>
        <p:spPr>
          <a:xfrm>
            <a:off x="528596" y="3641684"/>
            <a:ext cx="5338803" cy="338554"/>
          </a:xfrm>
          <a:prstGeom prst="rect">
            <a:avLst/>
          </a:prstGeom>
          <a:noFill/>
        </p:spPr>
        <p:txBody>
          <a:bodyPr wrap="square" rtlCol="0">
            <a:spAutoFit/>
          </a:bodyPr>
          <a:lstStyle/>
          <a:p>
            <a:r>
              <a:rPr lang="en-US" sz="1600"/>
              <a:t>defining a function (harmonic sum) that operates on columns,</a:t>
            </a:r>
          </a:p>
        </p:txBody>
      </p:sp>
      <p:sp>
        <p:nvSpPr>
          <p:cNvPr id="11" name="TextBox 10">
            <a:extLst>
              <a:ext uri="{FF2B5EF4-FFF2-40B4-BE49-F238E27FC236}">
                <a16:creationId xmlns:a16="http://schemas.microsoft.com/office/drawing/2014/main" id="{EA6CE4CE-A6FA-AA96-9ABC-6803B0D870A2}"/>
              </a:ext>
            </a:extLst>
          </p:cNvPr>
          <p:cNvSpPr txBox="1"/>
          <p:nvPr/>
        </p:nvSpPr>
        <p:spPr>
          <a:xfrm>
            <a:off x="528597" y="5347265"/>
            <a:ext cx="3960246" cy="338554"/>
          </a:xfrm>
          <a:prstGeom prst="rect">
            <a:avLst/>
          </a:prstGeom>
          <a:noFill/>
        </p:spPr>
        <p:txBody>
          <a:bodyPr wrap="square" rtlCol="0">
            <a:spAutoFit/>
          </a:bodyPr>
          <a:lstStyle/>
          <a:p>
            <a:r>
              <a:rPr lang="en-US" sz="1600"/>
              <a:t>And applying to the Test2 column, getting,</a:t>
            </a:r>
          </a:p>
        </p:txBody>
      </p:sp>
      <p:pic>
        <p:nvPicPr>
          <p:cNvPr id="13" name="Picture 12">
            <a:extLst>
              <a:ext uri="{FF2B5EF4-FFF2-40B4-BE49-F238E27FC236}">
                <a16:creationId xmlns:a16="http://schemas.microsoft.com/office/drawing/2014/main" id="{E65EF975-2644-7423-C0A2-40A05FA4813D}"/>
              </a:ext>
            </a:extLst>
          </p:cNvPr>
          <p:cNvPicPr>
            <a:picLocks noChangeAspect="1"/>
          </p:cNvPicPr>
          <p:nvPr/>
        </p:nvPicPr>
        <p:blipFill>
          <a:blip r:embed="rId4"/>
          <a:stretch>
            <a:fillRect/>
          </a:stretch>
        </p:blipFill>
        <p:spPr>
          <a:xfrm>
            <a:off x="630480" y="5837522"/>
            <a:ext cx="2550869" cy="557717"/>
          </a:xfrm>
          <a:prstGeom prst="rect">
            <a:avLst/>
          </a:prstGeom>
        </p:spPr>
      </p:pic>
    </p:spTree>
    <p:extLst>
      <p:ext uri="{BB962C8B-B14F-4D97-AF65-F5344CB8AC3E}">
        <p14:creationId xmlns:p14="http://schemas.microsoft.com/office/powerpoint/2010/main" val="380954885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A70CF-8271-6964-DC40-39A2F9C3CCB0}"/>
              </a:ext>
            </a:extLst>
          </p:cNvPr>
          <p:cNvSpPr/>
          <p:nvPr/>
        </p:nvSpPr>
        <p:spPr>
          <a:xfrm>
            <a:off x="4251905" y="29713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7" name="TextBox 6">
            <a:extLst>
              <a:ext uri="{FF2B5EF4-FFF2-40B4-BE49-F238E27FC236}">
                <a16:creationId xmlns:a16="http://schemas.microsoft.com/office/drawing/2014/main" id="{606B0FBB-5224-FAD7-229B-CD1D573373C0}"/>
              </a:ext>
            </a:extLst>
          </p:cNvPr>
          <p:cNvSpPr txBox="1"/>
          <p:nvPr/>
        </p:nvSpPr>
        <p:spPr>
          <a:xfrm>
            <a:off x="217665" y="1066689"/>
            <a:ext cx="6291290" cy="338554"/>
          </a:xfrm>
          <a:prstGeom prst="rect">
            <a:avLst/>
          </a:prstGeom>
          <a:noFill/>
        </p:spPr>
        <p:txBody>
          <a:bodyPr wrap="square" rtlCol="0">
            <a:spAutoFit/>
          </a:bodyPr>
          <a:lstStyle/>
          <a:p>
            <a:r>
              <a:rPr lang="en-US" sz="1600"/>
              <a:t>Starting wih df, and doing a bunch of the aggregrating function things,</a:t>
            </a:r>
          </a:p>
        </p:txBody>
      </p:sp>
      <p:pic>
        <p:nvPicPr>
          <p:cNvPr id="2" name="Picture 1">
            <a:extLst>
              <a:ext uri="{FF2B5EF4-FFF2-40B4-BE49-F238E27FC236}">
                <a16:creationId xmlns:a16="http://schemas.microsoft.com/office/drawing/2014/main" id="{BAB6049D-2CEC-08DC-04EE-B98A4CB22C08}"/>
              </a:ext>
            </a:extLst>
          </p:cNvPr>
          <p:cNvPicPr>
            <a:picLocks noChangeAspect="1"/>
          </p:cNvPicPr>
          <p:nvPr/>
        </p:nvPicPr>
        <p:blipFill>
          <a:blip r:embed="rId2"/>
          <a:stretch>
            <a:fillRect/>
          </a:stretch>
        </p:blipFill>
        <p:spPr>
          <a:xfrm>
            <a:off x="404478" y="1523672"/>
            <a:ext cx="4694327" cy="1905165"/>
          </a:xfrm>
          <a:prstGeom prst="rect">
            <a:avLst/>
          </a:prstGeom>
        </p:spPr>
      </p:pic>
      <p:pic>
        <p:nvPicPr>
          <p:cNvPr id="5" name="Picture 4">
            <a:extLst>
              <a:ext uri="{FF2B5EF4-FFF2-40B4-BE49-F238E27FC236}">
                <a16:creationId xmlns:a16="http://schemas.microsoft.com/office/drawing/2014/main" id="{7A8B1552-D087-DA89-D22A-6B0D064B1EDF}"/>
              </a:ext>
            </a:extLst>
          </p:cNvPr>
          <p:cNvPicPr>
            <a:picLocks noChangeAspect="1"/>
          </p:cNvPicPr>
          <p:nvPr/>
        </p:nvPicPr>
        <p:blipFill>
          <a:blip r:embed="rId3"/>
          <a:stretch>
            <a:fillRect/>
          </a:stretch>
        </p:blipFill>
        <p:spPr>
          <a:xfrm>
            <a:off x="6096000" y="2803280"/>
            <a:ext cx="5486875" cy="1638442"/>
          </a:xfrm>
          <a:prstGeom prst="rect">
            <a:avLst/>
          </a:prstGeom>
        </p:spPr>
      </p:pic>
      <p:pic>
        <p:nvPicPr>
          <p:cNvPr id="6" name="Picture 5">
            <a:extLst>
              <a:ext uri="{FF2B5EF4-FFF2-40B4-BE49-F238E27FC236}">
                <a16:creationId xmlns:a16="http://schemas.microsoft.com/office/drawing/2014/main" id="{E1197DF7-128F-4F72-66D2-9350C5851F13}"/>
              </a:ext>
            </a:extLst>
          </p:cNvPr>
          <p:cNvPicPr>
            <a:picLocks noChangeAspect="1"/>
          </p:cNvPicPr>
          <p:nvPr/>
        </p:nvPicPr>
        <p:blipFill>
          <a:blip r:embed="rId4"/>
          <a:stretch>
            <a:fillRect/>
          </a:stretch>
        </p:blipFill>
        <p:spPr>
          <a:xfrm>
            <a:off x="319402" y="4926265"/>
            <a:ext cx="4130398" cy="853514"/>
          </a:xfrm>
          <a:prstGeom prst="rect">
            <a:avLst/>
          </a:prstGeom>
        </p:spPr>
      </p:pic>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4C4381AD-3AA0-E76B-02D7-41519568DCF7}"/>
                  </a:ext>
                </a:extLst>
              </p14:cNvPr>
              <p14:cNvContentPartPr/>
              <p14:nvPr/>
            </p14:nvContentPartPr>
            <p14:xfrm>
              <a:off x="1915095" y="3677268"/>
              <a:ext cx="454680" cy="1058400"/>
            </p14:xfrm>
          </p:contentPart>
        </mc:Choice>
        <mc:Fallback xmlns="">
          <p:pic>
            <p:nvPicPr>
              <p:cNvPr id="12" name="Ink 11">
                <a:extLst>
                  <a:ext uri="{FF2B5EF4-FFF2-40B4-BE49-F238E27FC236}">
                    <a16:creationId xmlns:a16="http://schemas.microsoft.com/office/drawing/2014/main" id="{4C4381AD-3AA0-E76B-02D7-41519568DCF7}"/>
                  </a:ext>
                </a:extLst>
              </p:cNvPr>
              <p:cNvPicPr/>
              <p:nvPr/>
            </p:nvPicPr>
            <p:blipFill>
              <a:blip r:embed="rId6"/>
              <a:stretch>
                <a:fillRect/>
              </a:stretch>
            </p:blipFill>
            <p:spPr>
              <a:xfrm>
                <a:off x="1908975" y="3671148"/>
                <a:ext cx="466920" cy="1070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E4AAF26B-E81E-563A-7B6D-68E970D45307}"/>
                  </a:ext>
                </a:extLst>
              </p14:cNvPr>
              <p14:cNvContentPartPr/>
              <p14:nvPr/>
            </p14:nvContentPartPr>
            <p14:xfrm>
              <a:off x="5338695" y="2398908"/>
              <a:ext cx="1031040" cy="294480"/>
            </p14:xfrm>
          </p:contentPart>
        </mc:Choice>
        <mc:Fallback xmlns="">
          <p:pic>
            <p:nvPicPr>
              <p:cNvPr id="14" name="Ink 13">
                <a:extLst>
                  <a:ext uri="{FF2B5EF4-FFF2-40B4-BE49-F238E27FC236}">
                    <a16:creationId xmlns:a16="http://schemas.microsoft.com/office/drawing/2014/main" id="{E4AAF26B-E81E-563A-7B6D-68E970D45307}"/>
                  </a:ext>
                </a:extLst>
              </p:cNvPr>
              <p:cNvPicPr/>
              <p:nvPr/>
            </p:nvPicPr>
            <p:blipFill>
              <a:blip r:embed="rId8"/>
              <a:stretch>
                <a:fillRect/>
              </a:stretch>
            </p:blipFill>
            <p:spPr>
              <a:xfrm>
                <a:off x="5332575" y="2392788"/>
                <a:ext cx="1043280" cy="306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543BAF70-4A92-B27B-E021-377965080E2B}"/>
                  </a:ext>
                </a:extLst>
              </p14:cNvPr>
              <p14:cNvContentPartPr/>
              <p14:nvPr/>
            </p14:nvContentPartPr>
            <p14:xfrm>
              <a:off x="4827495" y="3510228"/>
              <a:ext cx="1222920" cy="2259720"/>
            </p14:xfrm>
          </p:contentPart>
        </mc:Choice>
        <mc:Fallback xmlns="">
          <p:pic>
            <p:nvPicPr>
              <p:cNvPr id="15" name="Ink 14">
                <a:extLst>
                  <a:ext uri="{FF2B5EF4-FFF2-40B4-BE49-F238E27FC236}">
                    <a16:creationId xmlns:a16="http://schemas.microsoft.com/office/drawing/2014/main" id="{543BAF70-4A92-B27B-E021-377965080E2B}"/>
                  </a:ext>
                </a:extLst>
              </p:cNvPr>
              <p:cNvPicPr/>
              <p:nvPr/>
            </p:nvPicPr>
            <p:blipFill>
              <a:blip r:embed="rId10"/>
              <a:stretch>
                <a:fillRect/>
              </a:stretch>
            </p:blipFill>
            <p:spPr>
              <a:xfrm>
                <a:off x="4821375" y="3504108"/>
                <a:ext cx="1235160" cy="2271960"/>
              </a:xfrm>
              <a:prstGeom prst="rect">
                <a:avLst/>
              </a:prstGeom>
            </p:spPr>
          </p:pic>
        </mc:Fallback>
      </mc:AlternateContent>
      <p:pic>
        <p:nvPicPr>
          <p:cNvPr id="19" name="Picture 18">
            <a:extLst>
              <a:ext uri="{FF2B5EF4-FFF2-40B4-BE49-F238E27FC236}">
                <a16:creationId xmlns:a16="http://schemas.microsoft.com/office/drawing/2014/main" id="{6DF15C10-4012-61CB-9392-FA7870410EB4}"/>
              </a:ext>
            </a:extLst>
          </p:cNvPr>
          <p:cNvPicPr>
            <a:picLocks noChangeAspect="1"/>
          </p:cNvPicPr>
          <p:nvPr/>
        </p:nvPicPr>
        <p:blipFill>
          <a:blip r:embed="rId11"/>
          <a:stretch>
            <a:fillRect/>
          </a:stretch>
        </p:blipFill>
        <p:spPr>
          <a:xfrm>
            <a:off x="6339861" y="5242492"/>
            <a:ext cx="5243014" cy="1318374"/>
          </a:xfrm>
          <a:prstGeom prst="rect">
            <a:avLst/>
          </a:prstGeom>
        </p:spPr>
      </p:pic>
    </p:spTree>
    <p:extLst>
      <p:ext uri="{BB962C8B-B14F-4D97-AF65-F5344CB8AC3E}">
        <p14:creationId xmlns:p14="http://schemas.microsoft.com/office/powerpoint/2010/main" val="303903557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3FE06-55DA-6977-3048-2B834D63A1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B7C9B4C-5D1F-DA83-DDAA-CF40840E97F9}"/>
              </a:ext>
            </a:extLst>
          </p:cNvPr>
          <p:cNvSpPr/>
          <p:nvPr/>
        </p:nvSpPr>
        <p:spPr>
          <a:xfrm>
            <a:off x="4104421" y="1911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89E5DCA3-2FCB-02B0-8DF5-D989914C45E4}"/>
              </a:ext>
            </a:extLst>
          </p:cNvPr>
          <p:cNvSpPr txBox="1"/>
          <p:nvPr/>
        </p:nvSpPr>
        <p:spPr>
          <a:xfrm>
            <a:off x="298577" y="879796"/>
            <a:ext cx="8632234" cy="584775"/>
          </a:xfrm>
          <a:prstGeom prst="rect">
            <a:avLst/>
          </a:prstGeom>
          <a:noFill/>
        </p:spPr>
        <p:txBody>
          <a:bodyPr wrap="square" rtlCol="0">
            <a:spAutoFit/>
          </a:bodyPr>
          <a:lstStyle/>
          <a:p>
            <a:r>
              <a:rPr lang="en-US" sz="1600" b="1"/>
              <a:t>Methods for plotting stuff.</a:t>
            </a:r>
          </a:p>
          <a:p>
            <a:r>
              <a:rPr lang="en-US" sz="1600"/>
              <a:t>I guess this is handier than extracting the rows and columns and putting into Matplotlib.</a:t>
            </a:r>
          </a:p>
        </p:txBody>
      </p:sp>
      <p:sp>
        <p:nvSpPr>
          <p:cNvPr id="28" name="TextBox 27">
            <a:extLst>
              <a:ext uri="{FF2B5EF4-FFF2-40B4-BE49-F238E27FC236}">
                <a16:creationId xmlns:a16="http://schemas.microsoft.com/office/drawing/2014/main" id="{21BE4FAB-8692-A64D-07B1-75BD850C0AB4}"/>
              </a:ext>
            </a:extLst>
          </p:cNvPr>
          <p:cNvSpPr txBox="1"/>
          <p:nvPr/>
        </p:nvSpPr>
        <p:spPr>
          <a:xfrm>
            <a:off x="289247" y="1643724"/>
            <a:ext cx="3815174" cy="307777"/>
          </a:xfrm>
          <a:prstGeom prst="rect">
            <a:avLst/>
          </a:prstGeom>
          <a:noFill/>
        </p:spPr>
        <p:txBody>
          <a:bodyPr wrap="square" rtlCol="0">
            <a:spAutoFit/>
          </a:bodyPr>
          <a:lstStyle/>
          <a:p>
            <a:r>
              <a:rPr lang="en-US" sz="1400"/>
              <a:t>dataframe.plot(arguments…)</a:t>
            </a:r>
          </a:p>
        </p:txBody>
      </p:sp>
      <p:sp>
        <p:nvSpPr>
          <p:cNvPr id="7" name="TextBox 6">
            <a:extLst>
              <a:ext uri="{FF2B5EF4-FFF2-40B4-BE49-F238E27FC236}">
                <a16:creationId xmlns:a16="http://schemas.microsoft.com/office/drawing/2014/main" id="{6E70F78F-CF4E-10E8-FE37-C94685A6814A}"/>
              </a:ext>
            </a:extLst>
          </p:cNvPr>
          <p:cNvSpPr txBox="1"/>
          <p:nvPr/>
        </p:nvSpPr>
        <p:spPr>
          <a:xfrm>
            <a:off x="1137569" y="3719693"/>
            <a:ext cx="1734834" cy="307777"/>
          </a:xfrm>
          <a:prstGeom prst="rect">
            <a:avLst/>
          </a:prstGeom>
          <a:noFill/>
        </p:spPr>
        <p:txBody>
          <a:bodyPr wrap="none" rtlCol="0">
            <a:spAutoFit/>
          </a:bodyPr>
          <a:lstStyle/>
          <a:p>
            <a:r>
              <a:rPr lang="en-US" sz="1400"/>
              <a:t>subplots = True/False</a:t>
            </a:r>
          </a:p>
        </p:txBody>
      </p:sp>
      <p:sp>
        <p:nvSpPr>
          <p:cNvPr id="9" name="TextBox 8">
            <a:extLst>
              <a:ext uri="{FF2B5EF4-FFF2-40B4-BE49-F238E27FC236}">
                <a16:creationId xmlns:a16="http://schemas.microsoft.com/office/drawing/2014/main" id="{E878119F-DDB2-78F4-A103-5449911528C1}"/>
              </a:ext>
            </a:extLst>
          </p:cNvPr>
          <p:cNvSpPr txBox="1"/>
          <p:nvPr/>
        </p:nvSpPr>
        <p:spPr>
          <a:xfrm>
            <a:off x="1137569" y="5536344"/>
            <a:ext cx="497252" cy="307777"/>
          </a:xfrm>
          <a:prstGeom prst="rect">
            <a:avLst/>
          </a:prstGeom>
          <a:noFill/>
        </p:spPr>
        <p:txBody>
          <a:bodyPr wrap="none" rtlCol="0">
            <a:spAutoFit/>
          </a:bodyPr>
          <a:lstStyle/>
          <a:p>
            <a:r>
              <a:rPr lang="en-US" sz="1400"/>
              <a:t>kind</a:t>
            </a:r>
          </a:p>
        </p:txBody>
      </p:sp>
      <p:sp>
        <p:nvSpPr>
          <p:cNvPr id="16" name="TextBox 15">
            <a:extLst>
              <a:ext uri="{FF2B5EF4-FFF2-40B4-BE49-F238E27FC236}">
                <a16:creationId xmlns:a16="http://schemas.microsoft.com/office/drawing/2014/main" id="{1C464DAC-ADBB-482A-131C-31FDD59B45C0}"/>
              </a:ext>
            </a:extLst>
          </p:cNvPr>
          <p:cNvSpPr txBox="1"/>
          <p:nvPr/>
        </p:nvSpPr>
        <p:spPr>
          <a:xfrm>
            <a:off x="1137569" y="4122677"/>
            <a:ext cx="1200329" cy="307777"/>
          </a:xfrm>
          <a:prstGeom prst="rect">
            <a:avLst/>
          </a:prstGeom>
          <a:noFill/>
        </p:spPr>
        <p:txBody>
          <a:bodyPr wrap="none" rtlCol="0">
            <a:spAutoFit/>
          </a:bodyPr>
          <a:lstStyle/>
          <a:p>
            <a:r>
              <a:rPr lang="en-US" sz="1400"/>
              <a:t>layout = (m,n)</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A375121C-6299-79D9-8965-C09673C11EF5}"/>
                  </a:ext>
                </a:extLst>
              </p14:cNvPr>
              <p14:cNvContentPartPr/>
              <p14:nvPr/>
            </p14:nvContentPartPr>
            <p14:xfrm>
              <a:off x="3068655" y="3895493"/>
              <a:ext cx="465840" cy="10800"/>
            </p14:xfrm>
          </p:contentPart>
        </mc:Choice>
        <mc:Fallback xmlns="">
          <p:pic>
            <p:nvPicPr>
              <p:cNvPr id="17" name="Ink 16">
                <a:extLst>
                  <a:ext uri="{FF2B5EF4-FFF2-40B4-BE49-F238E27FC236}">
                    <a16:creationId xmlns:a16="http://schemas.microsoft.com/office/drawing/2014/main" id="{A375121C-6299-79D9-8965-C09673C11EF5}"/>
                  </a:ext>
                </a:extLst>
              </p:cNvPr>
              <p:cNvPicPr/>
              <p:nvPr/>
            </p:nvPicPr>
            <p:blipFill>
              <a:blip r:embed="rId4"/>
              <a:stretch>
                <a:fillRect/>
              </a:stretch>
            </p:blipFill>
            <p:spPr>
              <a:xfrm>
                <a:off x="3062535" y="3889162"/>
                <a:ext cx="478080" cy="23462"/>
              </a:xfrm>
              <a:prstGeom prst="rect">
                <a:avLst/>
              </a:prstGeom>
            </p:spPr>
          </p:pic>
        </mc:Fallback>
      </mc:AlternateContent>
      <p:sp>
        <p:nvSpPr>
          <p:cNvPr id="19" name="TextBox 18">
            <a:extLst>
              <a:ext uri="{FF2B5EF4-FFF2-40B4-BE49-F238E27FC236}">
                <a16:creationId xmlns:a16="http://schemas.microsoft.com/office/drawing/2014/main" id="{95E19415-1A67-0A0B-55D5-169CA6766843}"/>
              </a:ext>
            </a:extLst>
          </p:cNvPr>
          <p:cNvSpPr txBox="1"/>
          <p:nvPr/>
        </p:nvSpPr>
        <p:spPr>
          <a:xfrm>
            <a:off x="3734854" y="3716745"/>
            <a:ext cx="4531306" cy="307777"/>
          </a:xfrm>
          <a:prstGeom prst="rect">
            <a:avLst/>
          </a:prstGeom>
          <a:noFill/>
        </p:spPr>
        <p:txBody>
          <a:bodyPr wrap="square" rtlCol="0">
            <a:spAutoFit/>
          </a:bodyPr>
          <a:lstStyle/>
          <a:p>
            <a:r>
              <a:rPr lang="en-US" sz="1400"/>
              <a:t>if you want each column in a subplot.  Default is False.</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A22EEA3C-C21E-CB1F-5A0B-52AAD8C3B032}"/>
                  </a:ext>
                </a:extLst>
              </p14:cNvPr>
              <p14:cNvContentPartPr/>
              <p14:nvPr/>
            </p14:nvContentPartPr>
            <p14:xfrm>
              <a:off x="2402456" y="4303875"/>
              <a:ext cx="465840" cy="10800"/>
            </p14:xfrm>
          </p:contentPart>
        </mc:Choice>
        <mc:Fallback xmlns="">
          <p:pic>
            <p:nvPicPr>
              <p:cNvPr id="20" name="Ink 19">
                <a:extLst>
                  <a:ext uri="{FF2B5EF4-FFF2-40B4-BE49-F238E27FC236}">
                    <a16:creationId xmlns:a16="http://schemas.microsoft.com/office/drawing/2014/main" id="{A22EEA3C-C21E-CB1F-5A0B-52AAD8C3B032}"/>
                  </a:ext>
                </a:extLst>
              </p:cNvPr>
              <p:cNvPicPr/>
              <p:nvPr/>
            </p:nvPicPr>
            <p:blipFill>
              <a:blip r:embed="rId4"/>
              <a:stretch>
                <a:fillRect/>
              </a:stretch>
            </p:blipFill>
            <p:spPr>
              <a:xfrm>
                <a:off x="2396336" y="4297544"/>
                <a:ext cx="478080" cy="23462"/>
              </a:xfrm>
              <a:prstGeom prst="rect">
                <a:avLst/>
              </a:prstGeom>
            </p:spPr>
          </p:pic>
        </mc:Fallback>
      </mc:AlternateContent>
      <p:sp>
        <p:nvSpPr>
          <p:cNvPr id="21" name="TextBox 20">
            <a:extLst>
              <a:ext uri="{FF2B5EF4-FFF2-40B4-BE49-F238E27FC236}">
                <a16:creationId xmlns:a16="http://schemas.microsoft.com/office/drawing/2014/main" id="{F4D128B9-1830-F8C0-7C22-D2F506C2BE87}"/>
              </a:ext>
            </a:extLst>
          </p:cNvPr>
          <p:cNvSpPr txBox="1"/>
          <p:nvPr/>
        </p:nvSpPr>
        <p:spPr>
          <a:xfrm>
            <a:off x="3068655" y="4114327"/>
            <a:ext cx="2202377" cy="307777"/>
          </a:xfrm>
          <a:prstGeom prst="rect">
            <a:avLst/>
          </a:prstGeom>
          <a:noFill/>
        </p:spPr>
        <p:txBody>
          <a:bodyPr wrap="square" rtlCol="0">
            <a:spAutoFit/>
          </a:bodyPr>
          <a:lstStyle/>
          <a:p>
            <a:r>
              <a:rPr lang="en-US" sz="1400"/>
              <a:t>specifies subplot layout</a:t>
            </a:r>
          </a:p>
        </p:txBody>
      </p:sp>
      <mc:AlternateContent xmlns:mc="http://schemas.openxmlformats.org/markup-compatibility/2006" xmlns:p14="http://schemas.microsoft.com/office/powerpoint/2010/main">
        <mc:Choice Requires="p14">
          <p:contentPart p14:bwMode="auto" r:id="rId6">
            <p14:nvContentPartPr>
              <p14:cNvPr id="26" name="Ink 25">
                <a:extLst>
                  <a:ext uri="{FF2B5EF4-FFF2-40B4-BE49-F238E27FC236}">
                    <a16:creationId xmlns:a16="http://schemas.microsoft.com/office/drawing/2014/main" id="{30B17519-DA86-B1D8-2C4F-AB6F587D9922}"/>
                  </a:ext>
                </a:extLst>
              </p14:cNvPr>
              <p14:cNvContentPartPr/>
              <p14:nvPr/>
            </p14:nvContentPartPr>
            <p14:xfrm>
              <a:off x="1872058" y="5705631"/>
              <a:ext cx="465840" cy="10800"/>
            </p14:xfrm>
          </p:contentPart>
        </mc:Choice>
        <mc:Fallback xmlns="">
          <p:pic>
            <p:nvPicPr>
              <p:cNvPr id="26" name="Ink 25">
                <a:extLst>
                  <a:ext uri="{FF2B5EF4-FFF2-40B4-BE49-F238E27FC236}">
                    <a16:creationId xmlns:a16="http://schemas.microsoft.com/office/drawing/2014/main" id="{30B17519-DA86-B1D8-2C4F-AB6F587D9922}"/>
                  </a:ext>
                </a:extLst>
              </p:cNvPr>
              <p:cNvPicPr/>
              <p:nvPr/>
            </p:nvPicPr>
            <p:blipFill>
              <a:blip r:embed="rId7"/>
              <a:stretch>
                <a:fillRect/>
              </a:stretch>
            </p:blipFill>
            <p:spPr>
              <a:xfrm>
                <a:off x="1865938" y="5699300"/>
                <a:ext cx="478080" cy="23462"/>
              </a:xfrm>
              <a:prstGeom prst="rect">
                <a:avLst/>
              </a:prstGeom>
            </p:spPr>
          </p:pic>
        </mc:Fallback>
      </mc:AlternateContent>
      <p:sp>
        <p:nvSpPr>
          <p:cNvPr id="29" name="TextBox 28">
            <a:extLst>
              <a:ext uri="{FF2B5EF4-FFF2-40B4-BE49-F238E27FC236}">
                <a16:creationId xmlns:a16="http://schemas.microsoft.com/office/drawing/2014/main" id="{7B34C34E-1A22-D4D4-D546-C7A9930050A7}"/>
              </a:ext>
            </a:extLst>
          </p:cNvPr>
          <p:cNvSpPr txBox="1"/>
          <p:nvPr/>
        </p:nvSpPr>
        <p:spPr>
          <a:xfrm>
            <a:off x="2531758" y="5515500"/>
            <a:ext cx="8995931" cy="307777"/>
          </a:xfrm>
          <a:prstGeom prst="rect">
            <a:avLst/>
          </a:prstGeom>
          <a:noFill/>
        </p:spPr>
        <p:txBody>
          <a:bodyPr wrap="square" rtlCol="0">
            <a:spAutoFit/>
          </a:bodyPr>
          <a:lstStyle/>
          <a:p>
            <a:r>
              <a:rPr lang="en-US" sz="1400"/>
              <a:t>specifies kind of plot.  Can be “hist”, “scatter”, “bar”, “density”, etc.  Looks like it can be anything seaborn supports. </a:t>
            </a:r>
          </a:p>
        </p:txBody>
      </p:sp>
      <p:sp>
        <p:nvSpPr>
          <p:cNvPr id="43" name="TextBox 42">
            <a:extLst>
              <a:ext uri="{FF2B5EF4-FFF2-40B4-BE49-F238E27FC236}">
                <a16:creationId xmlns:a16="http://schemas.microsoft.com/office/drawing/2014/main" id="{AE6CE1E1-E98A-D3AD-F5CE-4237232ED03C}"/>
              </a:ext>
            </a:extLst>
          </p:cNvPr>
          <p:cNvSpPr txBox="1"/>
          <p:nvPr/>
        </p:nvSpPr>
        <p:spPr>
          <a:xfrm>
            <a:off x="1120320" y="3270096"/>
            <a:ext cx="1139223" cy="307777"/>
          </a:xfrm>
          <a:prstGeom prst="rect">
            <a:avLst/>
          </a:prstGeom>
          <a:noFill/>
        </p:spPr>
        <p:txBody>
          <a:bodyPr wrap="none" rtlCol="0">
            <a:spAutoFit/>
          </a:bodyPr>
          <a:lstStyle/>
          <a:p>
            <a:r>
              <a:rPr lang="en-US" sz="1400"/>
              <a:t>figsize = (a,b)</a:t>
            </a:r>
          </a:p>
        </p:txBody>
      </p:sp>
      <mc:AlternateContent xmlns:mc="http://schemas.openxmlformats.org/markup-compatibility/2006" xmlns:p14="http://schemas.microsoft.com/office/powerpoint/2010/main">
        <mc:Choice Requires="p14">
          <p:contentPart p14:bwMode="auto" r:id="rId8">
            <p14:nvContentPartPr>
              <p14:cNvPr id="44" name="Ink 43">
                <a:extLst>
                  <a:ext uri="{FF2B5EF4-FFF2-40B4-BE49-F238E27FC236}">
                    <a16:creationId xmlns:a16="http://schemas.microsoft.com/office/drawing/2014/main" id="{D67982E4-B15B-EFB4-075A-6DFB1C8191F3}"/>
                  </a:ext>
                </a:extLst>
              </p14:cNvPr>
              <p14:cNvContentPartPr/>
              <p14:nvPr/>
            </p14:nvContentPartPr>
            <p14:xfrm>
              <a:off x="2531758" y="3435208"/>
              <a:ext cx="465840" cy="10800"/>
            </p14:xfrm>
          </p:contentPart>
        </mc:Choice>
        <mc:Fallback xmlns="">
          <p:pic>
            <p:nvPicPr>
              <p:cNvPr id="44" name="Ink 43">
                <a:extLst>
                  <a:ext uri="{FF2B5EF4-FFF2-40B4-BE49-F238E27FC236}">
                    <a16:creationId xmlns:a16="http://schemas.microsoft.com/office/drawing/2014/main" id="{D67982E4-B15B-EFB4-075A-6DFB1C8191F3}"/>
                  </a:ext>
                </a:extLst>
              </p:cNvPr>
              <p:cNvPicPr/>
              <p:nvPr/>
            </p:nvPicPr>
            <p:blipFill>
              <a:blip r:embed="rId4"/>
              <a:stretch>
                <a:fillRect/>
              </a:stretch>
            </p:blipFill>
            <p:spPr>
              <a:xfrm>
                <a:off x="2525638" y="3428877"/>
                <a:ext cx="478080" cy="23462"/>
              </a:xfrm>
              <a:prstGeom prst="rect">
                <a:avLst/>
              </a:prstGeom>
            </p:spPr>
          </p:pic>
        </mc:Fallback>
      </mc:AlternateContent>
      <p:sp>
        <p:nvSpPr>
          <p:cNvPr id="45" name="TextBox 44">
            <a:extLst>
              <a:ext uri="{FF2B5EF4-FFF2-40B4-BE49-F238E27FC236}">
                <a16:creationId xmlns:a16="http://schemas.microsoft.com/office/drawing/2014/main" id="{7CD87800-EBBD-719A-DD46-A63155CEA656}"/>
              </a:ext>
            </a:extLst>
          </p:cNvPr>
          <p:cNvSpPr txBox="1"/>
          <p:nvPr/>
        </p:nvSpPr>
        <p:spPr>
          <a:xfrm>
            <a:off x="3226715" y="3270096"/>
            <a:ext cx="2202377" cy="307777"/>
          </a:xfrm>
          <a:prstGeom prst="rect">
            <a:avLst/>
          </a:prstGeom>
          <a:noFill/>
        </p:spPr>
        <p:txBody>
          <a:bodyPr wrap="square" rtlCol="0">
            <a:spAutoFit/>
          </a:bodyPr>
          <a:lstStyle/>
          <a:p>
            <a:r>
              <a:rPr lang="en-US" sz="1400"/>
              <a:t>specifies subplot layout</a:t>
            </a:r>
          </a:p>
        </p:txBody>
      </p:sp>
      <mc:AlternateContent xmlns:mc="http://schemas.openxmlformats.org/markup-compatibility/2006" xmlns:p14="http://schemas.microsoft.com/office/powerpoint/2010/main">
        <mc:Choice Requires="p14">
          <p:contentPart p14:bwMode="auto" r:id="rId9">
            <p14:nvContentPartPr>
              <p14:cNvPr id="46" name="Ink 45">
                <a:extLst>
                  <a:ext uri="{FF2B5EF4-FFF2-40B4-BE49-F238E27FC236}">
                    <a16:creationId xmlns:a16="http://schemas.microsoft.com/office/drawing/2014/main" id="{E0D55CFB-B09C-BB89-8180-E90CEFE4B0CA}"/>
                  </a:ext>
                </a:extLst>
              </p14:cNvPr>
              <p14:cNvContentPartPr/>
              <p14:nvPr/>
            </p14:nvContentPartPr>
            <p14:xfrm>
              <a:off x="1455577" y="2045902"/>
              <a:ext cx="495526" cy="325248"/>
            </p14:xfrm>
          </p:contentPart>
        </mc:Choice>
        <mc:Fallback xmlns="">
          <p:pic>
            <p:nvPicPr>
              <p:cNvPr id="46" name="Ink 45">
                <a:extLst>
                  <a:ext uri="{FF2B5EF4-FFF2-40B4-BE49-F238E27FC236}">
                    <a16:creationId xmlns:a16="http://schemas.microsoft.com/office/drawing/2014/main" id="{E0D55CFB-B09C-BB89-8180-E90CEFE4B0CA}"/>
                  </a:ext>
                </a:extLst>
              </p:cNvPr>
              <p:cNvPicPr/>
              <p:nvPr/>
            </p:nvPicPr>
            <p:blipFill>
              <a:blip r:embed="rId12"/>
              <a:stretch>
                <a:fillRect/>
              </a:stretch>
            </p:blipFill>
            <p:spPr>
              <a:xfrm>
                <a:off x="1449459" y="2039779"/>
                <a:ext cx="507761" cy="337494"/>
              </a:xfrm>
              <a:prstGeom prst="rect">
                <a:avLst/>
              </a:prstGeom>
            </p:spPr>
          </p:pic>
        </mc:Fallback>
      </mc:AlternateContent>
      <p:sp>
        <p:nvSpPr>
          <p:cNvPr id="47" name="TextBox 46">
            <a:extLst>
              <a:ext uri="{FF2B5EF4-FFF2-40B4-BE49-F238E27FC236}">
                <a16:creationId xmlns:a16="http://schemas.microsoft.com/office/drawing/2014/main" id="{C8AF6BAC-0742-2E37-DAEC-8899E8FB6042}"/>
              </a:ext>
            </a:extLst>
          </p:cNvPr>
          <p:cNvSpPr txBox="1"/>
          <p:nvPr/>
        </p:nvSpPr>
        <p:spPr>
          <a:xfrm>
            <a:off x="1148313" y="4645982"/>
            <a:ext cx="1590307" cy="307777"/>
          </a:xfrm>
          <a:prstGeom prst="rect">
            <a:avLst/>
          </a:prstGeom>
          <a:noFill/>
        </p:spPr>
        <p:txBody>
          <a:bodyPr wrap="none" rtlCol="0">
            <a:spAutoFit/>
          </a:bodyPr>
          <a:lstStyle/>
          <a:p>
            <a:r>
              <a:rPr lang="en-US" sz="1400"/>
              <a:t>sharex = True/False</a:t>
            </a:r>
          </a:p>
        </p:txBody>
      </p:sp>
      <mc:AlternateContent xmlns:mc="http://schemas.openxmlformats.org/markup-compatibility/2006" xmlns:p14="http://schemas.microsoft.com/office/powerpoint/2010/main">
        <mc:Choice Requires="p14">
          <p:contentPart p14:bwMode="auto" r:id="rId13">
            <p14:nvContentPartPr>
              <p14:cNvPr id="48" name="Ink 47">
                <a:extLst>
                  <a:ext uri="{FF2B5EF4-FFF2-40B4-BE49-F238E27FC236}">
                    <a16:creationId xmlns:a16="http://schemas.microsoft.com/office/drawing/2014/main" id="{4B7FD44A-0219-69F2-A7ED-8BD5067AC69A}"/>
                  </a:ext>
                </a:extLst>
              </p14:cNvPr>
              <p14:cNvContentPartPr/>
              <p14:nvPr/>
            </p14:nvContentPartPr>
            <p14:xfrm>
              <a:off x="2868296" y="4817184"/>
              <a:ext cx="465840" cy="10800"/>
            </p14:xfrm>
          </p:contentPart>
        </mc:Choice>
        <mc:Fallback xmlns="">
          <p:pic>
            <p:nvPicPr>
              <p:cNvPr id="48" name="Ink 47">
                <a:extLst>
                  <a:ext uri="{FF2B5EF4-FFF2-40B4-BE49-F238E27FC236}">
                    <a16:creationId xmlns:a16="http://schemas.microsoft.com/office/drawing/2014/main" id="{4B7FD44A-0219-69F2-A7ED-8BD5067AC69A}"/>
                  </a:ext>
                </a:extLst>
              </p:cNvPr>
              <p:cNvPicPr/>
              <p:nvPr/>
            </p:nvPicPr>
            <p:blipFill>
              <a:blip r:embed="rId14"/>
              <a:stretch>
                <a:fillRect/>
              </a:stretch>
            </p:blipFill>
            <p:spPr>
              <a:xfrm>
                <a:off x="2862176" y="4810853"/>
                <a:ext cx="478080" cy="23462"/>
              </a:xfrm>
              <a:prstGeom prst="rect">
                <a:avLst/>
              </a:prstGeom>
            </p:spPr>
          </p:pic>
        </mc:Fallback>
      </mc:AlternateContent>
      <p:sp>
        <p:nvSpPr>
          <p:cNvPr id="49" name="TextBox 48">
            <a:extLst>
              <a:ext uri="{FF2B5EF4-FFF2-40B4-BE49-F238E27FC236}">
                <a16:creationId xmlns:a16="http://schemas.microsoft.com/office/drawing/2014/main" id="{77D44643-20CB-9BC1-3097-C504285CAD18}"/>
              </a:ext>
            </a:extLst>
          </p:cNvPr>
          <p:cNvSpPr txBox="1"/>
          <p:nvPr/>
        </p:nvSpPr>
        <p:spPr>
          <a:xfrm>
            <a:off x="3534495" y="4627636"/>
            <a:ext cx="4451743" cy="307777"/>
          </a:xfrm>
          <a:prstGeom prst="rect">
            <a:avLst/>
          </a:prstGeom>
          <a:noFill/>
        </p:spPr>
        <p:txBody>
          <a:bodyPr wrap="square" rtlCol="0">
            <a:spAutoFit/>
          </a:bodyPr>
          <a:lstStyle/>
          <a:p>
            <a:r>
              <a:rPr lang="en-US" sz="1400"/>
              <a:t>specifies whether subplots will share same x axis or not.</a:t>
            </a:r>
          </a:p>
        </p:txBody>
      </p:sp>
      <p:sp>
        <p:nvSpPr>
          <p:cNvPr id="50" name="TextBox 49">
            <a:extLst>
              <a:ext uri="{FF2B5EF4-FFF2-40B4-BE49-F238E27FC236}">
                <a16:creationId xmlns:a16="http://schemas.microsoft.com/office/drawing/2014/main" id="{BC908A19-3933-9430-5084-4A502351B25C}"/>
              </a:ext>
            </a:extLst>
          </p:cNvPr>
          <p:cNvSpPr txBox="1"/>
          <p:nvPr/>
        </p:nvSpPr>
        <p:spPr>
          <a:xfrm>
            <a:off x="1120320" y="5115848"/>
            <a:ext cx="1595052" cy="307777"/>
          </a:xfrm>
          <a:prstGeom prst="rect">
            <a:avLst/>
          </a:prstGeom>
          <a:noFill/>
        </p:spPr>
        <p:txBody>
          <a:bodyPr wrap="none" rtlCol="0">
            <a:spAutoFit/>
          </a:bodyPr>
          <a:lstStyle/>
          <a:p>
            <a:r>
              <a:rPr lang="en-US" sz="1400"/>
              <a:t>sharey = True/False</a:t>
            </a:r>
          </a:p>
        </p:txBody>
      </p:sp>
      <mc:AlternateContent xmlns:mc="http://schemas.openxmlformats.org/markup-compatibility/2006" xmlns:p14="http://schemas.microsoft.com/office/powerpoint/2010/main">
        <mc:Choice Requires="p14">
          <p:contentPart p14:bwMode="auto" r:id="rId15">
            <p14:nvContentPartPr>
              <p14:cNvPr id="51" name="Ink 50">
                <a:extLst>
                  <a:ext uri="{FF2B5EF4-FFF2-40B4-BE49-F238E27FC236}">
                    <a16:creationId xmlns:a16="http://schemas.microsoft.com/office/drawing/2014/main" id="{01C1C22A-13C4-4DD4-1B57-9B9926D8406A}"/>
                  </a:ext>
                </a:extLst>
              </p14:cNvPr>
              <p14:cNvContentPartPr/>
              <p14:nvPr/>
            </p14:nvContentPartPr>
            <p14:xfrm>
              <a:off x="2840303" y="5287050"/>
              <a:ext cx="465840" cy="10800"/>
            </p14:xfrm>
          </p:contentPart>
        </mc:Choice>
        <mc:Fallback xmlns="">
          <p:pic>
            <p:nvPicPr>
              <p:cNvPr id="51" name="Ink 50">
                <a:extLst>
                  <a:ext uri="{FF2B5EF4-FFF2-40B4-BE49-F238E27FC236}">
                    <a16:creationId xmlns:a16="http://schemas.microsoft.com/office/drawing/2014/main" id="{01C1C22A-13C4-4DD4-1B57-9B9926D8406A}"/>
                  </a:ext>
                </a:extLst>
              </p:cNvPr>
              <p:cNvPicPr/>
              <p:nvPr/>
            </p:nvPicPr>
            <p:blipFill>
              <a:blip r:embed="rId14"/>
              <a:stretch>
                <a:fillRect/>
              </a:stretch>
            </p:blipFill>
            <p:spPr>
              <a:xfrm>
                <a:off x="2834183" y="5280719"/>
                <a:ext cx="478080" cy="23462"/>
              </a:xfrm>
              <a:prstGeom prst="rect">
                <a:avLst/>
              </a:prstGeom>
            </p:spPr>
          </p:pic>
        </mc:Fallback>
      </mc:AlternateContent>
      <p:sp>
        <p:nvSpPr>
          <p:cNvPr id="52" name="TextBox 51">
            <a:extLst>
              <a:ext uri="{FF2B5EF4-FFF2-40B4-BE49-F238E27FC236}">
                <a16:creationId xmlns:a16="http://schemas.microsoft.com/office/drawing/2014/main" id="{E8525163-D383-0807-3FC8-496835ED6C27}"/>
              </a:ext>
            </a:extLst>
          </p:cNvPr>
          <p:cNvSpPr txBox="1"/>
          <p:nvPr/>
        </p:nvSpPr>
        <p:spPr>
          <a:xfrm>
            <a:off x="3506502" y="5097502"/>
            <a:ext cx="4451743" cy="307777"/>
          </a:xfrm>
          <a:prstGeom prst="rect">
            <a:avLst/>
          </a:prstGeom>
          <a:noFill/>
        </p:spPr>
        <p:txBody>
          <a:bodyPr wrap="square" rtlCol="0">
            <a:spAutoFit/>
          </a:bodyPr>
          <a:lstStyle/>
          <a:p>
            <a:r>
              <a:rPr lang="en-US" sz="1400"/>
              <a:t>specifies whether subplots will share same y axis or not.</a:t>
            </a:r>
          </a:p>
        </p:txBody>
      </p:sp>
      <p:sp>
        <p:nvSpPr>
          <p:cNvPr id="2" name="TextBox 1">
            <a:extLst>
              <a:ext uri="{FF2B5EF4-FFF2-40B4-BE49-F238E27FC236}">
                <a16:creationId xmlns:a16="http://schemas.microsoft.com/office/drawing/2014/main" id="{71D86696-57BC-1373-7FB0-FFAC01C8C467}"/>
              </a:ext>
            </a:extLst>
          </p:cNvPr>
          <p:cNvSpPr txBox="1"/>
          <p:nvPr/>
        </p:nvSpPr>
        <p:spPr>
          <a:xfrm>
            <a:off x="1120320" y="2482059"/>
            <a:ext cx="1699119" cy="307777"/>
          </a:xfrm>
          <a:prstGeom prst="rect">
            <a:avLst/>
          </a:prstGeom>
          <a:noFill/>
        </p:spPr>
        <p:txBody>
          <a:bodyPr wrap="none" rtlCol="0">
            <a:spAutoFit/>
          </a:bodyPr>
          <a:lstStyle/>
          <a:p>
            <a:r>
              <a:rPr lang="en-US" sz="1400"/>
              <a:t>ax = nameofaxes[i][j]</a:t>
            </a:r>
          </a:p>
        </p:txBody>
      </p:sp>
      <mc:AlternateContent xmlns:mc="http://schemas.openxmlformats.org/markup-compatibility/2006" xmlns:p14="http://schemas.microsoft.com/office/powerpoint/2010/main">
        <mc:Choice Requires="p14">
          <p:contentPart p14:bwMode="auto" r:id="rId16">
            <p14:nvContentPartPr>
              <p14:cNvPr id="5" name="Ink 4">
                <a:extLst>
                  <a:ext uri="{FF2B5EF4-FFF2-40B4-BE49-F238E27FC236}">
                    <a16:creationId xmlns:a16="http://schemas.microsoft.com/office/drawing/2014/main" id="{48533A38-00AE-E219-EDC4-D206660F1DAA}"/>
                  </a:ext>
                </a:extLst>
              </p14:cNvPr>
              <p14:cNvContentPartPr/>
              <p14:nvPr/>
            </p14:nvContentPartPr>
            <p14:xfrm>
              <a:off x="2954626" y="2636982"/>
              <a:ext cx="465840" cy="10800"/>
            </p14:xfrm>
          </p:contentPart>
        </mc:Choice>
        <mc:Fallback xmlns="">
          <p:pic>
            <p:nvPicPr>
              <p:cNvPr id="5" name="Ink 4">
                <a:extLst>
                  <a:ext uri="{FF2B5EF4-FFF2-40B4-BE49-F238E27FC236}">
                    <a16:creationId xmlns:a16="http://schemas.microsoft.com/office/drawing/2014/main" id="{48533A38-00AE-E219-EDC4-D206660F1DAA}"/>
                  </a:ext>
                </a:extLst>
              </p:cNvPr>
              <p:cNvPicPr/>
              <p:nvPr/>
            </p:nvPicPr>
            <p:blipFill>
              <a:blip r:embed="rId12"/>
              <a:stretch>
                <a:fillRect/>
              </a:stretch>
            </p:blipFill>
            <p:spPr>
              <a:xfrm>
                <a:off x="2948506" y="2630651"/>
                <a:ext cx="478080" cy="23462"/>
              </a:xfrm>
              <a:prstGeom prst="rect">
                <a:avLst/>
              </a:prstGeom>
            </p:spPr>
          </p:pic>
        </mc:Fallback>
      </mc:AlternateContent>
      <p:sp>
        <p:nvSpPr>
          <p:cNvPr id="6" name="TextBox 5">
            <a:extLst>
              <a:ext uri="{FF2B5EF4-FFF2-40B4-BE49-F238E27FC236}">
                <a16:creationId xmlns:a16="http://schemas.microsoft.com/office/drawing/2014/main" id="{09E7096D-0414-1623-C137-0B451CAB3EF4}"/>
              </a:ext>
            </a:extLst>
          </p:cNvPr>
          <p:cNvSpPr txBox="1"/>
          <p:nvPr/>
        </p:nvSpPr>
        <p:spPr>
          <a:xfrm>
            <a:off x="3700496" y="2455557"/>
            <a:ext cx="8037414" cy="523220"/>
          </a:xfrm>
          <a:prstGeom prst="rect">
            <a:avLst/>
          </a:prstGeom>
          <a:noFill/>
        </p:spPr>
        <p:txBody>
          <a:bodyPr wrap="square" rtlCol="0">
            <a:spAutoFit/>
          </a:bodyPr>
          <a:lstStyle/>
          <a:p>
            <a:r>
              <a:rPr lang="en-US" sz="1400"/>
              <a:t>if you’ve already created a figure and subplot in matplotlib, i.e., </a:t>
            </a:r>
            <a:r>
              <a:rPr lang="en-US" sz="1400">
                <a:solidFill>
                  <a:srgbClr val="3333CC"/>
                </a:solidFill>
              </a:rPr>
              <a:t>figure, nameofaxes = pyplot.subplots(a,b),</a:t>
            </a:r>
            <a:r>
              <a:rPr lang="en-US" sz="1400"/>
              <a:t> then you can use this argument to specify that the dataframe plot is to go in the [i][j] subplot.</a:t>
            </a:r>
            <a:endParaRPr lang="en-US" sz="1400">
              <a:solidFill>
                <a:srgbClr val="3333CC"/>
              </a:solidFill>
            </a:endParaRPr>
          </a:p>
        </p:txBody>
      </p:sp>
      <p:sp>
        <p:nvSpPr>
          <p:cNvPr id="8" name="TextBox 7">
            <a:extLst>
              <a:ext uri="{FF2B5EF4-FFF2-40B4-BE49-F238E27FC236}">
                <a16:creationId xmlns:a16="http://schemas.microsoft.com/office/drawing/2014/main" id="{7C6A7445-F69A-6837-2FE7-8627409F0380}"/>
              </a:ext>
            </a:extLst>
          </p:cNvPr>
          <p:cNvSpPr txBox="1"/>
          <p:nvPr/>
        </p:nvSpPr>
        <p:spPr>
          <a:xfrm>
            <a:off x="8701987" y="445636"/>
            <a:ext cx="2306672" cy="738664"/>
          </a:xfrm>
          <a:prstGeom prst="rect">
            <a:avLst/>
          </a:prstGeom>
          <a:solidFill>
            <a:schemeClr val="accent2">
              <a:lumMod val="20000"/>
              <a:lumOff val="80000"/>
            </a:schemeClr>
          </a:solidFill>
        </p:spPr>
        <p:txBody>
          <a:bodyPr wrap="square" rtlCol="0">
            <a:spAutoFit/>
          </a:bodyPr>
          <a:lstStyle/>
          <a:p>
            <a:r>
              <a:rPr lang="en-US" sz="1400"/>
              <a:t>looks like you might need to invoke </a:t>
            </a:r>
            <a:r>
              <a:rPr lang="en-US" sz="1400" b="1"/>
              <a:t>pyplot.show</a:t>
            </a:r>
            <a:r>
              <a:rPr lang="en-US" sz="1400"/>
              <a:t>() command at the end.</a:t>
            </a:r>
          </a:p>
        </p:txBody>
      </p:sp>
      <p:sp>
        <p:nvSpPr>
          <p:cNvPr id="10" name="TextBox 9">
            <a:extLst>
              <a:ext uri="{FF2B5EF4-FFF2-40B4-BE49-F238E27FC236}">
                <a16:creationId xmlns:a16="http://schemas.microsoft.com/office/drawing/2014/main" id="{83B5D432-838E-13F3-9636-B64E555307A9}"/>
              </a:ext>
            </a:extLst>
          </p:cNvPr>
          <p:cNvSpPr txBox="1"/>
          <p:nvPr/>
        </p:nvSpPr>
        <p:spPr>
          <a:xfrm>
            <a:off x="1137569" y="6109067"/>
            <a:ext cx="962186" cy="307777"/>
          </a:xfrm>
          <a:prstGeom prst="rect">
            <a:avLst/>
          </a:prstGeom>
          <a:noFill/>
        </p:spPr>
        <p:txBody>
          <a:bodyPr wrap="none" rtlCol="0">
            <a:spAutoFit/>
          </a:bodyPr>
          <a:lstStyle/>
          <a:p>
            <a:r>
              <a:rPr lang="en-US" sz="1400"/>
              <a:t>grid = True</a:t>
            </a:r>
          </a:p>
        </p:txBody>
      </p:sp>
      <mc:AlternateContent xmlns:mc="http://schemas.openxmlformats.org/markup-compatibility/2006" xmlns:p14="http://schemas.microsoft.com/office/powerpoint/2010/main">
        <mc:Choice Requires="p14">
          <p:contentPart p14:bwMode="auto" r:id="rId17">
            <p14:nvContentPartPr>
              <p14:cNvPr id="11" name="Ink 10">
                <a:extLst>
                  <a:ext uri="{FF2B5EF4-FFF2-40B4-BE49-F238E27FC236}">
                    <a16:creationId xmlns:a16="http://schemas.microsoft.com/office/drawing/2014/main" id="{5B419B9E-1D31-BA79-B3F7-058F04FDC6CE}"/>
                  </a:ext>
                </a:extLst>
              </p14:cNvPr>
              <p14:cNvContentPartPr/>
              <p14:nvPr/>
            </p14:nvContentPartPr>
            <p14:xfrm>
              <a:off x="2353599" y="6267850"/>
              <a:ext cx="465840" cy="10800"/>
            </p14:xfrm>
          </p:contentPart>
        </mc:Choice>
        <mc:Fallback xmlns="">
          <p:pic>
            <p:nvPicPr>
              <p:cNvPr id="11" name="Ink 10">
                <a:extLst>
                  <a:ext uri="{FF2B5EF4-FFF2-40B4-BE49-F238E27FC236}">
                    <a16:creationId xmlns:a16="http://schemas.microsoft.com/office/drawing/2014/main" id="{5B419B9E-1D31-BA79-B3F7-058F04FDC6CE}"/>
                  </a:ext>
                </a:extLst>
              </p:cNvPr>
              <p:cNvPicPr/>
              <p:nvPr/>
            </p:nvPicPr>
            <p:blipFill>
              <a:blip r:embed="rId7"/>
              <a:stretch>
                <a:fillRect/>
              </a:stretch>
            </p:blipFill>
            <p:spPr>
              <a:xfrm>
                <a:off x="2347479" y="6261519"/>
                <a:ext cx="478080" cy="23462"/>
              </a:xfrm>
              <a:prstGeom prst="rect">
                <a:avLst/>
              </a:prstGeom>
            </p:spPr>
          </p:pic>
        </mc:Fallback>
      </mc:AlternateContent>
      <p:sp>
        <p:nvSpPr>
          <p:cNvPr id="12" name="TextBox 11">
            <a:extLst>
              <a:ext uri="{FF2B5EF4-FFF2-40B4-BE49-F238E27FC236}">
                <a16:creationId xmlns:a16="http://schemas.microsoft.com/office/drawing/2014/main" id="{8E857345-65EE-6C7C-CC02-54CD19353EB7}"/>
              </a:ext>
            </a:extLst>
          </p:cNvPr>
          <p:cNvSpPr txBox="1"/>
          <p:nvPr/>
        </p:nvSpPr>
        <p:spPr>
          <a:xfrm>
            <a:off x="2988557" y="6124761"/>
            <a:ext cx="2515371" cy="307777"/>
          </a:xfrm>
          <a:prstGeom prst="rect">
            <a:avLst/>
          </a:prstGeom>
          <a:noFill/>
        </p:spPr>
        <p:txBody>
          <a:bodyPr wrap="square" rtlCol="0">
            <a:spAutoFit/>
          </a:bodyPr>
          <a:lstStyle/>
          <a:p>
            <a:r>
              <a:rPr lang="en-US" sz="1400"/>
              <a:t>to add a grid.</a:t>
            </a:r>
          </a:p>
        </p:txBody>
      </p:sp>
    </p:spTree>
    <p:extLst>
      <p:ext uri="{BB962C8B-B14F-4D97-AF65-F5344CB8AC3E}">
        <p14:creationId xmlns:p14="http://schemas.microsoft.com/office/powerpoint/2010/main" val="268007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BB6AB-9881-6DF8-5194-EBE4454B37D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FCA5D76-F27B-2240-15EE-8B2966A300D1}"/>
              </a:ext>
            </a:extLst>
          </p:cNvPr>
          <p:cNvSpPr/>
          <p:nvPr/>
        </p:nvSpPr>
        <p:spPr>
          <a:xfrm>
            <a:off x="4330563" y="197452"/>
            <a:ext cx="2170851" cy="461665"/>
          </a:xfrm>
          <a:prstGeom prst="rect">
            <a:avLst/>
          </a:prstGeom>
        </p:spPr>
        <p:txBody>
          <a:bodyPr wrap="none">
            <a:spAutoFit/>
          </a:bodyPr>
          <a:lstStyle/>
          <a:p>
            <a:r>
              <a:rPr lang="en-US" sz="2400" b="1" u="sng">
                <a:solidFill>
                  <a:srgbClr val="7030A0"/>
                </a:solidFill>
              </a:rPr>
              <a:t>Series: Creating</a:t>
            </a:r>
          </a:p>
        </p:txBody>
      </p:sp>
      <p:sp>
        <p:nvSpPr>
          <p:cNvPr id="4" name="TextBox 3">
            <a:extLst>
              <a:ext uri="{FF2B5EF4-FFF2-40B4-BE49-F238E27FC236}">
                <a16:creationId xmlns:a16="http://schemas.microsoft.com/office/drawing/2014/main" id="{E176D77F-DA00-00A2-CC2C-1519D7BFEB06}"/>
              </a:ext>
            </a:extLst>
          </p:cNvPr>
          <p:cNvSpPr txBox="1"/>
          <p:nvPr/>
        </p:nvSpPr>
        <p:spPr>
          <a:xfrm>
            <a:off x="206622" y="980132"/>
            <a:ext cx="3098554" cy="307777"/>
          </a:xfrm>
          <a:prstGeom prst="rect">
            <a:avLst/>
          </a:prstGeom>
          <a:noFill/>
        </p:spPr>
        <p:txBody>
          <a:bodyPr wrap="square" rtlCol="0">
            <a:spAutoFit/>
          </a:bodyPr>
          <a:lstStyle/>
          <a:p>
            <a:r>
              <a:rPr lang="en-US" sz="1400"/>
              <a:t>And a couple more,</a:t>
            </a:r>
          </a:p>
        </p:txBody>
      </p:sp>
      <p:sp>
        <p:nvSpPr>
          <p:cNvPr id="15" name="TextBox 14">
            <a:extLst>
              <a:ext uri="{FF2B5EF4-FFF2-40B4-BE49-F238E27FC236}">
                <a16:creationId xmlns:a16="http://schemas.microsoft.com/office/drawing/2014/main" id="{BFF2C80A-F72D-32F6-0CAE-EBB6A256F858}"/>
              </a:ext>
            </a:extLst>
          </p:cNvPr>
          <p:cNvSpPr txBox="1"/>
          <p:nvPr/>
        </p:nvSpPr>
        <p:spPr>
          <a:xfrm>
            <a:off x="3971148" y="3679187"/>
            <a:ext cx="6859553" cy="738664"/>
          </a:xfrm>
          <a:prstGeom prst="rect">
            <a:avLst/>
          </a:prstGeom>
          <a:noFill/>
        </p:spPr>
        <p:txBody>
          <a:bodyPr wrap="square" rtlCol="0">
            <a:spAutoFit/>
          </a:bodyPr>
          <a:lstStyle/>
          <a:p>
            <a:r>
              <a:rPr lang="en-US" sz="1400"/>
              <a:t>creates a specifically “category” dtype data series.  If the series is ordered then can say so.  dtype = “category” saves more space than dtype = “object”, which is the default otherwise.  If series is list of grades, then categories might be categories = [“F”, “D”, “C”, “B”, “A”].</a:t>
            </a:r>
          </a:p>
        </p:txBody>
      </p:sp>
      <p:sp>
        <p:nvSpPr>
          <p:cNvPr id="16" name="TextBox 15">
            <a:extLst>
              <a:ext uri="{FF2B5EF4-FFF2-40B4-BE49-F238E27FC236}">
                <a16:creationId xmlns:a16="http://schemas.microsoft.com/office/drawing/2014/main" id="{DDFDBCE2-18A0-A4C6-6522-8C86702ABD3D}"/>
              </a:ext>
            </a:extLst>
          </p:cNvPr>
          <p:cNvSpPr txBox="1"/>
          <p:nvPr/>
        </p:nvSpPr>
        <p:spPr>
          <a:xfrm>
            <a:off x="206622" y="3022939"/>
            <a:ext cx="7194303" cy="307777"/>
          </a:xfrm>
          <a:prstGeom prst="rect">
            <a:avLst/>
          </a:prstGeom>
          <a:noFill/>
        </p:spPr>
        <p:txBody>
          <a:bodyPr wrap="square" rtlCol="0">
            <a:spAutoFit/>
          </a:bodyPr>
          <a:lstStyle/>
          <a:p>
            <a:r>
              <a:rPr lang="en-US" sz="1400"/>
              <a:t>series = pandas.Categorical(list, categories = [list of values least to largest], ordered = True)</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4DC2F2A6-FC28-ED2E-58DD-0745FD854CFB}"/>
                  </a:ext>
                </a:extLst>
              </p14:cNvPr>
              <p14:cNvContentPartPr/>
              <p14:nvPr/>
            </p14:nvContentPartPr>
            <p14:xfrm>
              <a:off x="6512911" y="3197274"/>
              <a:ext cx="612000" cy="452160"/>
            </p14:xfrm>
          </p:contentPart>
        </mc:Choice>
        <mc:Fallback xmlns="">
          <p:pic>
            <p:nvPicPr>
              <p:cNvPr id="9" name="Ink 8">
                <a:extLst>
                  <a:ext uri="{FF2B5EF4-FFF2-40B4-BE49-F238E27FC236}">
                    <a16:creationId xmlns:a16="http://schemas.microsoft.com/office/drawing/2014/main" id="{4DC2F2A6-FC28-ED2E-58DD-0745FD854CFB}"/>
                  </a:ext>
                </a:extLst>
              </p:cNvPr>
              <p:cNvPicPr/>
              <p:nvPr/>
            </p:nvPicPr>
            <p:blipFill>
              <a:blip r:embed="rId4"/>
              <a:stretch>
                <a:fillRect/>
              </a:stretch>
            </p:blipFill>
            <p:spPr>
              <a:xfrm>
                <a:off x="6503911" y="3188274"/>
                <a:ext cx="629640" cy="469800"/>
              </a:xfrm>
              <a:prstGeom prst="rect">
                <a:avLst/>
              </a:prstGeom>
            </p:spPr>
          </p:pic>
        </mc:Fallback>
      </mc:AlternateContent>
      <p:sp>
        <p:nvSpPr>
          <p:cNvPr id="11" name="TextBox 10">
            <a:extLst>
              <a:ext uri="{FF2B5EF4-FFF2-40B4-BE49-F238E27FC236}">
                <a16:creationId xmlns:a16="http://schemas.microsoft.com/office/drawing/2014/main" id="{1A6AF256-B0EE-B643-D2EC-5B79397B5986}"/>
              </a:ext>
            </a:extLst>
          </p:cNvPr>
          <p:cNvSpPr txBox="1"/>
          <p:nvPr/>
        </p:nvSpPr>
        <p:spPr>
          <a:xfrm>
            <a:off x="3971148" y="5421599"/>
            <a:ext cx="7763653" cy="738664"/>
          </a:xfrm>
          <a:prstGeom prst="rect">
            <a:avLst/>
          </a:prstGeom>
          <a:noFill/>
        </p:spPr>
        <p:txBody>
          <a:bodyPr wrap="square" rtlCol="0">
            <a:spAutoFit/>
          </a:bodyPr>
          <a:lstStyle/>
          <a:p>
            <a:r>
              <a:rPr lang="en-US" sz="1400"/>
              <a:t>This creates a series of dates between start and end.  These dates should be in ISO format, I think: YYYY-MM-DD.  The sampling frequency can be “D”, “W”, “M”, “Y”, etc., for creating a date entry every consecutive day, week, or month, or year.   Can also do things like “5D” to do it every five days.  </a:t>
            </a:r>
          </a:p>
        </p:txBody>
      </p:sp>
      <p:sp>
        <p:nvSpPr>
          <p:cNvPr id="14" name="TextBox 13">
            <a:extLst>
              <a:ext uri="{FF2B5EF4-FFF2-40B4-BE49-F238E27FC236}">
                <a16:creationId xmlns:a16="http://schemas.microsoft.com/office/drawing/2014/main" id="{5F78E7F1-3218-34AD-67AF-15B5450686C0}"/>
              </a:ext>
            </a:extLst>
          </p:cNvPr>
          <p:cNvSpPr txBox="1"/>
          <p:nvPr/>
        </p:nvSpPr>
        <p:spPr>
          <a:xfrm>
            <a:off x="206622" y="4766322"/>
            <a:ext cx="7194303" cy="307777"/>
          </a:xfrm>
          <a:prstGeom prst="rect">
            <a:avLst/>
          </a:prstGeom>
          <a:noFill/>
        </p:spPr>
        <p:txBody>
          <a:bodyPr wrap="square" rtlCol="0">
            <a:spAutoFit/>
          </a:bodyPr>
          <a:lstStyle/>
          <a:p>
            <a:r>
              <a:rPr lang="en-US" sz="1400"/>
              <a:t>series = pandas.date_range(start = “start date”, end = “end date”, freq = “sampling frequency”)</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33134562-8167-C7FD-C3A0-0CF0A35AFB95}"/>
                  </a:ext>
                </a:extLst>
              </p14:cNvPr>
              <p14:cNvContentPartPr/>
              <p14:nvPr/>
            </p14:nvContentPartPr>
            <p14:xfrm>
              <a:off x="6788924" y="4928667"/>
              <a:ext cx="612000" cy="452160"/>
            </p14:xfrm>
          </p:contentPart>
        </mc:Choice>
        <mc:Fallback xmlns="">
          <p:pic>
            <p:nvPicPr>
              <p:cNvPr id="18" name="Ink 17">
                <a:extLst>
                  <a:ext uri="{FF2B5EF4-FFF2-40B4-BE49-F238E27FC236}">
                    <a16:creationId xmlns:a16="http://schemas.microsoft.com/office/drawing/2014/main" id="{33134562-8167-C7FD-C3A0-0CF0A35AFB95}"/>
                  </a:ext>
                </a:extLst>
              </p:cNvPr>
              <p:cNvPicPr/>
              <p:nvPr/>
            </p:nvPicPr>
            <p:blipFill>
              <a:blip r:embed="rId4"/>
              <a:stretch>
                <a:fillRect/>
              </a:stretch>
            </p:blipFill>
            <p:spPr>
              <a:xfrm>
                <a:off x="6779924" y="4919667"/>
                <a:ext cx="629640" cy="469800"/>
              </a:xfrm>
              <a:prstGeom prst="rect">
                <a:avLst/>
              </a:prstGeom>
            </p:spPr>
          </p:pic>
        </mc:Fallback>
      </mc:AlternateContent>
      <p:sp>
        <p:nvSpPr>
          <p:cNvPr id="2" name="TextBox 1">
            <a:extLst>
              <a:ext uri="{FF2B5EF4-FFF2-40B4-BE49-F238E27FC236}">
                <a16:creationId xmlns:a16="http://schemas.microsoft.com/office/drawing/2014/main" id="{C3036767-B445-47A4-92E7-3BD75F82E1CE}"/>
              </a:ext>
            </a:extLst>
          </p:cNvPr>
          <p:cNvSpPr txBox="1"/>
          <p:nvPr/>
        </p:nvSpPr>
        <p:spPr>
          <a:xfrm>
            <a:off x="5255150" y="1760008"/>
            <a:ext cx="5083095" cy="523220"/>
          </a:xfrm>
          <a:prstGeom prst="rect">
            <a:avLst/>
          </a:prstGeom>
          <a:noFill/>
        </p:spPr>
        <p:txBody>
          <a:bodyPr wrap="square" rtlCol="0">
            <a:spAutoFit/>
          </a:bodyPr>
          <a:lstStyle/>
          <a:p>
            <a:r>
              <a:rPr lang="en-US" sz="1400"/>
              <a:t>will return a new series constituted of the terms in the old series specified by the row labels.</a:t>
            </a:r>
          </a:p>
        </p:txBody>
      </p:sp>
      <p:sp>
        <p:nvSpPr>
          <p:cNvPr id="5" name="TextBox 4">
            <a:extLst>
              <a:ext uri="{FF2B5EF4-FFF2-40B4-BE49-F238E27FC236}">
                <a16:creationId xmlns:a16="http://schemas.microsoft.com/office/drawing/2014/main" id="{DFF34CA0-A959-4D40-9AD7-2F3741CD03A9}"/>
              </a:ext>
            </a:extLst>
          </p:cNvPr>
          <p:cNvSpPr txBox="1"/>
          <p:nvPr/>
        </p:nvSpPr>
        <p:spPr>
          <a:xfrm>
            <a:off x="206622" y="1769497"/>
            <a:ext cx="4608297" cy="307777"/>
          </a:xfrm>
          <a:prstGeom prst="rect">
            <a:avLst/>
          </a:prstGeom>
          <a:noFill/>
        </p:spPr>
        <p:txBody>
          <a:bodyPr wrap="square" rtlCol="0">
            <a:spAutoFit/>
          </a:bodyPr>
          <a:lstStyle/>
          <a:p>
            <a:r>
              <a:rPr lang="en-US" sz="1400"/>
              <a:t>series_new = pandas.Series(series, index = [row1, row2, …])</a:t>
            </a:r>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4AEF5E20-870F-42BD-87C5-82277F5E2B02}"/>
                  </a:ext>
                </a:extLst>
              </p14:cNvPr>
              <p14:cNvContentPartPr/>
              <p14:nvPr/>
            </p14:nvContentPartPr>
            <p14:xfrm>
              <a:off x="4814919" y="1937102"/>
              <a:ext cx="290520" cy="11160"/>
            </p14:xfrm>
          </p:contentPart>
        </mc:Choice>
        <mc:Fallback xmlns="">
          <p:pic>
            <p:nvPicPr>
              <p:cNvPr id="6" name="Ink 5">
                <a:extLst>
                  <a:ext uri="{FF2B5EF4-FFF2-40B4-BE49-F238E27FC236}">
                    <a16:creationId xmlns:a16="http://schemas.microsoft.com/office/drawing/2014/main" id="{4AEF5E20-870F-42BD-87C5-82277F5E2B02}"/>
                  </a:ext>
                </a:extLst>
              </p:cNvPr>
              <p:cNvPicPr/>
              <p:nvPr/>
            </p:nvPicPr>
            <p:blipFill>
              <a:blip r:embed="rId7"/>
              <a:stretch>
                <a:fillRect/>
              </a:stretch>
            </p:blipFill>
            <p:spPr>
              <a:xfrm>
                <a:off x="4805930" y="1928383"/>
                <a:ext cx="308138" cy="28249"/>
              </a:xfrm>
              <a:prstGeom prst="rect">
                <a:avLst/>
              </a:prstGeom>
            </p:spPr>
          </p:pic>
        </mc:Fallback>
      </mc:AlternateContent>
      <p:pic>
        <p:nvPicPr>
          <p:cNvPr id="7" name="Picture 6">
            <a:extLst>
              <a:ext uri="{FF2B5EF4-FFF2-40B4-BE49-F238E27FC236}">
                <a16:creationId xmlns:a16="http://schemas.microsoft.com/office/drawing/2014/main" id="{C6E3419E-D4A0-083F-1AB9-757DDBFA8AA5}"/>
              </a:ext>
            </a:extLst>
          </p:cNvPr>
          <p:cNvPicPr>
            <a:picLocks noChangeAspect="1"/>
          </p:cNvPicPr>
          <p:nvPr/>
        </p:nvPicPr>
        <p:blipFill>
          <a:blip r:embed="rId8"/>
          <a:stretch>
            <a:fillRect/>
          </a:stretch>
        </p:blipFill>
        <p:spPr>
          <a:xfrm>
            <a:off x="5255150" y="2399973"/>
            <a:ext cx="6741600" cy="164429"/>
          </a:xfrm>
          <a:prstGeom prst="rect">
            <a:avLst/>
          </a:prstGeom>
        </p:spPr>
      </p:pic>
    </p:spTree>
    <p:extLst>
      <p:ext uri="{BB962C8B-B14F-4D97-AF65-F5344CB8AC3E}">
        <p14:creationId xmlns:p14="http://schemas.microsoft.com/office/powerpoint/2010/main" val="3246365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188420" cy="461665"/>
          </a:xfrm>
          <a:prstGeom prst="rect">
            <a:avLst/>
          </a:prstGeom>
        </p:spPr>
        <p:txBody>
          <a:bodyPr wrap="none">
            <a:spAutoFit/>
          </a:bodyPr>
          <a:lstStyle/>
          <a:p>
            <a:r>
              <a:rPr lang="en-US" sz="2400" b="1" u="sng">
                <a:solidFill>
                  <a:schemeClr val="bg2">
                    <a:lumMod val="50000"/>
                  </a:schemeClr>
                </a:solidFill>
              </a:rPr>
              <a:t>Series: Example</a:t>
            </a:r>
          </a:p>
        </p:txBody>
      </p:sp>
      <p:sp>
        <p:nvSpPr>
          <p:cNvPr id="11" name="TextBox 10">
            <a:extLst>
              <a:ext uri="{FF2B5EF4-FFF2-40B4-BE49-F238E27FC236}">
                <a16:creationId xmlns:a16="http://schemas.microsoft.com/office/drawing/2014/main" id="{B87DD6A1-2CC4-DFA4-8C79-F5AD00C8DB97}"/>
              </a:ext>
            </a:extLst>
          </p:cNvPr>
          <p:cNvSpPr txBox="1"/>
          <p:nvPr/>
        </p:nvSpPr>
        <p:spPr>
          <a:xfrm>
            <a:off x="317798" y="1351691"/>
            <a:ext cx="2857500" cy="338554"/>
          </a:xfrm>
          <a:prstGeom prst="rect">
            <a:avLst/>
          </a:prstGeom>
          <a:noFill/>
        </p:spPr>
        <p:txBody>
          <a:bodyPr wrap="square" rtlCol="0">
            <a:spAutoFit/>
          </a:bodyPr>
          <a:lstStyle/>
          <a:p>
            <a:r>
              <a:rPr lang="en-US" sz="1600"/>
              <a:t>for instance, had this series:</a:t>
            </a:r>
          </a:p>
        </p:txBody>
      </p:sp>
      <p:sp>
        <p:nvSpPr>
          <p:cNvPr id="12" name="TextBox 11">
            <a:extLst>
              <a:ext uri="{FF2B5EF4-FFF2-40B4-BE49-F238E27FC236}">
                <a16:creationId xmlns:a16="http://schemas.microsoft.com/office/drawing/2014/main" id="{E86BAFE1-9C76-22DD-2B4E-1CE0B88CCF2F}"/>
              </a:ext>
            </a:extLst>
          </p:cNvPr>
          <p:cNvSpPr txBox="1"/>
          <p:nvPr/>
        </p:nvSpPr>
        <p:spPr>
          <a:xfrm>
            <a:off x="3952241" y="1365898"/>
            <a:ext cx="1449049" cy="338554"/>
          </a:xfrm>
          <a:prstGeom prst="rect">
            <a:avLst/>
          </a:prstGeom>
          <a:noFill/>
        </p:spPr>
        <p:txBody>
          <a:bodyPr wrap="square" rtlCol="0">
            <a:spAutoFit/>
          </a:bodyPr>
          <a:lstStyle/>
          <a:p>
            <a:r>
              <a:rPr lang="en-US" sz="1600"/>
              <a:t>and said,</a:t>
            </a:r>
          </a:p>
        </p:txBody>
      </p:sp>
      <p:sp>
        <p:nvSpPr>
          <p:cNvPr id="14" name="TextBox 13">
            <a:extLst>
              <a:ext uri="{FF2B5EF4-FFF2-40B4-BE49-F238E27FC236}">
                <a16:creationId xmlns:a16="http://schemas.microsoft.com/office/drawing/2014/main" id="{5ABDF65C-22C3-F109-9A76-C9B153898B8E}"/>
              </a:ext>
            </a:extLst>
          </p:cNvPr>
          <p:cNvSpPr txBox="1"/>
          <p:nvPr/>
        </p:nvSpPr>
        <p:spPr>
          <a:xfrm>
            <a:off x="7138488" y="1365898"/>
            <a:ext cx="1091728" cy="338554"/>
          </a:xfrm>
          <a:prstGeom prst="rect">
            <a:avLst/>
          </a:prstGeom>
          <a:noFill/>
        </p:spPr>
        <p:txBody>
          <a:bodyPr wrap="square" rtlCol="0">
            <a:spAutoFit/>
          </a:bodyPr>
          <a:lstStyle/>
          <a:p>
            <a:r>
              <a:rPr lang="en-US" sz="1600"/>
              <a:t>and got,</a:t>
            </a:r>
          </a:p>
        </p:txBody>
      </p:sp>
      <p:pic>
        <p:nvPicPr>
          <p:cNvPr id="19" name="Picture 18">
            <a:extLst>
              <a:ext uri="{FF2B5EF4-FFF2-40B4-BE49-F238E27FC236}">
                <a16:creationId xmlns:a16="http://schemas.microsoft.com/office/drawing/2014/main" id="{7264E77A-059B-4977-F41B-C3384AA7060C}"/>
              </a:ext>
            </a:extLst>
          </p:cNvPr>
          <p:cNvPicPr>
            <a:picLocks noChangeAspect="1"/>
          </p:cNvPicPr>
          <p:nvPr/>
        </p:nvPicPr>
        <p:blipFill>
          <a:blip r:embed="rId3"/>
          <a:stretch>
            <a:fillRect/>
          </a:stretch>
        </p:blipFill>
        <p:spPr>
          <a:xfrm>
            <a:off x="483539" y="1973590"/>
            <a:ext cx="3071126" cy="2377646"/>
          </a:xfrm>
          <a:prstGeom prst="rect">
            <a:avLst/>
          </a:prstGeom>
        </p:spPr>
      </p:pic>
      <p:pic>
        <p:nvPicPr>
          <p:cNvPr id="20" name="Picture 19">
            <a:extLst>
              <a:ext uri="{FF2B5EF4-FFF2-40B4-BE49-F238E27FC236}">
                <a16:creationId xmlns:a16="http://schemas.microsoft.com/office/drawing/2014/main" id="{FCE87C5F-873F-5318-5F5C-FACA0413EFB0}"/>
              </a:ext>
            </a:extLst>
          </p:cNvPr>
          <p:cNvPicPr>
            <a:picLocks noChangeAspect="1"/>
          </p:cNvPicPr>
          <p:nvPr/>
        </p:nvPicPr>
        <p:blipFill>
          <a:blip r:embed="rId4"/>
          <a:stretch>
            <a:fillRect/>
          </a:stretch>
        </p:blipFill>
        <p:spPr>
          <a:xfrm>
            <a:off x="4074039" y="1795753"/>
            <a:ext cx="2804403" cy="525826"/>
          </a:xfrm>
          <a:prstGeom prst="rect">
            <a:avLst/>
          </a:prstGeom>
        </p:spPr>
      </p:pic>
      <p:pic>
        <p:nvPicPr>
          <p:cNvPr id="21" name="Picture 20">
            <a:extLst>
              <a:ext uri="{FF2B5EF4-FFF2-40B4-BE49-F238E27FC236}">
                <a16:creationId xmlns:a16="http://schemas.microsoft.com/office/drawing/2014/main" id="{617333C0-60F0-42F1-5017-955D61270F0F}"/>
              </a:ext>
            </a:extLst>
          </p:cNvPr>
          <p:cNvPicPr>
            <a:picLocks noChangeAspect="1"/>
          </p:cNvPicPr>
          <p:nvPr/>
        </p:nvPicPr>
        <p:blipFill>
          <a:blip r:embed="rId5"/>
          <a:stretch>
            <a:fillRect/>
          </a:stretch>
        </p:blipFill>
        <p:spPr>
          <a:xfrm>
            <a:off x="7138487" y="1795753"/>
            <a:ext cx="3764606" cy="2499577"/>
          </a:xfrm>
          <a:prstGeom prst="rect">
            <a:avLst/>
          </a:prstGeom>
        </p:spPr>
      </p:pic>
    </p:spTree>
    <p:extLst>
      <p:ext uri="{BB962C8B-B14F-4D97-AF65-F5344CB8AC3E}">
        <p14:creationId xmlns:p14="http://schemas.microsoft.com/office/powerpoint/2010/main" val="326184262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3FE06-55DA-6977-3048-2B834D63A1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B7C9B4C-5D1F-DA83-DDAA-CF40840E97F9}"/>
              </a:ext>
            </a:extLst>
          </p:cNvPr>
          <p:cNvSpPr/>
          <p:nvPr/>
        </p:nvSpPr>
        <p:spPr>
          <a:xfrm>
            <a:off x="4104421" y="1911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89E5DCA3-2FCB-02B0-8DF5-D989914C45E4}"/>
              </a:ext>
            </a:extLst>
          </p:cNvPr>
          <p:cNvSpPr txBox="1"/>
          <p:nvPr/>
        </p:nvSpPr>
        <p:spPr>
          <a:xfrm>
            <a:off x="298577" y="849119"/>
            <a:ext cx="4544011" cy="584775"/>
          </a:xfrm>
          <a:prstGeom prst="rect">
            <a:avLst/>
          </a:prstGeom>
          <a:noFill/>
        </p:spPr>
        <p:txBody>
          <a:bodyPr wrap="square" rtlCol="0">
            <a:spAutoFit/>
          </a:bodyPr>
          <a:lstStyle/>
          <a:p>
            <a:r>
              <a:rPr lang="en-US" sz="1600" b="1"/>
              <a:t>Methods for plotting stuff.</a:t>
            </a:r>
          </a:p>
          <a:p>
            <a:r>
              <a:rPr lang="en-US" sz="1600"/>
              <a:t>Still more arguments,</a:t>
            </a:r>
          </a:p>
        </p:txBody>
      </p:sp>
      <p:sp>
        <p:nvSpPr>
          <p:cNvPr id="28" name="TextBox 27">
            <a:extLst>
              <a:ext uri="{FF2B5EF4-FFF2-40B4-BE49-F238E27FC236}">
                <a16:creationId xmlns:a16="http://schemas.microsoft.com/office/drawing/2014/main" id="{21BE4FAB-8692-A64D-07B1-75BD850C0AB4}"/>
              </a:ext>
            </a:extLst>
          </p:cNvPr>
          <p:cNvSpPr txBox="1"/>
          <p:nvPr/>
        </p:nvSpPr>
        <p:spPr>
          <a:xfrm>
            <a:off x="289248" y="1643724"/>
            <a:ext cx="3135088" cy="307777"/>
          </a:xfrm>
          <a:prstGeom prst="rect">
            <a:avLst/>
          </a:prstGeom>
          <a:noFill/>
        </p:spPr>
        <p:txBody>
          <a:bodyPr wrap="square" rtlCol="0">
            <a:spAutoFit/>
          </a:bodyPr>
          <a:lstStyle/>
          <a:p>
            <a:r>
              <a:rPr lang="en-US" sz="1400"/>
              <a:t>dataframe.plot(arguments…)</a:t>
            </a:r>
          </a:p>
        </p:txBody>
      </p:sp>
      <p:sp>
        <p:nvSpPr>
          <p:cNvPr id="7" name="TextBox 6">
            <a:extLst>
              <a:ext uri="{FF2B5EF4-FFF2-40B4-BE49-F238E27FC236}">
                <a16:creationId xmlns:a16="http://schemas.microsoft.com/office/drawing/2014/main" id="{6E70F78F-CF4E-10E8-FE37-C94685A6814A}"/>
              </a:ext>
            </a:extLst>
          </p:cNvPr>
          <p:cNvSpPr txBox="1"/>
          <p:nvPr/>
        </p:nvSpPr>
        <p:spPr>
          <a:xfrm>
            <a:off x="1454579" y="5339778"/>
            <a:ext cx="967252" cy="307777"/>
          </a:xfrm>
          <a:prstGeom prst="rect">
            <a:avLst/>
          </a:prstGeom>
          <a:noFill/>
        </p:spPr>
        <p:txBody>
          <a:bodyPr wrap="none" rtlCol="0">
            <a:spAutoFit/>
          </a:bodyPr>
          <a:lstStyle/>
          <a:p>
            <a:r>
              <a:rPr lang="en-US" sz="1400"/>
              <a:t>rot = angle</a:t>
            </a:r>
          </a:p>
        </p:txBody>
      </p:sp>
      <p:sp>
        <p:nvSpPr>
          <p:cNvPr id="16" name="TextBox 15">
            <a:extLst>
              <a:ext uri="{FF2B5EF4-FFF2-40B4-BE49-F238E27FC236}">
                <a16:creationId xmlns:a16="http://schemas.microsoft.com/office/drawing/2014/main" id="{1C464DAC-ADBB-482A-131C-31FDD59B45C0}"/>
              </a:ext>
            </a:extLst>
          </p:cNvPr>
          <p:cNvSpPr txBox="1"/>
          <p:nvPr/>
        </p:nvSpPr>
        <p:spPr>
          <a:xfrm>
            <a:off x="1454579" y="5836071"/>
            <a:ext cx="1047082" cy="307777"/>
          </a:xfrm>
          <a:prstGeom prst="rect">
            <a:avLst/>
          </a:prstGeom>
          <a:noFill/>
        </p:spPr>
        <p:txBody>
          <a:bodyPr wrap="none" rtlCol="0">
            <a:spAutoFit/>
          </a:bodyPr>
          <a:lstStyle/>
          <a:p>
            <a:r>
              <a:rPr lang="en-US" sz="1400"/>
              <a:t>bins = #bins</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A375121C-6299-79D9-8965-C09673C11EF5}"/>
                  </a:ext>
                </a:extLst>
              </p14:cNvPr>
              <p14:cNvContentPartPr/>
              <p14:nvPr/>
            </p14:nvContentPartPr>
            <p14:xfrm>
              <a:off x="2562545" y="5515351"/>
              <a:ext cx="465840" cy="10800"/>
            </p14:xfrm>
          </p:contentPart>
        </mc:Choice>
        <mc:Fallback xmlns="">
          <p:pic>
            <p:nvPicPr>
              <p:cNvPr id="17" name="Ink 16">
                <a:extLst>
                  <a:ext uri="{FF2B5EF4-FFF2-40B4-BE49-F238E27FC236}">
                    <a16:creationId xmlns:a16="http://schemas.microsoft.com/office/drawing/2014/main" id="{A375121C-6299-79D9-8965-C09673C11EF5}"/>
                  </a:ext>
                </a:extLst>
              </p:cNvPr>
              <p:cNvPicPr/>
              <p:nvPr/>
            </p:nvPicPr>
            <p:blipFill>
              <a:blip r:embed="rId4"/>
              <a:stretch>
                <a:fillRect/>
              </a:stretch>
            </p:blipFill>
            <p:spPr>
              <a:xfrm>
                <a:off x="2556425" y="5509020"/>
                <a:ext cx="478080" cy="23462"/>
              </a:xfrm>
              <a:prstGeom prst="rect">
                <a:avLst/>
              </a:prstGeom>
            </p:spPr>
          </p:pic>
        </mc:Fallback>
      </mc:AlternateContent>
      <p:sp>
        <p:nvSpPr>
          <p:cNvPr id="19" name="TextBox 18">
            <a:extLst>
              <a:ext uri="{FF2B5EF4-FFF2-40B4-BE49-F238E27FC236}">
                <a16:creationId xmlns:a16="http://schemas.microsoft.com/office/drawing/2014/main" id="{95E19415-1A67-0A0B-55D5-169CA6766843}"/>
              </a:ext>
            </a:extLst>
          </p:cNvPr>
          <p:cNvSpPr txBox="1"/>
          <p:nvPr/>
        </p:nvSpPr>
        <p:spPr>
          <a:xfrm>
            <a:off x="3268422" y="5336101"/>
            <a:ext cx="4531306" cy="307777"/>
          </a:xfrm>
          <a:prstGeom prst="rect">
            <a:avLst/>
          </a:prstGeom>
          <a:noFill/>
        </p:spPr>
        <p:txBody>
          <a:bodyPr wrap="square" rtlCol="0">
            <a:spAutoFit/>
          </a:bodyPr>
          <a:lstStyle/>
          <a:p>
            <a:r>
              <a:rPr lang="en-US" sz="1400"/>
              <a:t>specifies the angle at which the x-labels are angled</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A22EEA3C-C21E-CB1F-5A0B-52AAD8C3B032}"/>
                  </a:ext>
                </a:extLst>
              </p14:cNvPr>
              <p14:cNvContentPartPr/>
              <p14:nvPr/>
            </p14:nvContentPartPr>
            <p14:xfrm>
              <a:off x="2719466" y="6017269"/>
              <a:ext cx="465840" cy="10800"/>
            </p14:xfrm>
          </p:contentPart>
        </mc:Choice>
        <mc:Fallback xmlns="">
          <p:pic>
            <p:nvPicPr>
              <p:cNvPr id="20" name="Ink 19">
                <a:extLst>
                  <a:ext uri="{FF2B5EF4-FFF2-40B4-BE49-F238E27FC236}">
                    <a16:creationId xmlns:a16="http://schemas.microsoft.com/office/drawing/2014/main" id="{A22EEA3C-C21E-CB1F-5A0B-52AAD8C3B032}"/>
                  </a:ext>
                </a:extLst>
              </p:cNvPr>
              <p:cNvPicPr/>
              <p:nvPr/>
            </p:nvPicPr>
            <p:blipFill>
              <a:blip r:embed="rId4"/>
              <a:stretch>
                <a:fillRect/>
              </a:stretch>
            </p:blipFill>
            <p:spPr>
              <a:xfrm>
                <a:off x="2713346" y="6010938"/>
                <a:ext cx="478080" cy="23462"/>
              </a:xfrm>
              <a:prstGeom prst="rect">
                <a:avLst/>
              </a:prstGeom>
            </p:spPr>
          </p:pic>
        </mc:Fallback>
      </mc:AlternateContent>
      <p:sp>
        <p:nvSpPr>
          <p:cNvPr id="21" name="TextBox 20">
            <a:extLst>
              <a:ext uri="{FF2B5EF4-FFF2-40B4-BE49-F238E27FC236}">
                <a16:creationId xmlns:a16="http://schemas.microsoft.com/office/drawing/2014/main" id="{F4D128B9-1830-F8C0-7C22-D2F506C2BE87}"/>
              </a:ext>
            </a:extLst>
          </p:cNvPr>
          <p:cNvSpPr txBox="1"/>
          <p:nvPr/>
        </p:nvSpPr>
        <p:spPr>
          <a:xfrm>
            <a:off x="3385665" y="5827721"/>
            <a:ext cx="3729070" cy="307777"/>
          </a:xfrm>
          <a:prstGeom prst="rect">
            <a:avLst/>
          </a:prstGeom>
          <a:noFill/>
        </p:spPr>
        <p:txBody>
          <a:bodyPr wrap="square" rtlCol="0">
            <a:spAutoFit/>
          </a:bodyPr>
          <a:lstStyle/>
          <a:p>
            <a:r>
              <a:rPr lang="en-US" sz="1400"/>
              <a:t>I guess this goes with kind = “hist”.</a:t>
            </a:r>
          </a:p>
        </p:txBody>
      </p:sp>
      <p:sp>
        <p:nvSpPr>
          <p:cNvPr id="43" name="TextBox 42">
            <a:extLst>
              <a:ext uri="{FF2B5EF4-FFF2-40B4-BE49-F238E27FC236}">
                <a16:creationId xmlns:a16="http://schemas.microsoft.com/office/drawing/2014/main" id="{AE6CE1E1-E98A-D3AD-F5CE-4237232ED03C}"/>
              </a:ext>
            </a:extLst>
          </p:cNvPr>
          <p:cNvSpPr txBox="1"/>
          <p:nvPr/>
        </p:nvSpPr>
        <p:spPr>
          <a:xfrm>
            <a:off x="1455225" y="4815532"/>
            <a:ext cx="845103" cy="307777"/>
          </a:xfrm>
          <a:prstGeom prst="rect">
            <a:avLst/>
          </a:prstGeom>
          <a:noFill/>
        </p:spPr>
        <p:txBody>
          <a:bodyPr wrap="none" rtlCol="0">
            <a:spAutoFit/>
          </a:bodyPr>
          <a:lstStyle/>
          <a:p>
            <a:r>
              <a:rPr lang="en-US" sz="1400"/>
              <a:t>alpha = a</a:t>
            </a:r>
          </a:p>
        </p:txBody>
      </p:sp>
      <mc:AlternateContent xmlns:mc="http://schemas.openxmlformats.org/markup-compatibility/2006" xmlns:p14="http://schemas.microsoft.com/office/powerpoint/2010/main">
        <mc:Choice Requires="p14">
          <p:contentPart p14:bwMode="auto" r:id="rId6">
            <p14:nvContentPartPr>
              <p14:cNvPr id="44" name="Ink 43">
                <a:extLst>
                  <a:ext uri="{FF2B5EF4-FFF2-40B4-BE49-F238E27FC236}">
                    <a16:creationId xmlns:a16="http://schemas.microsoft.com/office/drawing/2014/main" id="{D67982E4-B15B-EFB4-075A-6DFB1C8191F3}"/>
                  </a:ext>
                </a:extLst>
              </p14:cNvPr>
              <p14:cNvContentPartPr/>
              <p14:nvPr/>
            </p14:nvContentPartPr>
            <p14:xfrm>
              <a:off x="2547923" y="4978743"/>
              <a:ext cx="465840" cy="10800"/>
            </p14:xfrm>
          </p:contentPart>
        </mc:Choice>
        <mc:Fallback xmlns="">
          <p:pic>
            <p:nvPicPr>
              <p:cNvPr id="44" name="Ink 43">
                <a:extLst>
                  <a:ext uri="{FF2B5EF4-FFF2-40B4-BE49-F238E27FC236}">
                    <a16:creationId xmlns:a16="http://schemas.microsoft.com/office/drawing/2014/main" id="{D67982E4-B15B-EFB4-075A-6DFB1C8191F3}"/>
                  </a:ext>
                </a:extLst>
              </p:cNvPr>
              <p:cNvPicPr/>
              <p:nvPr/>
            </p:nvPicPr>
            <p:blipFill>
              <a:blip r:embed="rId4"/>
              <a:stretch>
                <a:fillRect/>
              </a:stretch>
            </p:blipFill>
            <p:spPr>
              <a:xfrm>
                <a:off x="2541803" y="4972412"/>
                <a:ext cx="478080" cy="23462"/>
              </a:xfrm>
              <a:prstGeom prst="rect">
                <a:avLst/>
              </a:prstGeom>
            </p:spPr>
          </p:pic>
        </mc:Fallback>
      </mc:AlternateContent>
      <p:sp>
        <p:nvSpPr>
          <p:cNvPr id="45" name="TextBox 44">
            <a:extLst>
              <a:ext uri="{FF2B5EF4-FFF2-40B4-BE49-F238E27FC236}">
                <a16:creationId xmlns:a16="http://schemas.microsoft.com/office/drawing/2014/main" id="{7CD87800-EBBD-719A-DD46-A63155CEA656}"/>
              </a:ext>
            </a:extLst>
          </p:cNvPr>
          <p:cNvSpPr txBox="1"/>
          <p:nvPr/>
        </p:nvSpPr>
        <p:spPr>
          <a:xfrm>
            <a:off x="3268422" y="4836410"/>
            <a:ext cx="2202377" cy="307777"/>
          </a:xfrm>
          <a:prstGeom prst="rect">
            <a:avLst/>
          </a:prstGeom>
          <a:noFill/>
        </p:spPr>
        <p:txBody>
          <a:bodyPr wrap="square" rtlCol="0">
            <a:spAutoFit/>
          </a:bodyPr>
          <a:lstStyle/>
          <a:p>
            <a:r>
              <a:rPr lang="en-US" sz="1400"/>
              <a:t>governs transparency</a:t>
            </a:r>
          </a:p>
        </p:txBody>
      </p:sp>
      <mc:AlternateContent xmlns:mc="http://schemas.openxmlformats.org/markup-compatibility/2006" xmlns:p14="http://schemas.microsoft.com/office/powerpoint/2010/main">
        <mc:Choice Requires="p14">
          <p:contentPart p14:bwMode="auto" r:id="rId7">
            <p14:nvContentPartPr>
              <p14:cNvPr id="2" name="Ink 1">
                <a:extLst>
                  <a:ext uri="{FF2B5EF4-FFF2-40B4-BE49-F238E27FC236}">
                    <a16:creationId xmlns:a16="http://schemas.microsoft.com/office/drawing/2014/main" id="{E1622CC7-DCA9-31F4-D57B-43A4210C9927}"/>
                  </a:ext>
                </a:extLst>
              </p14:cNvPr>
              <p14:cNvContentPartPr/>
              <p14:nvPr/>
            </p14:nvContentPartPr>
            <p14:xfrm rot="19239932">
              <a:off x="1637371" y="2164502"/>
              <a:ext cx="532169" cy="151248"/>
            </p14:xfrm>
          </p:contentPart>
        </mc:Choice>
        <mc:Fallback xmlns="">
          <p:pic>
            <p:nvPicPr>
              <p:cNvPr id="2" name="Ink 1">
                <a:extLst>
                  <a:ext uri="{FF2B5EF4-FFF2-40B4-BE49-F238E27FC236}">
                    <a16:creationId xmlns:a16="http://schemas.microsoft.com/office/drawing/2014/main" id="{E1622CC7-DCA9-31F4-D57B-43A4210C9927}"/>
                  </a:ext>
                </a:extLst>
              </p:cNvPr>
              <p:cNvPicPr/>
              <p:nvPr/>
            </p:nvPicPr>
            <p:blipFill>
              <a:blip r:embed="rId8"/>
              <a:stretch>
                <a:fillRect/>
              </a:stretch>
            </p:blipFill>
            <p:spPr>
              <a:xfrm rot="19239932">
                <a:off x="1631250" y="2158380"/>
                <a:ext cx="544411" cy="163492"/>
              </a:xfrm>
              <a:prstGeom prst="rect">
                <a:avLst/>
              </a:prstGeom>
            </p:spPr>
          </p:pic>
        </mc:Fallback>
      </mc:AlternateContent>
      <p:sp>
        <p:nvSpPr>
          <p:cNvPr id="5" name="TextBox 4">
            <a:extLst>
              <a:ext uri="{FF2B5EF4-FFF2-40B4-BE49-F238E27FC236}">
                <a16:creationId xmlns:a16="http://schemas.microsoft.com/office/drawing/2014/main" id="{F150E7E6-56EE-0AF2-3E40-C2097B5B469B}"/>
              </a:ext>
            </a:extLst>
          </p:cNvPr>
          <p:cNvSpPr txBox="1"/>
          <p:nvPr/>
        </p:nvSpPr>
        <p:spPr>
          <a:xfrm>
            <a:off x="1454579" y="4313689"/>
            <a:ext cx="1102674" cy="307777"/>
          </a:xfrm>
          <a:prstGeom prst="rect">
            <a:avLst/>
          </a:prstGeom>
          <a:noFill/>
        </p:spPr>
        <p:txBody>
          <a:bodyPr wrap="none" rtlCol="0">
            <a:spAutoFit/>
          </a:bodyPr>
          <a:lstStyle/>
          <a:p>
            <a:r>
              <a:rPr lang="en-US" sz="1400"/>
              <a:t>label = “key”</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83817673-2CCA-6734-C6E3-420EB9E08911}"/>
                  </a:ext>
                </a:extLst>
              </p14:cNvPr>
              <p14:cNvContentPartPr/>
              <p14:nvPr/>
            </p14:nvContentPartPr>
            <p14:xfrm>
              <a:off x="2716499" y="4512807"/>
              <a:ext cx="465840" cy="10800"/>
            </p14:xfrm>
          </p:contentPart>
        </mc:Choice>
        <mc:Fallback xmlns="">
          <p:pic>
            <p:nvPicPr>
              <p:cNvPr id="6" name="Ink 5">
                <a:extLst>
                  <a:ext uri="{FF2B5EF4-FFF2-40B4-BE49-F238E27FC236}">
                    <a16:creationId xmlns:a16="http://schemas.microsoft.com/office/drawing/2014/main" id="{83817673-2CCA-6734-C6E3-420EB9E08911}"/>
                  </a:ext>
                </a:extLst>
              </p:cNvPr>
              <p:cNvPicPr/>
              <p:nvPr/>
            </p:nvPicPr>
            <p:blipFill>
              <a:blip r:embed="rId4"/>
              <a:stretch>
                <a:fillRect/>
              </a:stretch>
            </p:blipFill>
            <p:spPr>
              <a:xfrm>
                <a:off x="2710379" y="4506476"/>
                <a:ext cx="478080" cy="23462"/>
              </a:xfrm>
              <a:prstGeom prst="rect">
                <a:avLst/>
              </a:prstGeom>
            </p:spPr>
          </p:pic>
        </mc:Fallback>
      </mc:AlternateContent>
      <p:sp>
        <p:nvSpPr>
          <p:cNvPr id="8" name="TextBox 7">
            <a:extLst>
              <a:ext uri="{FF2B5EF4-FFF2-40B4-BE49-F238E27FC236}">
                <a16:creationId xmlns:a16="http://schemas.microsoft.com/office/drawing/2014/main" id="{EACE507B-8602-B449-4192-842F79DBCFA0}"/>
              </a:ext>
            </a:extLst>
          </p:cNvPr>
          <p:cNvSpPr txBox="1"/>
          <p:nvPr/>
        </p:nvSpPr>
        <p:spPr>
          <a:xfrm>
            <a:off x="3265971" y="4327790"/>
            <a:ext cx="8731262" cy="307777"/>
          </a:xfrm>
          <a:prstGeom prst="rect">
            <a:avLst/>
          </a:prstGeom>
          <a:noFill/>
        </p:spPr>
        <p:txBody>
          <a:bodyPr wrap="square" rtlCol="0">
            <a:spAutoFit/>
          </a:bodyPr>
          <a:lstStyle/>
          <a:p>
            <a:r>
              <a:rPr lang="en-US" sz="1400"/>
              <a:t>gives the labels for a legend you might want to display.  But have to add line pyplot.legend(), as usual, for matplotlib.  </a:t>
            </a:r>
          </a:p>
        </p:txBody>
      </p:sp>
      <p:sp>
        <p:nvSpPr>
          <p:cNvPr id="10" name="TextBox 9">
            <a:extLst>
              <a:ext uri="{FF2B5EF4-FFF2-40B4-BE49-F238E27FC236}">
                <a16:creationId xmlns:a16="http://schemas.microsoft.com/office/drawing/2014/main" id="{5670B994-2C2B-8686-771E-C3D796246E4B}"/>
              </a:ext>
            </a:extLst>
          </p:cNvPr>
          <p:cNvSpPr txBox="1"/>
          <p:nvPr/>
        </p:nvSpPr>
        <p:spPr>
          <a:xfrm>
            <a:off x="1454579" y="6328840"/>
            <a:ext cx="1583895" cy="307777"/>
          </a:xfrm>
          <a:prstGeom prst="rect">
            <a:avLst/>
          </a:prstGeom>
          <a:noFill/>
        </p:spPr>
        <p:txBody>
          <a:bodyPr wrap="none" rtlCol="0">
            <a:spAutoFit/>
          </a:bodyPr>
          <a:lstStyle/>
          <a:p>
            <a:r>
              <a:rPr lang="en-US" sz="1400"/>
              <a:t>colormap = “cmap”</a:t>
            </a:r>
          </a:p>
        </p:txBody>
      </p:sp>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1F7CD938-B4FC-2963-CDF2-1DC137C1BF20}"/>
                  </a:ext>
                </a:extLst>
              </p14:cNvPr>
              <p14:cNvContentPartPr/>
              <p14:nvPr/>
            </p14:nvContentPartPr>
            <p14:xfrm>
              <a:off x="3162075" y="6515849"/>
              <a:ext cx="465840" cy="10800"/>
            </p14:xfrm>
          </p:contentPart>
        </mc:Choice>
        <mc:Fallback xmlns="">
          <p:pic>
            <p:nvPicPr>
              <p:cNvPr id="18" name="Ink 17">
                <a:extLst>
                  <a:ext uri="{FF2B5EF4-FFF2-40B4-BE49-F238E27FC236}">
                    <a16:creationId xmlns:a16="http://schemas.microsoft.com/office/drawing/2014/main" id="{1F7CD938-B4FC-2963-CDF2-1DC137C1BF20}"/>
                  </a:ext>
                </a:extLst>
              </p:cNvPr>
              <p:cNvPicPr/>
              <p:nvPr/>
            </p:nvPicPr>
            <p:blipFill>
              <a:blip r:embed="rId4"/>
              <a:stretch>
                <a:fillRect/>
              </a:stretch>
            </p:blipFill>
            <p:spPr>
              <a:xfrm>
                <a:off x="3155955" y="6509518"/>
                <a:ext cx="478080" cy="23462"/>
              </a:xfrm>
              <a:prstGeom prst="rect">
                <a:avLst/>
              </a:prstGeom>
            </p:spPr>
          </p:pic>
        </mc:Fallback>
      </mc:AlternateContent>
      <p:sp>
        <p:nvSpPr>
          <p:cNvPr id="22" name="TextBox 21">
            <a:extLst>
              <a:ext uri="{FF2B5EF4-FFF2-40B4-BE49-F238E27FC236}">
                <a16:creationId xmlns:a16="http://schemas.microsoft.com/office/drawing/2014/main" id="{93A3ED80-2C9D-98A4-0AB1-1D199D21D6A4}"/>
              </a:ext>
            </a:extLst>
          </p:cNvPr>
          <p:cNvSpPr txBox="1"/>
          <p:nvPr/>
        </p:nvSpPr>
        <p:spPr>
          <a:xfrm>
            <a:off x="3797995" y="6359051"/>
            <a:ext cx="5087551" cy="307777"/>
          </a:xfrm>
          <a:prstGeom prst="rect">
            <a:avLst/>
          </a:prstGeom>
          <a:noFill/>
        </p:spPr>
        <p:txBody>
          <a:bodyPr wrap="square" rtlCol="0">
            <a:spAutoFit/>
          </a:bodyPr>
          <a:lstStyle/>
          <a:p>
            <a:r>
              <a:rPr lang="en-US" sz="1400"/>
              <a:t>can specify a colormap.  maybe can do a list of colors alternately?</a:t>
            </a:r>
          </a:p>
        </p:txBody>
      </p:sp>
      <p:sp>
        <p:nvSpPr>
          <p:cNvPr id="30" name="TextBox 29">
            <a:extLst>
              <a:ext uri="{FF2B5EF4-FFF2-40B4-BE49-F238E27FC236}">
                <a16:creationId xmlns:a16="http://schemas.microsoft.com/office/drawing/2014/main" id="{B4B2ED23-645C-BA39-9228-08DCFF46DDC5}"/>
              </a:ext>
            </a:extLst>
          </p:cNvPr>
          <p:cNvSpPr txBox="1"/>
          <p:nvPr/>
        </p:nvSpPr>
        <p:spPr>
          <a:xfrm>
            <a:off x="1444663" y="2718668"/>
            <a:ext cx="1205586" cy="307777"/>
          </a:xfrm>
          <a:prstGeom prst="rect">
            <a:avLst/>
          </a:prstGeom>
          <a:noFill/>
        </p:spPr>
        <p:txBody>
          <a:bodyPr wrap="none" rtlCol="0">
            <a:spAutoFit/>
          </a:bodyPr>
          <a:lstStyle/>
          <a:p>
            <a:r>
              <a:rPr lang="en-US" sz="1400"/>
              <a:t>x = “column1”</a:t>
            </a:r>
          </a:p>
        </p:txBody>
      </p:sp>
      <p:sp>
        <p:nvSpPr>
          <p:cNvPr id="31" name="TextBox 30">
            <a:extLst>
              <a:ext uri="{FF2B5EF4-FFF2-40B4-BE49-F238E27FC236}">
                <a16:creationId xmlns:a16="http://schemas.microsoft.com/office/drawing/2014/main" id="{C9A77519-953E-8C17-A71B-5F0DD873C9B2}"/>
              </a:ext>
            </a:extLst>
          </p:cNvPr>
          <p:cNvSpPr txBox="1"/>
          <p:nvPr/>
        </p:nvSpPr>
        <p:spPr>
          <a:xfrm>
            <a:off x="1436744" y="3249893"/>
            <a:ext cx="1208792" cy="307777"/>
          </a:xfrm>
          <a:prstGeom prst="rect">
            <a:avLst/>
          </a:prstGeom>
          <a:noFill/>
        </p:spPr>
        <p:txBody>
          <a:bodyPr wrap="none" rtlCol="0">
            <a:spAutoFit/>
          </a:bodyPr>
          <a:lstStyle/>
          <a:p>
            <a:r>
              <a:rPr lang="en-US" sz="1400"/>
              <a:t>y = “column2”</a:t>
            </a:r>
          </a:p>
        </p:txBody>
      </p:sp>
      <p:sp>
        <p:nvSpPr>
          <p:cNvPr id="32" name="TextBox 31">
            <a:extLst>
              <a:ext uri="{FF2B5EF4-FFF2-40B4-BE49-F238E27FC236}">
                <a16:creationId xmlns:a16="http://schemas.microsoft.com/office/drawing/2014/main" id="{6BBC487D-4E90-6FBE-B1AE-40E244B2FBB4}"/>
              </a:ext>
            </a:extLst>
          </p:cNvPr>
          <p:cNvSpPr txBox="1"/>
          <p:nvPr/>
        </p:nvSpPr>
        <p:spPr>
          <a:xfrm>
            <a:off x="1444663" y="3766196"/>
            <a:ext cx="1192955" cy="307777"/>
          </a:xfrm>
          <a:prstGeom prst="rect">
            <a:avLst/>
          </a:prstGeom>
          <a:noFill/>
        </p:spPr>
        <p:txBody>
          <a:bodyPr wrap="none" rtlCol="0">
            <a:spAutoFit/>
          </a:bodyPr>
          <a:lstStyle/>
          <a:p>
            <a:r>
              <a:rPr lang="en-US" sz="1400"/>
              <a:t>xlim = [x1, x2]</a:t>
            </a:r>
          </a:p>
        </p:txBody>
      </p:sp>
      <mc:AlternateContent xmlns:mc="http://schemas.openxmlformats.org/markup-compatibility/2006" xmlns:p14="http://schemas.microsoft.com/office/powerpoint/2010/main">
        <mc:Choice Requires="p14">
          <p:contentPart p14:bwMode="auto" r:id="rId11">
            <p14:nvContentPartPr>
              <p14:cNvPr id="39" name="Ink 38">
                <a:extLst>
                  <a:ext uri="{FF2B5EF4-FFF2-40B4-BE49-F238E27FC236}">
                    <a16:creationId xmlns:a16="http://schemas.microsoft.com/office/drawing/2014/main" id="{889517CF-1395-BFFF-378E-1471B2489349}"/>
                  </a:ext>
                </a:extLst>
              </p14:cNvPr>
              <p14:cNvContentPartPr/>
              <p14:nvPr/>
            </p14:nvContentPartPr>
            <p14:xfrm>
              <a:off x="2790215" y="2895394"/>
              <a:ext cx="465840" cy="10800"/>
            </p14:xfrm>
          </p:contentPart>
        </mc:Choice>
        <mc:Fallback xmlns="">
          <p:pic>
            <p:nvPicPr>
              <p:cNvPr id="39" name="Ink 38">
                <a:extLst>
                  <a:ext uri="{FF2B5EF4-FFF2-40B4-BE49-F238E27FC236}">
                    <a16:creationId xmlns:a16="http://schemas.microsoft.com/office/drawing/2014/main" id="{889517CF-1395-BFFF-378E-1471B2489349}"/>
                  </a:ext>
                </a:extLst>
              </p:cNvPr>
              <p:cNvPicPr/>
              <p:nvPr/>
            </p:nvPicPr>
            <p:blipFill>
              <a:blip r:embed="rId4"/>
              <a:stretch>
                <a:fillRect/>
              </a:stretch>
            </p:blipFill>
            <p:spPr>
              <a:xfrm>
                <a:off x="2784095" y="2889063"/>
                <a:ext cx="478080" cy="23462"/>
              </a:xfrm>
              <a:prstGeom prst="rect">
                <a:avLst/>
              </a:prstGeom>
            </p:spPr>
          </p:pic>
        </mc:Fallback>
      </mc:AlternateContent>
      <p:sp>
        <p:nvSpPr>
          <p:cNvPr id="40" name="TextBox 39">
            <a:extLst>
              <a:ext uri="{FF2B5EF4-FFF2-40B4-BE49-F238E27FC236}">
                <a16:creationId xmlns:a16="http://schemas.microsoft.com/office/drawing/2014/main" id="{E52F0DE3-612E-F859-81B4-365C1B2D4A58}"/>
              </a:ext>
            </a:extLst>
          </p:cNvPr>
          <p:cNvSpPr txBox="1"/>
          <p:nvPr/>
        </p:nvSpPr>
        <p:spPr>
          <a:xfrm>
            <a:off x="3424336" y="2695982"/>
            <a:ext cx="5235569" cy="307777"/>
          </a:xfrm>
          <a:prstGeom prst="rect">
            <a:avLst/>
          </a:prstGeom>
          <a:noFill/>
        </p:spPr>
        <p:txBody>
          <a:bodyPr wrap="square" rtlCol="0">
            <a:spAutoFit/>
          </a:bodyPr>
          <a:lstStyle/>
          <a:p>
            <a:r>
              <a:rPr lang="en-US" sz="1400"/>
              <a:t>default is the row index, but can make x a column instead.</a:t>
            </a:r>
          </a:p>
        </p:txBody>
      </p:sp>
      <mc:AlternateContent xmlns:mc="http://schemas.openxmlformats.org/markup-compatibility/2006" xmlns:p14="http://schemas.microsoft.com/office/powerpoint/2010/main">
        <mc:Choice Requires="p14">
          <p:contentPart p14:bwMode="auto" r:id="rId12">
            <p14:nvContentPartPr>
              <p14:cNvPr id="41" name="Ink 40">
                <a:extLst>
                  <a:ext uri="{FF2B5EF4-FFF2-40B4-BE49-F238E27FC236}">
                    <a16:creationId xmlns:a16="http://schemas.microsoft.com/office/drawing/2014/main" id="{AFA2714E-6885-5EE3-8455-7482E95B6187}"/>
                  </a:ext>
                </a:extLst>
              </p14:cNvPr>
              <p14:cNvContentPartPr/>
              <p14:nvPr/>
            </p14:nvContentPartPr>
            <p14:xfrm>
              <a:off x="2848182" y="3411866"/>
              <a:ext cx="465840" cy="10800"/>
            </p14:xfrm>
          </p:contentPart>
        </mc:Choice>
        <mc:Fallback xmlns="">
          <p:pic>
            <p:nvPicPr>
              <p:cNvPr id="41" name="Ink 40">
                <a:extLst>
                  <a:ext uri="{FF2B5EF4-FFF2-40B4-BE49-F238E27FC236}">
                    <a16:creationId xmlns:a16="http://schemas.microsoft.com/office/drawing/2014/main" id="{AFA2714E-6885-5EE3-8455-7482E95B6187}"/>
                  </a:ext>
                </a:extLst>
              </p:cNvPr>
              <p:cNvPicPr/>
              <p:nvPr/>
            </p:nvPicPr>
            <p:blipFill>
              <a:blip r:embed="rId4"/>
              <a:stretch>
                <a:fillRect/>
              </a:stretch>
            </p:blipFill>
            <p:spPr>
              <a:xfrm>
                <a:off x="2842062" y="3405535"/>
                <a:ext cx="478080" cy="23462"/>
              </a:xfrm>
              <a:prstGeom prst="rect">
                <a:avLst/>
              </a:prstGeom>
            </p:spPr>
          </p:pic>
        </mc:Fallback>
      </mc:AlternateContent>
      <p:sp>
        <p:nvSpPr>
          <p:cNvPr id="42" name="TextBox 41">
            <a:extLst>
              <a:ext uri="{FF2B5EF4-FFF2-40B4-BE49-F238E27FC236}">
                <a16:creationId xmlns:a16="http://schemas.microsoft.com/office/drawing/2014/main" id="{08462BD2-8507-82B0-599D-50681AF42745}"/>
              </a:ext>
            </a:extLst>
          </p:cNvPr>
          <p:cNvSpPr txBox="1"/>
          <p:nvPr/>
        </p:nvSpPr>
        <p:spPr>
          <a:xfrm>
            <a:off x="3466290" y="3249894"/>
            <a:ext cx="3647859" cy="307777"/>
          </a:xfrm>
          <a:prstGeom prst="rect">
            <a:avLst/>
          </a:prstGeom>
          <a:noFill/>
        </p:spPr>
        <p:txBody>
          <a:bodyPr wrap="square" rtlCol="0">
            <a:spAutoFit/>
          </a:bodyPr>
          <a:lstStyle/>
          <a:p>
            <a:r>
              <a:rPr lang="en-US" sz="1400"/>
              <a:t>can do list of columns too.</a:t>
            </a:r>
          </a:p>
        </p:txBody>
      </p:sp>
      <mc:AlternateContent xmlns:mc="http://schemas.openxmlformats.org/markup-compatibility/2006" xmlns:p14="http://schemas.microsoft.com/office/powerpoint/2010/main">
        <mc:Choice Requires="p14">
          <p:contentPart p14:bwMode="auto" r:id="rId13">
            <p14:nvContentPartPr>
              <p14:cNvPr id="46" name="Ink 45">
                <a:extLst>
                  <a:ext uri="{FF2B5EF4-FFF2-40B4-BE49-F238E27FC236}">
                    <a16:creationId xmlns:a16="http://schemas.microsoft.com/office/drawing/2014/main" id="{3F06E9B5-EACB-D8F5-EA04-E892C0AF3C43}"/>
                  </a:ext>
                </a:extLst>
              </p14:cNvPr>
              <p14:cNvContentPartPr/>
              <p14:nvPr/>
            </p14:nvContentPartPr>
            <p14:xfrm>
              <a:off x="2763822" y="3940503"/>
              <a:ext cx="465840" cy="10800"/>
            </p14:xfrm>
          </p:contentPart>
        </mc:Choice>
        <mc:Fallback xmlns="">
          <p:pic>
            <p:nvPicPr>
              <p:cNvPr id="46" name="Ink 45">
                <a:extLst>
                  <a:ext uri="{FF2B5EF4-FFF2-40B4-BE49-F238E27FC236}">
                    <a16:creationId xmlns:a16="http://schemas.microsoft.com/office/drawing/2014/main" id="{3F06E9B5-EACB-D8F5-EA04-E892C0AF3C43}"/>
                  </a:ext>
                </a:extLst>
              </p:cNvPr>
              <p:cNvPicPr/>
              <p:nvPr/>
            </p:nvPicPr>
            <p:blipFill>
              <a:blip r:embed="rId4"/>
              <a:stretch>
                <a:fillRect/>
              </a:stretch>
            </p:blipFill>
            <p:spPr>
              <a:xfrm>
                <a:off x="2757702" y="3934172"/>
                <a:ext cx="478080" cy="23462"/>
              </a:xfrm>
              <a:prstGeom prst="rect">
                <a:avLst/>
              </a:prstGeom>
            </p:spPr>
          </p:pic>
        </mc:Fallback>
      </mc:AlternateContent>
      <p:sp>
        <p:nvSpPr>
          <p:cNvPr id="47" name="TextBox 46">
            <a:extLst>
              <a:ext uri="{FF2B5EF4-FFF2-40B4-BE49-F238E27FC236}">
                <a16:creationId xmlns:a16="http://schemas.microsoft.com/office/drawing/2014/main" id="{8715CF3F-99B6-AE97-9FBC-E45A0D88923F}"/>
              </a:ext>
            </a:extLst>
          </p:cNvPr>
          <p:cNvSpPr txBox="1"/>
          <p:nvPr/>
        </p:nvSpPr>
        <p:spPr>
          <a:xfrm>
            <a:off x="3385079" y="3766196"/>
            <a:ext cx="3442826" cy="307777"/>
          </a:xfrm>
          <a:prstGeom prst="rect">
            <a:avLst/>
          </a:prstGeom>
          <a:noFill/>
        </p:spPr>
        <p:txBody>
          <a:bodyPr wrap="square" rtlCol="0">
            <a:spAutoFit/>
          </a:bodyPr>
          <a:lstStyle/>
          <a:p>
            <a:r>
              <a:rPr lang="en-US" sz="1400"/>
              <a:t>x bounds, and similary for y bounds.</a:t>
            </a:r>
          </a:p>
        </p:txBody>
      </p:sp>
      <p:sp>
        <p:nvSpPr>
          <p:cNvPr id="9" name="TextBox 8">
            <a:extLst>
              <a:ext uri="{FF2B5EF4-FFF2-40B4-BE49-F238E27FC236}">
                <a16:creationId xmlns:a16="http://schemas.microsoft.com/office/drawing/2014/main" id="{FD363AE1-9C1E-3E57-2F5E-4D3036ADC4DC}"/>
              </a:ext>
            </a:extLst>
          </p:cNvPr>
          <p:cNvSpPr txBox="1"/>
          <p:nvPr/>
        </p:nvSpPr>
        <p:spPr>
          <a:xfrm>
            <a:off x="8701987" y="445636"/>
            <a:ext cx="2306672" cy="738664"/>
          </a:xfrm>
          <a:prstGeom prst="rect">
            <a:avLst/>
          </a:prstGeom>
          <a:solidFill>
            <a:schemeClr val="accent2">
              <a:lumMod val="20000"/>
              <a:lumOff val="80000"/>
            </a:schemeClr>
          </a:solidFill>
        </p:spPr>
        <p:txBody>
          <a:bodyPr wrap="square" rtlCol="0">
            <a:spAutoFit/>
          </a:bodyPr>
          <a:lstStyle/>
          <a:p>
            <a:r>
              <a:rPr lang="en-US" sz="1400"/>
              <a:t>looks like you might need to invoke </a:t>
            </a:r>
            <a:r>
              <a:rPr lang="en-US" sz="1400" b="1"/>
              <a:t>pyplot.show</a:t>
            </a:r>
            <a:r>
              <a:rPr lang="en-US" sz="1400"/>
              <a:t>() command at the end.</a:t>
            </a:r>
          </a:p>
        </p:txBody>
      </p:sp>
    </p:spTree>
    <p:extLst>
      <p:ext uri="{BB962C8B-B14F-4D97-AF65-F5344CB8AC3E}">
        <p14:creationId xmlns:p14="http://schemas.microsoft.com/office/powerpoint/2010/main" val="81590684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3FE06-55DA-6977-3048-2B834D63A1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B7C9B4C-5D1F-DA83-DDAA-CF40840E97F9}"/>
              </a:ext>
            </a:extLst>
          </p:cNvPr>
          <p:cNvSpPr/>
          <p:nvPr/>
        </p:nvSpPr>
        <p:spPr>
          <a:xfrm>
            <a:off x="4104421" y="1911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89E5DCA3-2FCB-02B0-8DF5-D989914C45E4}"/>
              </a:ext>
            </a:extLst>
          </p:cNvPr>
          <p:cNvSpPr txBox="1"/>
          <p:nvPr/>
        </p:nvSpPr>
        <p:spPr>
          <a:xfrm>
            <a:off x="197134" y="980428"/>
            <a:ext cx="8632234" cy="584775"/>
          </a:xfrm>
          <a:prstGeom prst="rect">
            <a:avLst/>
          </a:prstGeom>
          <a:noFill/>
        </p:spPr>
        <p:txBody>
          <a:bodyPr wrap="square" rtlCol="0">
            <a:spAutoFit/>
          </a:bodyPr>
          <a:lstStyle/>
          <a:p>
            <a:r>
              <a:rPr lang="en-US" sz="1600" b="1"/>
              <a:t>Methods for plotting stuff</a:t>
            </a:r>
          </a:p>
          <a:p>
            <a:r>
              <a:rPr lang="en-US" sz="1600"/>
              <a:t>Some other ways to frame the command.</a:t>
            </a:r>
          </a:p>
        </p:txBody>
      </p:sp>
      <p:sp>
        <p:nvSpPr>
          <p:cNvPr id="30" name="TextBox 29">
            <a:extLst>
              <a:ext uri="{FF2B5EF4-FFF2-40B4-BE49-F238E27FC236}">
                <a16:creationId xmlns:a16="http://schemas.microsoft.com/office/drawing/2014/main" id="{700C8C08-1F5B-855B-E015-A4FDCDCAB216}"/>
              </a:ext>
            </a:extLst>
          </p:cNvPr>
          <p:cNvSpPr txBox="1"/>
          <p:nvPr/>
        </p:nvSpPr>
        <p:spPr>
          <a:xfrm>
            <a:off x="5053400" y="1883244"/>
            <a:ext cx="6302858" cy="523220"/>
          </a:xfrm>
          <a:prstGeom prst="rect">
            <a:avLst/>
          </a:prstGeom>
          <a:noFill/>
        </p:spPr>
        <p:txBody>
          <a:bodyPr wrap="square">
            <a:spAutoFit/>
          </a:bodyPr>
          <a:lstStyle/>
          <a:p>
            <a:r>
              <a:rPr lang="en-US" sz="1400"/>
              <a:t>this is another way to call the plots (presuming it takes only one column as argument, like hist does).  </a:t>
            </a:r>
          </a:p>
        </p:txBody>
      </p:sp>
      <p:sp>
        <p:nvSpPr>
          <p:cNvPr id="31" name="TextBox 30">
            <a:extLst>
              <a:ext uri="{FF2B5EF4-FFF2-40B4-BE49-F238E27FC236}">
                <a16:creationId xmlns:a16="http://schemas.microsoft.com/office/drawing/2014/main" id="{CAEDA0DE-889C-0374-9B8B-FF7B26572227}"/>
              </a:ext>
            </a:extLst>
          </p:cNvPr>
          <p:cNvSpPr txBox="1"/>
          <p:nvPr/>
        </p:nvSpPr>
        <p:spPr>
          <a:xfrm>
            <a:off x="197134" y="1895832"/>
            <a:ext cx="4105639" cy="307777"/>
          </a:xfrm>
          <a:prstGeom prst="rect">
            <a:avLst/>
          </a:prstGeom>
          <a:noFill/>
        </p:spPr>
        <p:txBody>
          <a:bodyPr wrap="square" rtlCol="0">
            <a:spAutoFit/>
          </a:bodyPr>
          <a:lstStyle/>
          <a:p>
            <a:r>
              <a:rPr lang="en-US" sz="1400"/>
              <a:t>dataframe[column].plot(kind = “kind_of_plot”, etc.)</a:t>
            </a:r>
          </a:p>
        </p:txBody>
      </p:sp>
      <mc:AlternateContent xmlns:mc="http://schemas.openxmlformats.org/markup-compatibility/2006" xmlns:p14="http://schemas.microsoft.com/office/powerpoint/2010/main">
        <mc:Choice Requires="p14">
          <p:contentPart p14:bwMode="auto" r:id="rId3">
            <p14:nvContentPartPr>
              <p14:cNvPr id="32" name="Ink 31">
                <a:extLst>
                  <a:ext uri="{FF2B5EF4-FFF2-40B4-BE49-F238E27FC236}">
                    <a16:creationId xmlns:a16="http://schemas.microsoft.com/office/drawing/2014/main" id="{82EC4252-A42C-91C5-BF47-05B5F1689A51}"/>
                  </a:ext>
                </a:extLst>
              </p14:cNvPr>
              <p14:cNvContentPartPr/>
              <p14:nvPr/>
            </p14:nvContentPartPr>
            <p14:xfrm>
              <a:off x="4202391" y="2073711"/>
              <a:ext cx="621720" cy="28080"/>
            </p14:xfrm>
          </p:contentPart>
        </mc:Choice>
        <mc:Fallback xmlns="">
          <p:pic>
            <p:nvPicPr>
              <p:cNvPr id="32" name="Ink 31">
                <a:extLst>
                  <a:ext uri="{FF2B5EF4-FFF2-40B4-BE49-F238E27FC236}">
                    <a16:creationId xmlns:a16="http://schemas.microsoft.com/office/drawing/2014/main" id="{82EC4252-A42C-91C5-BF47-05B5F1689A51}"/>
                  </a:ext>
                </a:extLst>
              </p:cNvPr>
              <p:cNvPicPr/>
              <p:nvPr/>
            </p:nvPicPr>
            <p:blipFill>
              <a:blip r:embed="rId4"/>
              <a:stretch>
                <a:fillRect/>
              </a:stretch>
            </p:blipFill>
            <p:spPr>
              <a:xfrm>
                <a:off x="4193391" y="2064711"/>
                <a:ext cx="639360" cy="45720"/>
              </a:xfrm>
              <a:prstGeom prst="rect">
                <a:avLst/>
              </a:prstGeom>
            </p:spPr>
          </p:pic>
        </mc:Fallback>
      </mc:AlternateContent>
      <p:sp>
        <p:nvSpPr>
          <p:cNvPr id="6" name="TextBox 5">
            <a:extLst>
              <a:ext uri="{FF2B5EF4-FFF2-40B4-BE49-F238E27FC236}">
                <a16:creationId xmlns:a16="http://schemas.microsoft.com/office/drawing/2014/main" id="{6A1EA187-07AC-44E0-62EE-E4BD50808165}"/>
              </a:ext>
            </a:extLst>
          </p:cNvPr>
          <p:cNvSpPr txBox="1"/>
          <p:nvPr/>
        </p:nvSpPr>
        <p:spPr>
          <a:xfrm>
            <a:off x="4005362" y="2663334"/>
            <a:ext cx="6302858" cy="307777"/>
          </a:xfrm>
          <a:prstGeom prst="rect">
            <a:avLst/>
          </a:prstGeom>
          <a:noFill/>
        </p:spPr>
        <p:txBody>
          <a:bodyPr wrap="square">
            <a:spAutoFit/>
          </a:bodyPr>
          <a:lstStyle/>
          <a:p>
            <a:r>
              <a:rPr lang="en-US" sz="1400"/>
              <a:t>and another way (presuming it takes only one column as argument, like hist does). </a:t>
            </a:r>
          </a:p>
        </p:txBody>
      </p:sp>
      <p:sp>
        <p:nvSpPr>
          <p:cNvPr id="7" name="TextBox 6">
            <a:extLst>
              <a:ext uri="{FF2B5EF4-FFF2-40B4-BE49-F238E27FC236}">
                <a16:creationId xmlns:a16="http://schemas.microsoft.com/office/drawing/2014/main" id="{CF1398FD-5DDC-52A7-20CE-EFF1E068059F}"/>
              </a:ext>
            </a:extLst>
          </p:cNvPr>
          <p:cNvSpPr txBox="1"/>
          <p:nvPr/>
        </p:nvSpPr>
        <p:spPr>
          <a:xfrm>
            <a:off x="197134" y="2683388"/>
            <a:ext cx="3008182" cy="307777"/>
          </a:xfrm>
          <a:prstGeom prst="rect">
            <a:avLst/>
          </a:prstGeom>
          <a:noFill/>
        </p:spPr>
        <p:txBody>
          <a:bodyPr wrap="square" rtlCol="0">
            <a:spAutoFit/>
          </a:bodyPr>
          <a:lstStyle/>
          <a:p>
            <a:r>
              <a:rPr lang="en-US" sz="1400"/>
              <a:t>dataframe[column].kind_of_plot(etc.)</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6E487666-C273-7491-F014-81E41654EC31}"/>
                  </a:ext>
                </a:extLst>
              </p14:cNvPr>
              <p14:cNvContentPartPr/>
              <p14:nvPr/>
            </p14:nvContentPartPr>
            <p14:xfrm>
              <a:off x="3244890" y="2843168"/>
              <a:ext cx="621720" cy="28080"/>
            </p14:xfrm>
          </p:contentPart>
        </mc:Choice>
        <mc:Fallback xmlns="">
          <p:pic>
            <p:nvPicPr>
              <p:cNvPr id="9" name="Ink 8">
                <a:extLst>
                  <a:ext uri="{FF2B5EF4-FFF2-40B4-BE49-F238E27FC236}">
                    <a16:creationId xmlns:a16="http://schemas.microsoft.com/office/drawing/2014/main" id="{6E487666-C273-7491-F014-81E41654EC31}"/>
                  </a:ext>
                </a:extLst>
              </p:cNvPr>
              <p:cNvPicPr/>
              <p:nvPr/>
            </p:nvPicPr>
            <p:blipFill>
              <a:blip r:embed="rId4"/>
              <a:stretch>
                <a:fillRect/>
              </a:stretch>
            </p:blipFill>
            <p:spPr>
              <a:xfrm>
                <a:off x="3235890" y="2834168"/>
                <a:ext cx="639360" cy="45720"/>
              </a:xfrm>
              <a:prstGeom prst="rect">
                <a:avLst/>
              </a:prstGeom>
            </p:spPr>
          </p:pic>
        </mc:Fallback>
      </mc:AlternateContent>
      <p:sp>
        <p:nvSpPr>
          <p:cNvPr id="10" name="TextBox 9">
            <a:extLst>
              <a:ext uri="{FF2B5EF4-FFF2-40B4-BE49-F238E27FC236}">
                <a16:creationId xmlns:a16="http://schemas.microsoft.com/office/drawing/2014/main" id="{00D96104-EEAF-9AC7-33A2-835D345B18C1}"/>
              </a:ext>
            </a:extLst>
          </p:cNvPr>
          <p:cNvSpPr txBox="1"/>
          <p:nvPr/>
        </p:nvSpPr>
        <p:spPr>
          <a:xfrm>
            <a:off x="197134" y="4356548"/>
            <a:ext cx="9721308" cy="954107"/>
          </a:xfrm>
          <a:prstGeom prst="rect">
            <a:avLst/>
          </a:prstGeom>
          <a:noFill/>
        </p:spPr>
        <p:txBody>
          <a:bodyPr wrap="square" rtlCol="0">
            <a:spAutoFit/>
          </a:bodyPr>
          <a:lstStyle/>
          <a:p>
            <a:r>
              <a:rPr lang="en-US" sz="1400"/>
              <a:t>ax = dataframe.plot(kind = “kind_of_plot”, x = “col_1”, y = “col_2”, figsize=(m,n), fontsize=p, linewidth=w, linestyle=“—”)</a:t>
            </a:r>
          </a:p>
          <a:p>
            <a:r>
              <a:rPr lang="en-US" sz="1400"/>
              <a:t>ax.set_xlabel(“….“, fontsize = f)</a:t>
            </a:r>
          </a:p>
          <a:p>
            <a:r>
              <a:rPr lang="en-US" sz="1400"/>
              <a:t>ax.set_ylabel(“…“, fontsize = s)</a:t>
            </a:r>
          </a:p>
          <a:p>
            <a:r>
              <a:rPr lang="en-US" sz="1400"/>
              <a:t>ax.set_title(“…”, fontsize = q)</a:t>
            </a:r>
          </a:p>
        </p:txBody>
      </p:sp>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316F829B-3B04-D750-94D2-987DF54556F5}"/>
                  </a:ext>
                </a:extLst>
              </p14:cNvPr>
              <p14:cNvContentPartPr/>
              <p14:nvPr/>
            </p14:nvContentPartPr>
            <p14:xfrm>
              <a:off x="3834934" y="4665624"/>
              <a:ext cx="554760" cy="660240"/>
            </p14:xfrm>
          </p:contentPart>
        </mc:Choice>
        <mc:Fallback xmlns="">
          <p:pic>
            <p:nvPicPr>
              <p:cNvPr id="11" name="Ink 10">
                <a:extLst>
                  <a:ext uri="{FF2B5EF4-FFF2-40B4-BE49-F238E27FC236}">
                    <a16:creationId xmlns:a16="http://schemas.microsoft.com/office/drawing/2014/main" id="{316F829B-3B04-D750-94D2-987DF54556F5}"/>
                  </a:ext>
                </a:extLst>
              </p:cNvPr>
              <p:cNvPicPr/>
              <p:nvPr/>
            </p:nvPicPr>
            <p:blipFill>
              <a:blip r:embed="rId7"/>
              <a:stretch>
                <a:fillRect/>
              </a:stretch>
            </p:blipFill>
            <p:spPr>
              <a:xfrm>
                <a:off x="3825934" y="4656624"/>
                <a:ext cx="572400" cy="677880"/>
              </a:xfrm>
              <a:prstGeom prst="rect">
                <a:avLst/>
              </a:prstGeom>
            </p:spPr>
          </p:pic>
        </mc:Fallback>
      </mc:AlternateContent>
      <p:sp>
        <p:nvSpPr>
          <p:cNvPr id="12" name="TextBox 11">
            <a:extLst>
              <a:ext uri="{FF2B5EF4-FFF2-40B4-BE49-F238E27FC236}">
                <a16:creationId xmlns:a16="http://schemas.microsoft.com/office/drawing/2014/main" id="{DD36A267-D909-9040-AD79-E0B2214BD652}"/>
              </a:ext>
            </a:extLst>
          </p:cNvPr>
          <p:cNvSpPr txBox="1"/>
          <p:nvPr/>
        </p:nvSpPr>
        <p:spPr>
          <a:xfrm>
            <a:off x="4104422" y="5373330"/>
            <a:ext cx="3265714" cy="523220"/>
          </a:xfrm>
          <a:prstGeom prst="rect">
            <a:avLst/>
          </a:prstGeom>
          <a:noFill/>
        </p:spPr>
        <p:txBody>
          <a:bodyPr wrap="square" rtlCol="0">
            <a:spAutoFit/>
          </a:bodyPr>
          <a:lstStyle/>
          <a:p>
            <a:r>
              <a:rPr lang="en-US" sz="1400"/>
              <a:t>I think if you leave off this argument, it will use the dataframe indices by default.</a:t>
            </a:r>
          </a:p>
        </p:txBody>
      </p:sp>
      <p:sp>
        <p:nvSpPr>
          <p:cNvPr id="14" name="TextBox 13">
            <a:extLst>
              <a:ext uri="{FF2B5EF4-FFF2-40B4-BE49-F238E27FC236}">
                <a16:creationId xmlns:a16="http://schemas.microsoft.com/office/drawing/2014/main" id="{FAAE9677-088B-2AA4-06B4-BBC4C006CC1F}"/>
              </a:ext>
            </a:extLst>
          </p:cNvPr>
          <p:cNvSpPr txBox="1"/>
          <p:nvPr/>
        </p:nvSpPr>
        <p:spPr>
          <a:xfrm>
            <a:off x="197134" y="3866836"/>
            <a:ext cx="6097554" cy="338554"/>
          </a:xfrm>
          <a:prstGeom prst="rect">
            <a:avLst/>
          </a:prstGeom>
          <a:noFill/>
        </p:spPr>
        <p:txBody>
          <a:bodyPr wrap="square">
            <a:spAutoFit/>
          </a:bodyPr>
          <a:lstStyle/>
          <a:p>
            <a:r>
              <a:rPr lang="en-US" sz="1600"/>
              <a:t>And yet another way to do this is to create an axis.    </a:t>
            </a:r>
          </a:p>
        </p:txBody>
      </p:sp>
      <p:sp>
        <p:nvSpPr>
          <p:cNvPr id="2" name="TextBox 1">
            <a:extLst>
              <a:ext uri="{FF2B5EF4-FFF2-40B4-BE49-F238E27FC236}">
                <a16:creationId xmlns:a16="http://schemas.microsoft.com/office/drawing/2014/main" id="{90F657D5-D656-4EA9-DA6E-2DCEBF6B4E58}"/>
              </a:ext>
            </a:extLst>
          </p:cNvPr>
          <p:cNvSpPr txBox="1"/>
          <p:nvPr/>
        </p:nvSpPr>
        <p:spPr>
          <a:xfrm>
            <a:off x="8701987" y="445636"/>
            <a:ext cx="2306672" cy="738664"/>
          </a:xfrm>
          <a:prstGeom prst="rect">
            <a:avLst/>
          </a:prstGeom>
          <a:solidFill>
            <a:schemeClr val="accent2">
              <a:lumMod val="20000"/>
              <a:lumOff val="80000"/>
            </a:schemeClr>
          </a:solidFill>
        </p:spPr>
        <p:txBody>
          <a:bodyPr wrap="square" rtlCol="0">
            <a:spAutoFit/>
          </a:bodyPr>
          <a:lstStyle/>
          <a:p>
            <a:r>
              <a:rPr lang="en-US" sz="1400"/>
              <a:t>looks like you might need to invoke </a:t>
            </a:r>
            <a:r>
              <a:rPr lang="en-US" sz="1400" b="1"/>
              <a:t>pyplot.show</a:t>
            </a:r>
            <a:r>
              <a:rPr lang="en-US" sz="1400"/>
              <a:t>() command at the end.</a:t>
            </a:r>
          </a:p>
        </p:txBody>
      </p:sp>
    </p:spTree>
    <p:extLst>
      <p:ext uri="{BB962C8B-B14F-4D97-AF65-F5344CB8AC3E}">
        <p14:creationId xmlns:p14="http://schemas.microsoft.com/office/powerpoint/2010/main" val="2813643067"/>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9E16B-91C5-A0C8-07AC-836B84A19C8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6AA60D2-F17B-8247-52DF-64198C88ED45}"/>
              </a:ext>
            </a:extLst>
          </p:cNvPr>
          <p:cNvSpPr/>
          <p:nvPr/>
        </p:nvSpPr>
        <p:spPr>
          <a:xfrm>
            <a:off x="4330563" y="336464"/>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059826B5-6460-CF67-9838-678AAFA02EAB}"/>
              </a:ext>
            </a:extLst>
          </p:cNvPr>
          <p:cNvSpPr txBox="1"/>
          <p:nvPr/>
        </p:nvSpPr>
        <p:spPr>
          <a:xfrm>
            <a:off x="178473" y="937989"/>
            <a:ext cx="1454685" cy="338554"/>
          </a:xfrm>
          <a:prstGeom prst="rect">
            <a:avLst/>
          </a:prstGeom>
          <a:noFill/>
        </p:spPr>
        <p:txBody>
          <a:bodyPr wrap="square" rtlCol="0">
            <a:spAutoFit/>
          </a:bodyPr>
          <a:lstStyle/>
          <a:p>
            <a:r>
              <a:rPr lang="en-US" sz="1600"/>
              <a:t>For example,</a:t>
            </a:r>
          </a:p>
        </p:txBody>
      </p:sp>
      <p:pic>
        <p:nvPicPr>
          <p:cNvPr id="6" name="Picture 5">
            <a:extLst>
              <a:ext uri="{FF2B5EF4-FFF2-40B4-BE49-F238E27FC236}">
                <a16:creationId xmlns:a16="http://schemas.microsoft.com/office/drawing/2014/main" id="{E1476619-5A0C-3C21-06A8-D5789389809C}"/>
              </a:ext>
            </a:extLst>
          </p:cNvPr>
          <p:cNvPicPr>
            <a:picLocks noChangeAspect="1"/>
          </p:cNvPicPr>
          <p:nvPr/>
        </p:nvPicPr>
        <p:blipFill>
          <a:blip r:embed="rId3"/>
          <a:stretch>
            <a:fillRect/>
          </a:stretch>
        </p:blipFill>
        <p:spPr>
          <a:xfrm>
            <a:off x="533192" y="2186216"/>
            <a:ext cx="2199932" cy="1360782"/>
          </a:xfrm>
          <a:prstGeom prst="rect">
            <a:avLst/>
          </a:prstGeom>
        </p:spPr>
      </p:pic>
      <p:pic>
        <p:nvPicPr>
          <p:cNvPr id="7" name="Picture 6">
            <a:extLst>
              <a:ext uri="{FF2B5EF4-FFF2-40B4-BE49-F238E27FC236}">
                <a16:creationId xmlns:a16="http://schemas.microsoft.com/office/drawing/2014/main" id="{BDCF192D-7C5F-8525-1859-24BEA1FDA41A}"/>
              </a:ext>
            </a:extLst>
          </p:cNvPr>
          <p:cNvPicPr>
            <a:picLocks noChangeAspect="1"/>
          </p:cNvPicPr>
          <p:nvPr/>
        </p:nvPicPr>
        <p:blipFill>
          <a:blip r:embed="rId4"/>
          <a:stretch>
            <a:fillRect/>
          </a:stretch>
        </p:blipFill>
        <p:spPr>
          <a:xfrm>
            <a:off x="293472" y="1473188"/>
            <a:ext cx="4174209" cy="461664"/>
          </a:xfrm>
          <a:prstGeom prst="rect">
            <a:avLst/>
          </a:prstGeom>
        </p:spPr>
      </p:pic>
      <p:pic>
        <p:nvPicPr>
          <p:cNvPr id="2" name="Picture 1">
            <a:extLst>
              <a:ext uri="{FF2B5EF4-FFF2-40B4-BE49-F238E27FC236}">
                <a16:creationId xmlns:a16="http://schemas.microsoft.com/office/drawing/2014/main" id="{BFFA52E1-E5FE-12CF-F469-2ED30E55E285}"/>
              </a:ext>
            </a:extLst>
          </p:cNvPr>
          <p:cNvPicPr>
            <a:picLocks noChangeAspect="1"/>
          </p:cNvPicPr>
          <p:nvPr/>
        </p:nvPicPr>
        <p:blipFill>
          <a:blip r:embed="rId5"/>
          <a:stretch>
            <a:fillRect/>
          </a:stretch>
        </p:blipFill>
        <p:spPr>
          <a:xfrm>
            <a:off x="293472" y="3914204"/>
            <a:ext cx="4588940" cy="461664"/>
          </a:xfrm>
          <a:prstGeom prst="rect">
            <a:avLst/>
          </a:prstGeom>
        </p:spPr>
      </p:pic>
      <p:pic>
        <p:nvPicPr>
          <p:cNvPr id="5" name="Picture 4">
            <a:extLst>
              <a:ext uri="{FF2B5EF4-FFF2-40B4-BE49-F238E27FC236}">
                <a16:creationId xmlns:a16="http://schemas.microsoft.com/office/drawing/2014/main" id="{CBF4F147-A5BE-F3D9-1FBA-3E17441765ED}"/>
              </a:ext>
            </a:extLst>
          </p:cNvPr>
          <p:cNvPicPr>
            <a:picLocks noChangeAspect="1"/>
          </p:cNvPicPr>
          <p:nvPr/>
        </p:nvPicPr>
        <p:blipFill>
          <a:blip r:embed="rId6"/>
          <a:stretch>
            <a:fillRect/>
          </a:stretch>
        </p:blipFill>
        <p:spPr>
          <a:xfrm>
            <a:off x="583098" y="4743074"/>
            <a:ext cx="1797478" cy="1360781"/>
          </a:xfrm>
          <a:prstGeom prst="rect">
            <a:avLst/>
          </a:prstGeom>
        </p:spPr>
      </p:pic>
      <p:pic>
        <p:nvPicPr>
          <p:cNvPr id="8" name="Picture 7">
            <a:extLst>
              <a:ext uri="{FF2B5EF4-FFF2-40B4-BE49-F238E27FC236}">
                <a16:creationId xmlns:a16="http://schemas.microsoft.com/office/drawing/2014/main" id="{07BE8011-1432-D3A1-D712-852BEC83A1A8}"/>
              </a:ext>
            </a:extLst>
          </p:cNvPr>
          <p:cNvPicPr>
            <a:picLocks noChangeAspect="1"/>
          </p:cNvPicPr>
          <p:nvPr/>
        </p:nvPicPr>
        <p:blipFill>
          <a:blip r:embed="rId7"/>
          <a:stretch>
            <a:fillRect/>
          </a:stretch>
        </p:blipFill>
        <p:spPr>
          <a:xfrm>
            <a:off x="6552695" y="1934852"/>
            <a:ext cx="2600843" cy="1645431"/>
          </a:xfrm>
          <a:prstGeom prst="rect">
            <a:avLst/>
          </a:prstGeom>
        </p:spPr>
      </p:pic>
      <p:pic>
        <p:nvPicPr>
          <p:cNvPr id="9" name="Picture 8">
            <a:extLst>
              <a:ext uri="{FF2B5EF4-FFF2-40B4-BE49-F238E27FC236}">
                <a16:creationId xmlns:a16="http://schemas.microsoft.com/office/drawing/2014/main" id="{81198FDD-9FFA-2C1B-FC2D-13605CB8D75C}"/>
              </a:ext>
            </a:extLst>
          </p:cNvPr>
          <p:cNvPicPr>
            <a:picLocks noChangeAspect="1"/>
          </p:cNvPicPr>
          <p:nvPr/>
        </p:nvPicPr>
        <p:blipFill>
          <a:blip r:embed="rId8"/>
          <a:stretch>
            <a:fillRect/>
          </a:stretch>
        </p:blipFill>
        <p:spPr>
          <a:xfrm>
            <a:off x="6627975" y="1067924"/>
            <a:ext cx="3057952" cy="504895"/>
          </a:xfrm>
          <a:prstGeom prst="rect">
            <a:avLst/>
          </a:prstGeom>
        </p:spPr>
      </p:pic>
      <p:pic>
        <p:nvPicPr>
          <p:cNvPr id="10" name="Picture 9">
            <a:extLst>
              <a:ext uri="{FF2B5EF4-FFF2-40B4-BE49-F238E27FC236}">
                <a16:creationId xmlns:a16="http://schemas.microsoft.com/office/drawing/2014/main" id="{5B1ED16A-D70D-6632-6C1E-44CF9A3B285F}"/>
              </a:ext>
            </a:extLst>
          </p:cNvPr>
          <p:cNvPicPr>
            <a:picLocks noChangeAspect="1"/>
          </p:cNvPicPr>
          <p:nvPr/>
        </p:nvPicPr>
        <p:blipFill>
          <a:blip r:embed="rId9"/>
          <a:stretch>
            <a:fillRect/>
          </a:stretch>
        </p:blipFill>
        <p:spPr>
          <a:xfrm>
            <a:off x="6552695" y="3783003"/>
            <a:ext cx="5106113" cy="838317"/>
          </a:xfrm>
          <a:prstGeom prst="rect">
            <a:avLst/>
          </a:prstGeom>
        </p:spPr>
      </p:pic>
      <p:pic>
        <p:nvPicPr>
          <p:cNvPr id="11" name="Picture 10">
            <a:extLst>
              <a:ext uri="{FF2B5EF4-FFF2-40B4-BE49-F238E27FC236}">
                <a16:creationId xmlns:a16="http://schemas.microsoft.com/office/drawing/2014/main" id="{6B9DC83D-CD1C-8987-7785-C57DB5E72877}"/>
              </a:ext>
            </a:extLst>
          </p:cNvPr>
          <p:cNvPicPr>
            <a:picLocks noChangeAspect="1"/>
          </p:cNvPicPr>
          <p:nvPr/>
        </p:nvPicPr>
        <p:blipFill>
          <a:blip r:embed="rId10"/>
          <a:stretch>
            <a:fillRect/>
          </a:stretch>
        </p:blipFill>
        <p:spPr>
          <a:xfrm>
            <a:off x="6930633" y="4978238"/>
            <a:ext cx="2175118" cy="1543298"/>
          </a:xfrm>
          <a:prstGeom prst="rect">
            <a:avLst/>
          </a:prstGeom>
        </p:spPr>
      </p:pic>
    </p:spTree>
    <p:extLst>
      <p:ext uri="{BB962C8B-B14F-4D97-AF65-F5344CB8AC3E}">
        <p14:creationId xmlns:p14="http://schemas.microsoft.com/office/powerpoint/2010/main" val="1516856303"/>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CC40E-0858-A011-8D76-1A6DD2229C9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DF17F43-F5BC-F617-5C49-F5EA32178683}"/>
              </a:ext>
            </a:extLst>
          </p:cNvPr>
          <p:cNvSpPr/>
          <p:nvPr/>
        </p:nvSpPr>
        <p:spPr>
          <a:xfrm>
            <a:off x="4104421" y="191172"/>
            <a:ext cx="2843664" cy="461665"/>
          </a:xfrm>
          <a:prstGeom prst="rect">
            <a:avLst/>
          </a:prstGeom>
        </p:spPr>
        <p:txBody>
          <a:bodyPr wrap="none">
            <a:spAutoFit/>
          </a:bodyPr>
          <a:lstStyle/>
          <a:p>
            <a:r>
              <a:rPr lang="en-US" sz="2400" b="1" u="sng">
                <a:solidFill>
                  <a:srgbClr val="0066FF"/>
                </a:solidFill>
              </a:rPr>
              <a:t>Dataframe: Methods</a:t>
            </a:r>
          </a:p>
        </p:txBody>
      </p:sp>
      <p:sp>
        <p:nvSpPr>
          <p:cNvPr id="4" name="TextBox 3">
            <a:extLst>
              <a:ext uri="{FF2B5EF4-FFF2-40B4-BE49-F238E27FC236}">
                <a16:creationId xmlns:a16="http://schemas.microsoft.com/office/drawing/2014/main" id="{039CBC55-8DA6-E16B-9406-BF237C0635E1}"/>
              </a:ext>
            </a:extLst>
          </p:cNvPr>
          <p:cNvSpPr txBox="1"/>
          <p:nvPr/>
        </p:nvSpPr>
        <p:spPr>
          <a:xfrm>
            <a:off x="197134" y="980428"/>
            <a:ext cx="7974100" cy="584775"/>
          </a:xfrm>
          <a:prstGeom prst="rect">
            <a:avLst/>
          </a:prstGeom>
          <a:noFill/>
        </p:spPr>
        <p:txBody>
          <a:bodyPr wrap="square" rtlCol="0">
            <a:spAutoFit/>
          </a:bodyPr>
          <a:lstStyle/>
          <a:p>
            <a:r>
              <a:rPr lang="en-US" sz="1600" b="1"/>
              <a:t>Methods for plotting stuff</a:t>
            </a:r>
          </a:p>
          <a:p>
            <a:r>
              <a:rPr lang="en-US" sz="1600"/>
              <a:t>You can create two other useful cutom plots.  </a:t>
            </a:r>
          </a:p>
        </p:txBody>
      </p:sp>
      <p:sp>
        <p:nvSpPr>
          <p:cNvPr id="2" name="TextBox 1">
            <a:extLst>
              <a:ext uri="{FF2B5EF4-FFF2-40B4-BE49-F238E27FC236}">
                <a16:creationId xmlns:a16="http://schemas.microsoft.com/office/drawing/2014/main" id="{20C92D19-22D3-C06D-4A96-45062DB46546}"/>
              </a:ext>
            </a:extLst>
          </p:cNvPr>
          <p:cNvSpPr txBox="1"/>
          <p:nvPr/>
        </p:nvSpPr>
        <p:spPr>
          <a:xfrm>
            <a:off x="8701987" y="445636"/>
            <a:ext cx="2306672" cy="738664"/>
          </a:xfrm>
          <a:prstGeom prst="rect">
            <a:avLst/>
          </a:prstGeom>
          <a:solidFill>
            <a:schemeClr val="accent2">
              <a:lumMod val="20000"/>
              <a:lumOff val="80000"/>
            </a:schemeClr>
          </a:solidFill>
        </p:spPr>
        <p:txBody>
          <a:bodyPr wrap="square" rtlCol="0">
            <a:spAutoFit/>
          </a:bodyPr>
          <a:lstStyle/>
          <a:p>
            <a:r>
              <a:rPr lang="en-US" sz="1400"/>
              <a:t>looks like you might need to invoke </a:t>
            </a:r>
            <a:r>
              <a:rPr lang="en-US" sz="1400" b="1"/>
              <a:t>pyplot.show</a:t>
            </a:r>
            <a:r>
              <a:rPr lang="en-US" sz="1400"/>
              <a:t>() command at the end.</a:t>
            </a:r>
          </a:p>
        </p:txBody>
      </p:sp>
      <p:sp>
        <p:nvSpPr>
          <p:cNvPr id="8" name="TextBox 7">
            <a:extLst>
              <a:ext uri="{FF2B5EF4-FFF2-40B4-BE49-F238E27FC236}">
                <a16:creationId xmlns:a16="http://schemas.microsoft.com/office/drawing/2014/main" id="{FF056E81-EF9F-AD4B-CE85-ABA9EF065603}"/>
              </a:ext>
            </a:extLst>
          </p:cNvPr>
          <p:cNvSpPr txBox="1"/>
          <p:nvPr/>
        </p:nvSpPr>
        <p:spPr>
          <a:xfrm>
            <a:off x="197135" y="2139016"/>
            <a:ext cx="3509104" cy="584775"/>
          </a:xfrm>
          <a:prstGeom prst="rect">
            <a:avLst/>
          </a:prstGeom>
          <a:noFill/>
        </p:spPr>
        <p:txBody>
          <a:bodyPr wrap="square">
            <a:spAutoFit/>
          </a:bodyPr>
          <a:lstStyle/>
          <a:p>
            <a:r>
              <a:rPr lang="en-US" sz="1600" b="1"/>
              <a:t>from pandas.plotting import lag_plot</a:t>
            </a:r>
          </a:p>
          <a:p>
            <a:r>
              <a:rPr lang="en-US" sz="1600"/>
              <a:t>lag_plot(df[“col”], lag=n)</a:t>
            </a:r>
          </a:p>
        </p:txBody>
      </p:sp>
      <p:sp>
        <p:nvSpPr>
          <p:cNvPr id="13" name="TextBox 12">
            <a:extLst>
              <a:ext uri="{FF2B5EF4-FFF2-40B4-BE49-F238E27FC236}">
                <a16:creationId xmlns:a16="http://schemas.microsoft.com/office/drawing/2014/main" id="{CBEA1B71-FD01-0EC6-7549-45F5C523AB61}"/>
              </a:ext>
            </a:extLst>
          </p:cNvPr>
          <p:cNvSpPr txBox="1"/>
          <p:nvPr/>
        </p:nvSpPr>
        <p:spPr>
          <a:xfrm>
            <a:off x="174368" y="3429000"/>
            <a:ext cx="4689462" cy="584775"/>
          </a:xfrm>
          <a:prstGeom prst="rect">
            <a:avLst/>
          </a:prstGeom>
          <a:noFill/>
        </p:spPr>
        <p:txBody>
          <a:bodyPr wrap="square">
            <a:spAutoFit/>
          </a:bodyPr>
          <a:lstStyle/>
          <a:p>
            <a:r>
              <a:rPr lang="en-US" sz="1600" b="1"/>
              <a:t>from pandas.plotting import autocorrelation_plot</a:t>
            </a:r>
          </a:p>
          <a:p>
            <a:r>
              <a:rPr lang="en-US" sz="1600"/>
              <a:t>autocorrelation_plot(df[“col”])</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F54BDA78-6C5F-EB62-33FF-50872DD1C305}"/>
                  </a:ext>
                </a:extLst>
              </p14:cNvPr>
              <p14:cNvContentPartPr/>
              <p14:nvPr/>
            </p14:nvContentPartPr>
            <p14:xfrm>
              <a:off x="3842203" y="2460133"/>
              <a:ext cx="816840" cy="109080"/>
            </p14:xfrm>
          </p:contentPart>
        </mc:Choice>
        <mc:Fallback xmlns="">
          <p:pic>
            <p:nvPicPr>
              <p:cNvPr id="15" name="Ink 14">
                <a:extLst>
                  <a:ext uri="{FF2B5EF4-FFF2-40B4-BE49-F238E27FC236}">
                    <a16:creationId xmlns:a16="http://schemas.microsoft.com/office/drawing/2014/main" id="{F54BDA78-6C5F-EB62-33FF-50872DD1C305}"/>
                  </a:ext>
                </a:extLst>
              </p:cNvPr>
              <p:cNvPicPr/>
              <p:nvPr/>
            </p:nvPicPr>
            <p:blipFill>
              <a:blip r:embed="rId4"/>
              <a:stretch>
                <a:fillRect/>
              </a:stretch>
            </p:blipFill>
            <p:spPr>
              <a:xfrm>
                <a:off x="3833203" y="2451133"/>
                <a:ext cx="834480" cy="126720"/>
              </a:xfrm>
              <a:prstGeom prst="rect">
                <a:avLst/>
              </a:prstGeom>
            </p:spPr>
          </p:pic>
        </mc:Fallback>
      </mc:AlternateContent>
      <p:sp>
        <p:nvSpPr>
          <p:cNvPr id="17" name="TextBox 16">
            <a:extLst>
              <a:ext uri="{FF2B5EF4-FFF2-40B4-BE49-F238E27FC236}">
                <a16:creationId xmlns:a16="http://schemas.microsoft.com/office/drawing/2014/main" id="{4EDC06A6-D387-0B98-F287-3A865E276978}"/>
              </a:ext>
            </a:extLst>
          </p:cNvPr>
          <p:cNvSpPr txBox="1"/>
          <p:nvPr/>
        </p:nvSpPr>
        <p:spPr>
          <a:xfrm>
            <a:off x="4973604" y="2312949"/>
            <a:ext cx="6661015" cy="338554"/>
          </a:xfrm>
          <a:prstGeom prst="rect">
            <a:avLst/>
          </a:prstGeom>
          <a:noFill/>
        </p:spPr>
        <p:txBody>
          <a:bodyPr wrap="square">
            <a:spAutoFit/>
          </a:bodyPr>
          <a:lstStyle/>
          <a:p>
            <a:r>
              <a:rPr lang="en-US" sz="1600"/>
              <a:t>A lag plot is a scatter plot of the column with itself lagged by n rows. </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9400D919-7AD6-A3A5-53EF-47DA8140E9EC}"/>
                  </a:ext>
                </a:extLst>
              </p14:cNvPr>
              <p14:cNvContentPartPr/>
              <p14:nvPr/>
            </p14:nvContentPartPr>
            <p14:xfrm>
              <a:off x="4863830" y="3658474"/>
              <a:ext cx="816840" cy="109080"/>
            </p14:xfrm>
          </p:contentPart>
        </mc:Choice>
        <mc:Fallback xmlns="">
          <p:pic>
            <p:nvPicPr>
              <p:cNvPr id="18" name="Ink 17">
                <a:extLst>
                  <a:ext uri="{FF2B5EF4-FFF2-40B4-BE49-F238E27FC236}">
                    <a16:creationId xmlns:a16="http://schemas.microsoft.com/office/drawing/2014/main" id="{9400D919-7AD6-A3A5-53EF-47DA8140E9EC}"/>
                  </a:ext>
                </a:extLst>
              </p:cNvPr>
              <p:cNvPicPr/>
              <p:nvPr/>
            </p:nvPicPr>
            <p:blipFill>
              <a:blip r:embed="rId4"/>
              <a:stretch>
                <a:fillRect/>
              </a:stretch>
            </p:blipFill>
            <p:spPr>
              <a:xfrm>
                <a:off x="4854830" y="3649474"/>
                <a:ext cx="834480" cy="126720"/>
              </a:xfrm>
              <a:prstGeom prst="rect">
                <a:avLst/>
              </a:prstGeom>
            </p:spPr>
          </p:pic>
        </mc:Fallback>
      </mc:AlternateContent>
      <p:sp>
        <p:nvSpPr>
          <p:cNvPr id="19" name="TextBox 18">
            <a:extLst>
              <a:ext uri="{FF2B5EF4-FFF2-40B4-BE49-F238E27FC236}">
                <a16:creationId xmlns:a16="http://schemas.microsoft.com/office/drawing/2014/main" id="{7EE4FB5B-FF02-2A05-EFAE-D2103F3E6EF7}"/>
              </a:ext>
            </a:extLst>
          </p:cNvPr>
          <p:cNvSpPr txBox="1"/>
          <p:nvPr/>
        </p:nvSpPr>
        <p:spPr>
          <a:xfrm>
            <a:off x="5897955" y="3375501"/>
            <a:ext cx="5736664" cy="830997"/>
          </a:xfrm>
          <a:prstGeom prst="rect">
            <a:avLst/>
          </a:prstGeom>
          <a:noFill/>
        </p:spPr>
        <p:txBody>
          <a:bodyPr wrap="square">
            <a:spAutoFit/>
          </a:bodyPr>
          <a:lstStyle/>
          <a:p>
            <a:r>
              <a:rPr lang="en-US" sz="1600"/>
              <a:t>an autocorrelation plot is a plot of the correlation coefficient between a column and its lags.  I think default is for lag to go up to n = 40.</a:t>
            </a:r>
          </a:p>
        </p:txBody>
      </p:sp>
    </p:spTree>
    <p:extLst>
      <p:ext uri="{BB962C8B-B14F-4D97-AF65-F5344CB8AC3E}">
        <p14:creationId xmlns:p14="http://schemas.microsoft.com/office/powerpoint/2010/main" val="1693460980"/>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7" name="TextBox 26">
            <a:extLst>
              <a:ext uri="{FF2B5EF4-FFF2-40B4-BE49-F238E27FC236}">
                <a16:creationId xmlns:a16="http://schemas.microsoft.com/office/drawing/2014/main" id="{E61D096E-21D8-4AA1-AD4E-9CA8F06001F7}"/>
              </a:ext>
            </a:extLst>
          </p:cNvPr>
          <p:cNvSpPr txBox="1"/>
          <p:nvPr/>
        </p:nvSpPr>
        <p:spPr>
          <a:xfrm>
            <a:off x="148008" y="1176302"/>
            <a:ext cx="11110070" cy="307777"/>
          </a:xfrm>
          <a:prstGeom prst="rect">
            <a:avLst/>
          </a:prstGeom>
          <a:noFill/>
        </p:spPr>
        <p:txBody>
          <a:bodyPr wrap="square" rtlCol="0">
            <a:spAutoFit/>
          </a:bodyPr>
          <a:lstStyle/>
          <a:p>
            <a:r>
              <a:rPr lang="en-US" sz="1400"/>
              <a:t>So say that a dataframe has certain repeated values in a column(s).  Then we can separate the dataframe into minidataframes by these values.  </a:t>
            </a:r>
          </a:p>
        </p:txBody>
      </p:sp>
      <p:sp>
        <p:nvSpPr>
          <p:cNvPr id="10" name="TextBox 9">
            <a:extLst>
              <a:ext uri="{FF2B5EF4-FFF2-40B4-BE49-F238E27FC236}">
                <a16:creationId xmlns:a16="http://schemas.microsoft.com/office/drawing/2014/main" id="{2FE52876-7AFB-1C61-CBC5-6544E4554D30}"/>
              </a:ext>
            </a:extLst>
          </p:cNvPr>
          <p:cNvSpPr txBox="1"/>
          <p:nvPr/>
        </p:nvSpPr>
        <p:spPr>
          <a:xfrm>
            <a:off x="148008" y="902378"/>
            <a:ext cx="1976067" cy="338554"/>
          </a:xfrm>
          <a:prstGeom prst="rect">
            <a:avLst/>
          </a:prstGeom>
          <a:noFill/>
        </p:spPr>
        <p:txBody>
          <a:bodyPr wrap="square" rtlCol="0">
            <a:spAutoFit/>
          </a:bodyPr>
          <a:lstStyle/>
          <a:p>
            <a:r>
              <a:rPr lang="en-US" sz="1600" b="1"/>
              <a:t>Groupby Method </a:t>
            </a:r>
          </a:p>
        </p:txBody>
      </p:sp>
      <p:sp>
        <p:nvSpPr>
          <p:cNvPr id="9" name="TextBox 8">
            <a:extLst>
              <a:ext uri="{FF2B5EF4-FFF2-40B4-BE49-F238E27FC236}">
                <a16:creationId xmlns:a16="http://schemas.microsoft.com/office/drawing/2014/main" id="{A07F04B2-6EDC-A35A-0EB0-452CB15BAA31}"/>
              </a:ext>
            </a:extLst>
          </p:cNvPr>
          <p:cNvSpPr txBox="1"/>
          <p:nvPr/>
        </p:nvSpPr>
        <p:spPr>
          <a:xfrm>
            <a:off x="133912" y="1777516"/>
            <a:ext cx="3106994" cy="338554"/>
          </a:xfrm>
          <a:prstGeom prst="rect">
            <a:avLst/>
          </a:prstGeom>
          <a:noFill/>
        </p:spPr>
        <p:txBody>
          <a:bodyPr wrap="square" rtlCol="0">
            <a:spAutoFit/>
          </a:bodyPr>
          <a:lstStyle/>
          <a:p>
            <a:r>
              <a:rPr lang="en-US" sz="1600"/>
              <a:t>g = dataframe.groupby(by=“colA”)</a:t>
            </a:r>
          </a:p>
        </p:txBody>
      </p:sp>
      <p:sp>
        <p:nvSpPr>
          <p:cNvPr id="11" name="TextBox 10">
            <a:extLst>
              <a:ext uri="{FF2B5EF4-FFF2-40B4-BE49-F238E27FC236}">
                <a16:creationId xmlns:a16="http://schemas.microsoft.com/office/drawing/2014/main" id="{59B78E90-4413-2E6F-7199-801FC6C16545}"/>
              </a:ext>
            </a:extLst>
          </p:cNvPr>
          <p:cNvSpPr txBox="1"/>
          <p:nvPr/>
        </p:nvSpPr>
        <p:spPr>
          <a:xfrm>
            <a:off x="3893701" y="1754518"/>
            <a:ext cx="8174473" cy="1384995"/>
          </a:xfrm>
          <a:prstGeom prst="rect">
            <a:avLst/>
          </a:prstGeom>
          <a:noFill/>
        </p:spPr>
        <p:txBody>
          <a:bodyPr wrap="square" rtlCol="0">
            <a:spAutoFit/>
          </a:bodyPr>
          <a:lstStyle/>
          <a:p>
            <a:r>
              <a:rPr lang="en-US" sz="1400"/>
              <a:t>this stores a groupby object in g.  Can think of g as like a dictionary of df’s grouped by common values of colA: g = {colA_1: df1, colA_2: df2, etc.}.  Can also group by a list of columns, using, say, </a:t>
            </a:r>
            <a:r>
              <a:rPr lang="en-US" sz="1400" b="1"/>
              <a:t>by=[“colA”, “colB”, etc.]</a:t>
            </a:r>
            <a:r>
              <a:rPr lang="en-US" sz="1400"/>
              <a:t>. This would aggregate by colA first, and then all rows with the same values of colA would be aggregated by colB, etc..  So we’d get a hierarchical index. For instance, if take this df to left and do g = df.groupby(“city”), then we’d get something to the right, conceptually.  Note this is not what you get when you do print(g).  You just get some groupby object class thing. </a:t>
            </a:r>
          </a:p>
        </p:txBody>
      </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4745D1F8-2B07-E66D-6009-0B0F20ED98FA}"/>
                  </a:ext>
                </a:extLst>
              </p14:cNvPr>
              <p14:cNvContentPartPr/>
              <p14:nvPr/>
            </p14:nvContentPartPr>
            <p14:xfrm>
              <a:off x="3147189" y="1987340"/>
              <a:ext cx="630000" cy="68400"/>
            </p14:xfrm>
          </p:contentPart>
        </mc:Choice>
        <mc:Fallback xmlns="">
          <p:pic>
            <p:nvPicPr>
              <p:cNvPr id="20" name="Ink 19">
                <a:extLst>
                  <a:ext uri="{FF2B5EF4-FFF2-40B4-BE49-F238E27FC236}">
                    <a16:creationId xmlns:a16="http://schemas.microsoft.com/office/drawing/2014/main" id="{4745D1F8-2B07-E66D-6009-0B0F20ED98FA}"/>
                  </a:ext>
                </a:extLst>
              </p:cNvPr>
              <p:cNvPicPr/>
              <p:nvPr/>
            </p:nvPicPr>
            <p:blipFill>
              <a:blip r:embed="rId4"/>
              <a:stretch>
                <a:fillRect/>
              </a:stretch>
            </p:blipFill>
            <p:spPr>
              <a:xfrm>
                <a:off x="3138189" y="1978340"/>
                <a:ext cx="647640" cy="86040"/>
              </a:xfrm>
              <a:prstGeom prst="rect">
                <a:avLst/>
              </a:prstGeom>
            </p:spPr>
          </p:pic>
        </mc:Fallback>
      </mc:AlternateContent>
      <p:pic>
        <p:nvPicPr>
          <p:cNvPr id="31" name="Picture 30">
            <a:extLst>
              <a:ext uri="{FF2B5EF4-FFF2-40B4-BE49-F238E27FC236}">
                <a16:creationId xmlns:a16="http://schemas.microsoft.com/office/drawing/2014/main" id="{674A81D1-A4D6-3070-5603-8585802F14DC}"/>
              </a:ext>
            </a:extLst>
          </p:cNvPr>
          <p:cNvPicPr>
            <a:picLocks noChangeAspect="1"/>
          </p:cNvPicPr>
          <p:nvPr/>
        </p:nvPicPr>
        <p:blipFill>
          <a:blip r:embed="rId5"/>
          <a:stretch>
            <a:fillRect/>
          </a:stretch>
        </p:blipFill>
        <p:spPr>
          <a:xfrm>
            <a:off x="3984171" y="3308223"/>
            <a:ext cx="2323990" cy="1820790"/>
          </a:xfrm>
          <a:prstGeom prst="rect">
            <a:avLst/>
          </a:prstGeom>
        </p:spPr>
      </p:pic>
      <p:pic>
        <p:nvPicPr>
          <p:cNvPr id="32" name="Picture 31">
            <a:extLst>
              <a:ext uri="{FF2B5EF4-FFF2-40B4-BE49-F238E27FC236}">
                <a16:creationId xmlns:a16="http://schemas.microsoft.com/office/drawing/2014/main" id="{76456EF2-0BF8-F775-C910-BC313D267E15}"/>
              </a:ext>
            </a:extLst>
          </p:cNvPr>
          <p:cNvPicPr>
            <a:picLocks noChangeAspect="1"/>
          </p:cNvPicPr>
          <p:nvPr/>
        </p:nvPicPr>
        <p:blipFill>
          <a:blip r:embed="rId6"/>
          <a:stretch>
            <a:fillRect/>
          </a:stretch>
        </p:blipFill>
        <p:spPr>
          <a:xfrm>
            <a:off x="8225645" y="3264240"/>
            <a:ext cx="2621464" cy="1820791"/>
          </a:xfrm>
          <a:prstGeom prst="rect">
            <a:avLst/>
          </a:prstGeom>
        </p:spPr>
      </p:pic>
      <mc:AlternateContent xmlns:mc="http://schemas.openxmlformats.org/markup-compatibility/2006" xmlns:p14="http://schemas.microsoft.com/office/powerpoint/2010/main">
        <mc:Choice Requires="p14">
          <p:contentPart p14:bwMode="auto" r:id="rId7">
            <p14:nvContentPartPr>
              <p14:cNvPr id="33" name="Ink 32">
                <a:extLst>
                  <a:ext uri="{FF2B5EF4-FFF2-40B4-BE49-F238E27FC236}">
                    <a16:creationId xmlns:a16="http://schemas.microsoft.com/office/drawing/2014/main" id="{908A177D-5396-599C-8B15-91F982011D82}"/>
                  </a:ext>
                </a:extLst>
              </p14:cNvPr>
              <p14:cNvContentPartPr/>
              <p14:nvPr/>
            </p14:nvContentPartPr>
            <p14:xfrm>
              <a:off x="6744567" y="4052459"/>
              <a:ext cx="859320" cy="198720"/>
            </p14:xfrm>
          </p:contentPart>
        </mc:Choice>
        <mc:Fallback xmlns="">
          <p:pic>
            <p:nvPicPr>
              <p:cNvPr id="33" name="Ink 32">
                <a:extLst>
                  <a:ext uri="{FF2B5EF4-FFF2-40B4-BE49-F238E27FC236}">
                    <a16:creationId xmlns:a16="http://schemas.microsoft.com/office/drawing/2014/main" id="{908A177D-5396-599C-8B15-91F982011D82}"/>
                  </a:ext>
                </a:extLst>
              </p:cNvPr>
              <p:cNvPicPr/>
              <p:nvPr/>
            </p:nvPicPr>
            <p:blipFill>
              <a:blip r:embed="rId8"/>
              <a:stretch>
                <a:fillRect/>
              </a:stretch>
            </p:blipFill>
            <p:spPr>
              <a:xfrm>
                <a:off x="6735567" y="4043475"/>
                <a:ext cx="876960" cy="216328"/>
              </a:xfrm>
              <a:prstGeom prst="rect">
                <a:avLst/>
              </a:prstGeom>
            </p:spPr>
          </p:pic>
        </mc:Fallback>
      </mc:AlternateContent>
      <p:sp>
        <p:nvSpPr>
          <p:cNvPr id="4" name="TextBox 3">
            <a:extLst>
              <a:ext uri="{FF2B5EF4-FFF2-40B4-BE49-F238E27FC236}">
                <a16:creationId xmlns:a16="http://schemas.microsoft.com/office/drawing/2014/main" id="{925FFF96-EC22-1916-5CCF-B2CAB6601454}"/>
              </a:ext>
            </a:extLst>
          </p:cNvPr>
          <p:cNvSpPr txBox="1"/>
          <p:nvPr/>
        </p:nvSpPr>
        <p:spPr>
          <a:xfrm>
            <a:off x="5299787" y="5493957"/>
            <a:ext cx="6298163" cy="523220"/>
          </a:xfrm>
          <a:prstGeom prst="rect">
            <a:avLst/>
          </a:prstGeom>
          <a:noFill/>
        </p:spPr>
        <p:txBody>
          <a:bodyPr wrap="square">
            <a:spAutoFit/>
          </a:bodyPr>
          <a:lstStyle/>
          <a:p>
            <a:r>
              <a:rPr lang="en-US" sz="1400"/>
              <a:t>You can also group by index, not just column.  For instance, if you have time series data for the index, then you could group by month, or day of the week,</a:t>
            </a:r>
          </a:p>
        </p:txBody>
      </p:sp>
      <p:sp>
        <p:nvSpPr>
          <p:cNvPr id="5" name="TextBox 4">
            <a:extLst>
              <a:ext uri="{FF2B5EF4-FFF2-40B4-BE49-F238E27FC236}">
                <a16:creationId xmlns:a16="http://schemas.microsoft.com/office/drawing/2014/main" id="{613143FB-066C-08A0-8E32-CAD6FB63021C}"/>
              </a:ext>
            </a:extLst>
          </p:cNvPr>
          <p:cNvSpPr txBox="1"/>
          <p:nvPr/>
        </p:nvSpPr>
        <p:spPr>
          <a:xfrm>
            <a:off x="133912" y="5586290"/>
            <a:ext cx="3836164" cy="338554"/>
          </a:xfrm>
          <a:prstGeom prst="rect">
            <a:avLst/>
          </a:prstGeom>
          <a:noFill/>
        </p:spPr>
        <p:txBody>
          <a:bodyPr wrap="square" rtlCol="0">
            <a:spAutoFit/>
          </a:bodyPr>
          <a:lstStyle/>
          <a:p>
            <a:r>
              <a:rPr lang="en-US" sz="1600"/>
              <a:t>g = dataframe.groupby(by=df.index.month)</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6FC36F1A-06DF-1FA4-1B66-1FA1DA9CD920}"/>
                  </a:ext>
                </a:extLst>
              </p14:cNvPr>
              <p14:cNvContentPartPr/>
              <p14:nvPr/>
            </p14:nvContentPartPr>
            <p14:xfrm>
              <a:off x="4411587" y="5786344"/>
              <a:ext cx="630000" cy="68400"/>
            </p14:xfrm>
          </p:contentPart>
        </mc:Choice>
        <mc:Fallback xmlns="">
          <p:pic>
            <p:nvPicPr>
              <p:cNvPr id="6" name="Ink 5">
                <a:extLst>
                  <a:ext uri="{FF2B5EF4-FFF2-40B4-BE49-F238E27FC236}">
                    <a16:creationId xmlns:a16="http://schemas.microsoft.com/office/drawing/2014/main" id="{6FC36F1A-06DF-1FA4-1B66-1FA1DA9CD920}"/>
                  </a:ext>
                </a:extLst>
              </p:cNvPr>
              <p:cNvPicPr/>
              <p:nvPr/>
            </p:nvPicPr>
            <p:blipFill>
              <a:blip r:embed="rId4"/>
              <a:stretch>
                <a:fillRect/>
              </a:stretch>
            </p:blipFill>
            <p:spPr>
              <a:xfrm>
                <a:off x="4402587" y="5777344"/>
                <a:ext cx="647640" cy="86040"/>
              </a:xfrm>
              <a:prstGeom prst="rect">
                <a:avLst/>
              </a:prstGeom>
            </p:spPr>
          </p:pic>
        </mc:Fallback>
      </mc:AlternateContent>
      <p:pic>
        <p:nvPicPr>
          <p:cNvPr id="7" name="Picture 6">
            <a:extLst>
              <a:ext uri="{FF2B5EF4-FFF2-40B4-BE49-F238E27FC236}">
                <a16:creationId xmlns:a16="http://schemas.microsoft.com/office/drawing/2014/main" id="{5811BE60-0673-2882-3D76-8F98C1B90497}"/>
              </a:ext>
            </a:extLst>
          </p:cNvPr>
          <p:cNvPicPr>
            <a:picLocks noChangeAspect="1"/>
          </p:cNvPicPr>
          <p:nvPr/>
        </p:nvPicPr>
        <p:blipFill>
          <a:blip r:embed="rId10"/>
          <a:stretch>
            <a:fillRect/>
          </a:stretch>
        </p:blipFill>
        <p:spPr>
          <a:xfrm>
            <a:off x="5335266" y="6148561"/>
            <a:ext cx="4201111" cy="266737"/>
          </a:xfrm>
          <a:prstGeom prst="rect">
            <a:avLst/>
          </a:prstGeom>
        </p:spPr>
      </p:pic>
    </p:spTree>
    <p:extLst>
      <p:ext uri="{BB962C8B-B14F-4D97-AF65-F5344CB8AC3E}">
        <p14:creationId xmlns:p14="http://schemas.microsoft.com/office/powerpoint/2010/main" val="300769049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129A1DF-DA12-1923-561D-9A2F072C1040}"/>
              </a:ext>
            </a:extLst>
          </p:cNvPr>
          <p:cNvPicPr>
            <a:picLocks noChangeAspect="1"/>
          </p:cNvPicPr>
          <p:nvPr/>
        </p:nvPicPr>
        <p:blipFill>
          <a:blip r:embed="rId3"/>
          <a:stretch>
            <a:fillRect/>
          </a:stretch>
        </p:blipFill>
        <p:spPr>
          <a:xfrm>
            <a:off x="5995587" y="4864547"/>
            <a:ext cx="5570600" cy="1737837"/>
          </a:xfrm>
          <a:prstGeom prst="rect">
            <a:avLst/>
          </a:prstGeom>
        </p:spPr>
      </p:pic>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16" name="TextBox 15">
            <a:extLst>
              <a:ext uri="{FF2B5EF4-FFF2-40B4-BE49-F238E27FC236}">
                <a16:creationId xmlns:a16="http://schemas.microsoft.com/office/drawing/2014/main" id="{47B2B1C3-A988-3BC1-9AE3-682A4E092A2A}"/>
              </a:ext>
            </a:extLst>
          </p:cNvPr>
          <p:cNvSpPr txBox="1"/>
          <p:nvPr/>
        </p:nvSpPr>
        <p:spPr>
          <a:xfrm>
            <a:off x="413045" y="1751039"/>
            <a:ext cx="2226937" cy="338554"/>
          </a:xfrm>
          <a:prstGeom prst="rect">
            <a:avLst/>
          </a:prstGeom>
          <a:noFill/>
        </p:spPr>
        <p:txBody>
          <a:bodyPr wrap="square" rtlCol="0">
            <a:spAutoFit/>
          </a:bodyPr>
          <a:lstStyle/>
          <a:p>
            <a:r>
              <a:rPr lang="en-US" sz="1600"/>
              <a:t>g.get_group(colA_1)</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267332" y="1781816"/>
            <a:ext cx="3512848" cy="523220"/>
          </a:xfrm>
          <a:prstGeom prst="rect">
            <a:avLst/>
          </a:prstGeom>
          <a:noFill/>
        </p:spPr>
        <p:txBody>
          <a:bodyPr wrap="square">
            <a:spAutoFit/>
          </a:bodyPr>
          <a:lstStyle/>
          <a:p>
            <a:r>
              <a:rPr lang="en-US" sz="1400"/>
              <a:t>This will return the dataframe associated with the colA value colA_1.  For instance below:  </a:t>
            </a:r>
          </a:p>
        </p:txBody>
      </p:sp>
      <p:pic>
        <p:nvPicPr>
          <p:cNvPr id="2" name="Picture 1">
            <a:extLst>
              <a:ext uri="{FF2B5EF4-FFF2-40B4-BE49-F238E27FC236}">
                <a16:creationId xmlns:a16="http://schemas.microsoft.com/office/drawing/2014/main" id="{D1FFB3BB-B1BC-11C3-9F24-3C161D8E632A}"/>
              </a:ext>
            </a:extLst>
          </p:cNvPr>
          <p:cNvPicPr>
            <a:picLocks noChangeAspect="1"/>
          </p:cNvPicPr>
          <p:nvPr/>
        </p:nvPicPr>
        <p:blipFill>
          <a:blip r:embed="rId4"/>
          <a:stretch>
            <a:fillRect/>
          </a:stretch>
        </p:blipFill>
        <p:spPr>
          <a:xfrm>
            <a:off x="7407530" y="1409382"/>
            <a:ext cx="2800255" cy="1414199"/>
          </a:xfrm>
          <a:prstGeom prst="rect">
            <a:avLst/>
          </a:prstGeom>
        </p:spPr>
      </p:pic>
      <p:sp>
        <p:nvSpPr>
          <p:cNvPr id="4" name="TextBox 3">
            <a:extLst>
              <a:ext uri="{FF2B5EF4-FFF2-40B4-BE49-F238E27FC236}">
                <a16:creationId xmlns:a16="http://schemas.microsoft.com/office/drawing/2014/main" id="{D566613A-3C4A-4B4B-2857-A89179F00D45}"/>
              </a:ext>
            </a:extLst>
          </p:cNvPr>
          <p:cNvSpPr txBox="1"/>
          <p:nvPr/>
        </p:nvSpPr>
        <p:spPr>
          <a:xfrm>
            <a:off x="5846178" y="3902165"/>
            <a:ext cx="5910240" cy="954107"/>
          </a:xfrm>
          <a:prstGeom prst="rect">
            <a:avLst/>
          </a:prstGeom>
          <a:noFill/>
        </p:spPr>
        <p:txBody>
          <a:bodyPr wrap="square">
            <a:spAutoFit/>
          </a:bodyPr>
          <a:lstStyle/>
          <a:p>
            <a:r>
              <a:rPr lang="en-US" sz="1400"/>
              <a:t>And you can iterate over the groups kind of like you would a dictionary.items(), or enumerate(list).  All the usual df commands could be applied to df_sub.  I presume key is the value of the column that the df was grouped by. </a:t>
            </a:r>
            <a:r>
              <a:rPr lang="en-US" sz="1400">
                <a:solidFill>
                  <a:srgbClr val="0066FF"/>
                </a:solidFill>
              </a:rPr>
              <a:t> But note that key will still be a column in df_sub I think. </a:t>
            </a:r>
          </a:p>
        </p:txBody>
      </p:sp>
      <p:sp>
        <p:nvSpPr>
          <p:cNvPr id="5" name="TextBox 4">
            <a:extLst>
              <a:ext uri="{FF2B5EF4-FFF2-40B4-BE49-F238E27FC236}">
                <a16:creationId xmlns:a16="http://schemas.microsoft.com/office/drawing/2014/main" id="{04668684-F4B9-DCE9-0733-4CD4673EA16E}"/>
              </a:ext>
            </a:extLst>
          </p:cNvPr>
          <p:cNvSpPr txBox="1"/>
          <p:nvPr/>
        </p:nvSpPr>
        <p:spPr>
          <a:xfrm>
            <a:off x="381000" y="3771784"/>
            <a:ext cx="4470554" cy="584775"/>
          </a:xfrm>
          <a:prstGeom prst="rect">
            <a:avLst/>
          </a:prstGeom>
          <a:noFill/>
        </p:spPr>
        <p:txBody>
          <a:bodyPr wrap="square" rtlCol="0">
            <a:spAutoFit/>
          </a:bodyPr>
          <a:lstStyle/>
          <a:p>
            <a:r>
              <a:rPr lang="en-US" sz="1600"/>
              <a:t>for key, df_sub in g:</a:t>
            </a:r>
          </a:p>
          <a:p>
            <a:r>
              <a:rPr lang="en-US" sz="1600"/>
              <a:t>     do whatever stuff you’d normally do with df_sub </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E4DFDB47-865C-20CB-B84E-7D87D9823106}"/>
                  </a:ext>
                </a:extLst>
              </p14:cNvPr>
              <p14:cNvContentPartPr/>
              <p14:nvPr/>
            </p14:nvContentPartPr>
            <p14:xfrm rot="671251">
              <a:off x="5034766" y="4080548"/>
              <a:ext cx="628200" cy="184680"/>
            </p14:xfrm>
          </p:contentPart>
        </mc:Choice>
        <mc:Fallback xmlns="">
          <p:pic>
            <p:nvPicPr>
              <p:cNvPr id="6" name="Ink 5">
                <a:extLst>
                  <a:ext uri="{FF2B5EF4-FFF2-40B4-BE49-F238E27FC236}">
                    <a16:creationId xmlns:a16="http://schemas.microsoft.com/office/drawing/2014/main" id="{E4DFDB47-865C-20CB-B84E-7D87D9823106}"/>
                  </a:ext>
                </a:extLst>
              </p:cNvPr>
              <p:cNvPicPr/>
              <p:nvPr/>
            </p:nvPicPr>
            <p:blipFill>
              <a:blip r:embed="rId6"/>
              <a:stretch>
                <a:fillRect/>
              </a:stretch>
            </p:blipFill>
            <p:spPr>
              <a:xfrm rot="671251">
                <a:off x="5028646" y="4074440"/>
                <a:ext cx="640440" cy="196896"/>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0CB711B5-D0ED-8CAF-B781-0114ACD455AE}"/>
                  </a:ext>
                </a:extLst>
              </p14:cNvPr>
              <p14:cNvContentPartPr/>
              <p14:nvPr/>
            </p14:nvContentPartPr>
            <p14:xfrm>
              <a:off x="2454937" y="1921711"/>
              <a:ext cx="574920" cy="40320"/>
            </p14:xfrm>
          </p:contentPart>
        </mc:Choice>
        <mc:Fallback xmlns="">
          <p:pic>
            <p:nvPicPr>
              <p:cNvPr id="8" name="Ink 7">
                <a:extLst>
                  <a:ext uri="{FF2B5EF4-FFF2-40B4-BE49-F238E27FC236}">
                    <a16:creationId xmlns:a16="http://schemas.microsoft.com/office/drawing/2014/main" id="{0CB711B5-D0ED-8CAF-B781-0114ACD455AE}"/>
                  </a:ext>
                </a:extLst>
              </p:cNvPr>
              <p:cNvPicPr/>
              <p:nvPr/>
            </p:nvPicPr>
            <p:blipFill>
              <a:blip r:embed="rId8"/>
              <a:stretch>
                <a:fillRect/>
              </a:stretch>
            </p:blipFill>
            <p:spPr>
              <a:xfrm>
                <a:off x="2446297" y="1913071"/>
                <a:ext cx="592560" cy="57960"/>
              </a:xfrm>
              <a:prstGeom prst="rect">
                <a:avLst/>
              </a:prstGeom>
            </p:spPr>
          </p:pic>
        </mc:Fallback>
      </mc:AlternateContent>
      <p:sp>
        <p:nvSpPr>
          <p:cNvPr id="9" name="TextBox 8">
            <a:extLst>
              <a:ext uri="{FF2B5EF4-FFF2-40B4-BE49-F238E27FC236}">
                <a16:creationId xmlns:a16="http://schemas.microsoft.com/office/drawing/2014/main" id="{6565DDA5-5E08-872C-1586-F19B78E90222}"/>
              </a:ext>
            </a:extLst>
          </p:cNvPr>
          <p:cNvSpPr txBox="1"/>
          <p:nvPr/>
        </p:nvSpPr>
        <p:spPr>
          <a:xfrm>
            <a:off x="381000" y="1004100"/>
            <a:ext cx="7019926" cy="338554"/>
          </a:xfrm>
          <a:prstGeom prst="rect">
            <a:avLst/>
          </a:prstGeom>
          <a:noFill/>
        </p:spPr>
        <p:txBody>
          <a:bodyPr wrap="square" rtlCol="0">
            <a:spAutoFit/>
          </a:bodyPr>
          <a:lstStyle/>
          <a:p>
            <a:r>
              <a:rPr lang="en-US" sz="1600"/>
              <a:t>But we </a:t>
            </a:r>
            <a:r>
              <a:rPr lang="en-US" sz="1600" i="1"/>
              <a:t>can</a:t>
            </a:r>
            <a:r>
              <a:rPr lang="en-US" sz="1600"/>
              <a:t> access the individual groups, and do stuff to them.  </a:t>
            </a:r>
          </a:p>
        </p:txBody>
      </p:sp>
      <p:sp>
        <p:nvSpPr>
          <p:cNvPr id="10" name="TextBox 9">
            <a:extLst>
              <a:ext uri="{FF2B5EF4-FFF2-40B4-BE49-F238E27FC236}">
                <a16:creationId xmlns:a16="http://schemas.microsoft.com/office/drawing/2014/main" id="{FFB5DCC3-8251-B970-6056-956CAA5DEB29}"/>
              </a:ext>
            </a:extLst>
          </p:cNvPr>
          <p:cNvSpPr txBox="1"/>
          <p:nvPr/>
        </p:nvSpPr>
        <p:spPr>
          <a:xfrm>
            <a:off x="387604" y="3040615"/>
            <a:ext cx="5708396" cy="338554"/>
          </a:xfrm>
          <a:prstGeom prst="rect">
            <a:avLst/>
          </a:prstGeom>
          <a:noFill/>
        </p:spPr>
        <p:txBody>
          <a:bodyPr wrap="square" rtlCol="0">
            <a:spAutoFit/>
          </a:bodyPr>
          <a:lstStyle/>
          <a:p>
            <a:r>
              <a:rPr lang="en-US" sz="1600"/>
              <a:t>Strengthening the dictionary analogy, we can iterate over groups.</a:t>
            </a:r>
          </a:p>
        </p:txBody>
      </p:sp>
      <p:sp>
        <p:nvSpPr>
          <p:cNvPr id="11" name="TextBox 10">
            <a:extLst>
              <a:ext uri="{FF2B5EF4-FFF2-40B4-BE49-F238E27FC236}">
                <a16:creationId xmlns:a16="http://schemas.microsoft.com/office/drawing/2014/main" id="{6030ADF7-033D-AB4E-AD7F-4C1DF2101DE6}"/>
              </a:ext>
            </a:extLst>
          </p:cNvPr>
          <p:cNvSpPr txBox="1"/>
          <p:nvPr/>
        </p:nvSpPr>
        <p:spPr>
          <a:xfrm>
            <a:off x="4620540" y="5364133"/>
            <a:ext cx="1131855" cy="738664"/>
          </a:xfrm>
          <a:prstGeom prst="rect">
            <a:avLst/>
          </a:prstGeom>
          <a:noFill/>
        </p:spPr>
        <p:txBody>
          <a:bodyPr wrap="square" rtlCol="0">
            <a:spAutoFit/>
          </a:bodyPr>
          <a:lstStyle/>
          <a:p>
            <a:r>
              <a:rPr lang="en-US" sz="1400"/>
              <a:t>here’s an example of such:</a:t>
            </a:r>
          </a:p>
        </p:txBody>
      </p:sp>
    </p:spTree>
    <p:extLst>
      <p:ext uri="{BB962C8B-B14F-4D97-AF65-F5344CB8AC3E}">
        <p14:creationId xmlns:p14="http://schemas.microsoft.com/office/powerpoint/2010/main" val="58409708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pic>
        <p:nvPicPr>
          <p:cNvPr id="4" name="Picture 3">
            <a:extLst>
              <a:ext uri="{FF2B5EF4-FFF2-40B4-BE49-F238E27FC236}">
                <a16:creationId xmlns:a16="http://schemas.microsoft.com/office/drawing/2014/main" id="{27AE9D9A-BCF7-6B18-109D-5D59F88E511D}"/>
              </a:ext>
            </a:extLst>
          </p:cNvPr>
          <p:cNvPicPr>
            <a:picLocks noChangeAspect="1"/>
          </p:cNvPicPr>
          <p:nvPr/>
        </p:nvPicPr>
        <p:blipFill>
          <a:blip r:embed="rId3"/>
          <a:stretch>
            <a:fillRect/>
          </a:stretch>
        </p:blipFill>
        <p:spPr>
          <a:xfrm>
            <a:off x="2657511" y="2911526"/>
            <a:ext cx="2972058" cy="1493649"/>
          </a:xfrm>
          <a:prstGeom prst="rect">
            <a:avLst/>
          </a:prstGeom>
        </p:spPr>
      </p:pic>
      <p:sp>
        <p:nvSpPr>
          <p:cNvPr id="5" name="TextBox 4">
            <a:extLst>
              <a:ext uri="{FF2B5EF4-FFF2-40B4-BE49-F238E27FC236}">
                <a16:creationId xmlns:a16="http://schemas.microsoft.com/office/drawing/2014/main" id="{89DB1488-477B-70A9-67E4-64688652069A}"/>
              </a:ext>
            </a:extLst>
          </p:cNvPr>
          <p:cNvSpPr txBox="1"/>
          <p:nvPr/>
        </p:nvSpPr>
        <p:spPr>
          <a:xfrm>
            <a:off x="467710" y="1225120"/>
            <a:ext cx="4228115" cy="307777"/>
          </a:xfrm>
          <a:prstGeom prst="rect">
            <a:avLst/>
          </a:prstGeom>
          <a:noFill/>
        </p:spPr>
        <p:txBody>
          <a:bodyPr wrap="square">
            <a:spAutoFit/>
          </a:bodyPr>
          <a:lstStyle/>
          <a:p>
            <a:r>
              <a:rPr lang="en-US" sz="1400"/>
              <a:t>And here’s how we perform methods on a group.</a:t>
            </a: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1F74491D-3FCE-C434-174B-2F6A7737224A}"/>
                  </a:ext>
                </a:extLst>
              </p14:cNvPr>
              <p14:cNvContentPartPr/>
              <p14:nvPr/>
            </p14:nvContentPartPr>
            <p14:xfrm>
              <a:off x="5871872" y="3658350"/>
              <a:ext cx="747000" cy="328680"/>
            </p14:xfrm>
          </p:contentPart>
        </mc:Choice>
        <mc:Fallback xmlns="">
          <p:pic>
            <p:nvPicPr>
              <p:cNvPr id="7" name="Ink 6">
                <a:extLst>
                  <a:ext uri="{FF2B5EF4-FFF2-40B4-BE49-F238E27FC236}">
                    <a16:creationId xmlns:a16="http://schemas.microsoft.com/office/drawing/2014/main" id="{1F74491D-3FCE-C434-174B-2F6A7737224A}"/>
                  </a:ext>
                </a:extLst>
              </p:cNvPr>
              <p:cNvPicPr/>
              <p:nvPr/>
            </p:nvPicPr>
            <p:blipFill>
              <a:blip r:embed="rId5"/>
              <a:stretch>
                <a:fillRect/>
              </a:stretch>
            </p:blipFill>
            <p:spPr>
              <a:xfrm>
                <a:off x="5865749" y="3652230"/>
                <a:ext cx="759246" cy="340920"/>
              </a:xfrm>
              <a:prstGeom prst="rect">
                <a:avLst/>
              </a:prstGeom>
            </p:spPr>
          </p:pic>
        </mc:Fallback>
      </mc:AlternateContent>
      <p:sp>
        <p:nvSpPr>
          <p:cNvPr id="8" name="TextBox 7">
            <a:extLst>
              <a:ext uri="{FF2B5EF4-FFF2-40B4-BE49-F238E27FC236}">
                <a16:creationId xmlns:a16="http://schemas.microsoft.com/office/drawing/2014/main" id="{FC897D38-3D5E-743E-F27F-D6A9B360C71F}"/>
              </a:ext>
            </a:extLst>
          </p:cNvPr>
          <p:cNvSpPr txBox="1"/>
          <p:nvPr/>
        </p:nvSpPr>
        <p:spPr>
          <a:xfrm>
            <a:off x="6762418" y="3073574"/>
            <a:ext cx="2222090" cy="1169551"/>
          </a:xfrm>
          <a:prstGeom prst="rect">
            <a:avLst/>
          </a:prstGeom>
          <a:solidFill>
            <a:schemeClr val="accent4">
              <a:lumMod val="40000"/>
              <a:lumOff val="60000"/>
            </a:schemeClr>
          </a:solidFill>
        </p:spPr>
        <p:txBody>
          <a:bodyPr wrap="square" rtlCol="0">
            <a:spAutoFit/>
          </a:bodyPr>
          <a:lstStyle/>
          <a:p>
            <a:r>
              <a:rPr lang="en-US" sz="1400"/>
              <a:t>shows each group’s columns’ max values.  I guess max for dates is the latest date?  And for strings is latest in the alphabet?</a:t>
            </a:r>
          </a:p>
        </p:txBody>
      </p:sp>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BB0FFB9-1657-BE37-2BED-30DA2054C5F9}"/>
                  </a:ext>
                </a:extLst>
              </p14:cNvPr>
              <p14:cNvContentPartPr/>
              <p14:nvPr/>
            </p14:nvContentPartPr>
            <p14:xfrm>
              <a:off x="2611154" y="3619236"/>
              <a:ext cx="710640" cy="817063"/>
            </p14:xfrm>
          </p:contentPart>
        </mc:Choice>
        <mc:Fallback xmlns="">
          <p:pic>
            <p:nvPicPr>
              <p:cNvPr id="9" name="Ink 8">
                <a:extLst>
                  <a:ext uri="{FF2B5EF4-FFF2-40B4-BE49-F238E27FC236}">
                    <a16:creationId xmlns:a16="http://schemas.microsoft.com/office/drawing/2014/main" id="{6BB0FFB9-1657-BE37-2BED-30DA2054C5F9}"/>
                  </a:ext>
                </a:extLst>
              </p:cNvPr>
              <p:cNvPicPr/>
              <p:nvPr/>
            </p:nvPicPr>
            <p:blipFill>
              <a:blip r:embed="rId7"/>
              <a:stretch>
                <a:fillRect/>
              </a:stretch>
            </p:blipFill>
            <p:spPr>
              <a:xfrm>
                <a:off x="2605034" y="3613120"/>
                <a:ext cx="722880" cy="82929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4" name="Ink 23">
                <a:extLst>
                  <a:ext uri="{FF2B5EF4-FFF2-40B4-BE49-F238E27FC236}">
                    <a16:creationId xmlns:a16="http://schemas.microsoft.com/office/drawing/2014/main" id="{225AF1FF-FD55-47AC-270D-17CDAF2DF8BF}"/>
                  </a:ext>
                </a:extLst>
              </p14:cNvPr>
              <p14:cNvContentPartPr/>
              <p14:nvPr/>
            </p14:nvContentPartPr>
            <p14:xfrm rot="1835912">
              <a:off x="3058094" y="4579316"/>
              <a:ext cx="527400" cy="189000"/>
            </p14:xfrm>
          </p:contentPart>
        </mc:Choice>
        <mc:Fallback xmlns="">
          <p:pic>
            <p:nvPicPr>
              <p:cNvPr id="24" name="Ink 23">
                <a:extLst>
                  <a:ext uri="{FF2B5EF4-FFF2-40B4-BE49-F238E27FC236}">
                    <a16:creationId xmlns:a16="http://schemas.microsoft.com/office/drawing/2014/main" id="{225AF1FF-FD55-47AC-270D-17CDAF2DF8BF}"/>
                  </a:ext>
                </a:extLst>
              </p:cNvPr>
              <p:cNvPicPr/>
              <p:nvPr/>
            </p:nvPicPr>
            <p:blipFill>
              <a:blip r:embed="rId9"/>
              <a:stretch>
                <a:fillRect/>
              </a:stretch>
            </p:blipFill>
            <p:spPr>
              <a:xfrm rot="1835912">
                <a:off x="3051970" y="4573196"/>
                <a:ext cx="539648" cy="201240"/>
              </a:xfrm>
              <a:prstGeom prst="rect">
                <a:avLst/>
              </a:prstGeom>
            </p:spPr>
          </p:pic>
        </mc:Fallback>
      </mc:AlternateContent>
      <p:sp>
        <p:nvSpPr>
          <p:cNvPr id="25" name="TextBox 24">
            <a:extLst>
              <a:ext uri="{FF2B5EF4-FFF2-40B4-BE49-F238E27FC236}">
                <a16:creationId xmlns:a16="http://schemas.microsoft.com/office/drawing/2014/main" id="{CC4241DD-2CF3-1CE9-CAB0-093FB9584AFC}"/>
              </a:ext>
            </a:extLst>
          </p:cNvPr>
          <p:cNvSpPr txBox="1"/>
          <p:nvPr/>
        </p:nvSpPr>
        <p:spPr>
          <a:xfrm>
            <a:off x="3682190" y="4818805"/>
            <a:ext cx="6160456" cy="954107"/>
          </a:xfrm>
          <a:prstGeom prst="rect">
            <a:avLst/>
          </a:prstGeom>
          <a:solidFill>
            <a:schemeClr val="accent4">
              <a:lumMod val="40000"/>
              <a:lumOff val="60000"/>
            </a:schemeClr>
          </a:solidFill>
        </p:spPr>
        <p:txBody>
          <a:bodyPr wrap="square" rtlCol="0">
            <a:spAutoFit/>
          </a:bodyPr>
          <a:lstStyle/>
          <a:p>
            <a:r>
              <a:rPr lang="en-US" sz="1400" b="1"/>
              <a:t>So g.method() returns a dataframe (or series) where the group values form the indices of the dataframe (series)</a:t>
            </a:r>
            <a:r>
              <a:rPr lang="en-US" sz="1400"/>
              <a:t>. And if you passed a list as the groupby argument, then we’d get a hierarchical index.   And you can slice out a row(s) via usual options: g.max().loc[“mumbai”, col specs] = g.max().iloc[0, col #’s].  </a:t>
            </a:r>
          </a:p>
        </p:txBody>
      </p:sp>
      <p:sp>
        <p:nvSpPr>
          <p:cNvPr id="2" name="TextBox 1">
            <a:extLst>
              <a:ext uri="{FF2B5EF4-FFF2-40B4-BE49-F238E27FC236}">
                <a16:creationId xmlns:a16="http://schemas.microsoft.com/office/drawing/2014/main" id="{9924E29F-698D-6CB2-3C22-6F92838A84DA}"/>
              </a:ext>
            </a:extLst>
          </p:cNvPr>
          <p:cNvSpPr txBox="1"/>
          <p:nvPr/>
        </p:nvSpPr>
        <p:spPr>
          <a:xfrm>
            <a:off x="508295" y="1906084"/>
            <a:ext cx="1263355" cy="338554"/>
          </a:xfrm>
          <a:prstGeom prst="rect">
            <a:avLst/>
          </a:prstGeom>
          <a:noFill/>
        </p:spPr>
        <p:txBody>
          <a:bodyPr wrap="square" rtlCol="0">
            <a:spAutoFit/>
          </a:bodyPr>
          <a:lstStyle/>
          <a:p>
            <a:r>
              <a:rPr lang="en-US" sz="1600"/>
              <a:t>g.method()</a:t>
            </a:r>
          </a:p>
        </p:txBody>
      </p:sp>
      <p:sp>
        <p:nvSpPr>
          <p:cNvPr id="10" name="TextBox 9">
            <a:extLst>
              <a:ext uri="{FF2B5EF4-FFF2-40B4-BE49-F238E27FC236}">
                <a16:creationId xmlns:a16="http://schemas.microsoft.com/office/drawing/2014/main" id="{3A2191E6-552B-F682-8AF8-71E99004B835}"/>
              </a:ext>
            </a:extLst>
          </p:cNvPr>
          <p:cNvSpPr txBox="1"/>
          <p:nvPr/>
        </p:nvSpPr>
        <p:spPr>
          <a:xfrm>
            <a:off x="2542541" y="1906084"/>
            <a:ext cx="9162794" cy="738664"/>
          </a:xfrm>
          <a:prstGeom prst="rect">
            <a:avLst/>
          </a:prstGeom>
          <a:noFill/>
        </p:spPr>
        <p:txBody>
          <a:bodyPr wrap="square">
            <a:spAutoFit/>
          </a:bodyPr>
          <a:lstStyle/>
          <a:p>
            <a:r>
              <a:rPr lang="en-US" sz="1400"/>
              <a:t>You can perform methods on the group, and you’ll get a dataframe of the method applied to each column of each group.  The group values will form the indices (row labels) of the group.method().  For example, consider g.max() applied to our example g guy. </a:t>
            </a:r>
          </a:p>
        </p:txBody>
      </p:sp>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9CE54967-6F8B-9AA7-54E5-67A7D8052509}"/>
                  </a:ext>
                </a:extLst>
              </p14:cNvPr>
              <p14:cNvContentPartPr/>
              <p14:nvPr/>
            </p14:nvContentPartPr>
            <p14:xfrm>
              <a:off x="1771650" y="2089538"/>
              <a:ext cx="574920" cy="40320"/>
            </p14:xfrm>
          </p:contentPart>
        </mc:Choice>
        <mc:Fallback xmlns="">
          <p:pic>
            <p:nvPicPr>
              <p:cNvPr id="11" name="Ink 10">
                <a:extLst>
                  <a:ext uri="{FF2B5EF4-FFF2-40B4-BE49-F238E27FC236}">
                    <a16:creationId xmlns:a16="http://schemas.microsoft.com/office/drawing/2014/main" id="{9CE54967-6F8B-9AA7-54E5-67A7D8052509}"/>
                  </a:ext>
                </a:extLst>
              </p:cNvPr>
              <p:cNvPicPr/>
              <p:nvPr/>
            </p:nvPicPr>
            <p:blipFill>
              <a:blip r:embed="rId11"/>
              <a:stretch>
                <a:fillRect/>
              </a:stretch>
            </p:blipFill>
            <p:spPr>
              <a:xfrm>
                <a:off x="1763010" y="2080898"/>
                <a:ext cx="592560" cy="57960"/>
              </a:xfrm>
              <a:prstGeom prst="rect">
                <a:avLst/>
              </a:prstGeom>
            </p:spPr>
          </p:pic>
        </mc:Fallback>
      </mc:AlternateContent>
      <p:pic>
        <p:nvPicPr>
          <p:cNvPr id="6" name="Picture 5">
            <a:extLst>
              <a:ext uri="{FF2B5EF4-FFF2-40B4-BE49-F238E27FC236}">
                <a16:creationId xmlns:a16="http://schemas.microsoft.com/office/drawing/2014/main" id="{7576C08B-D0BF-908E-8447-158A9393EE34}"/>
              </a:ext>
            </a:extLst>
          </p:cNvPr>
          <p:cNvPicPr>
            <a:picLocks noChangeAspect="1"/>
          </p:cNvPicPr>
          <p:nvPr/>
        </p:nvPicPr>
        <p:blipFill>
          <a:blip r:embed="rId12"/>
          <a:stretch>
            <a:fillRect/>
          </a:stretch>
        </p:blipFill>
        <p:spPr>
          <a:xfrm>
            <a:off x="2657511" y="5918253"/>
            <a:ext cx="5890429" cy="236440"/>
          </a:xfrm>
          <a:prstGeom prst="rect">
            <a:avLst/>
          </a:prstGeom>
        </p:spPr>
      </p:pic>
    </p:spTree>
    <p:extLst>
      <p:ext uri="{BB962C8B-B14F-4D97-AF65-F5344CB8AC3E}">
        <p14:creationId xmlns:p14="http://schemas.microsoft.com/office/powerpoint/2010/main" val="409589355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DC08E-714B-BBE3-5C38-BF9656255C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B4C7166-C54A-ED17-1359-F990D7AB521C}"/>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95FD6624-8EF0-13E1-7FB4-ED6010956868}"/>
              </a:ext>
            </a:extLst>
          </p:cNvPr>
          <p:cNvSpPr txBox="1"/>
          <p:nvPr/>
        </p:nvSpPr>
        <p:spPr>
          <a:xfrm>
            <a:off x="467710" y="799244"/>
            <a:ext cx="10534587" cy="523220"/>
          </a:xfrm>
          <a:prstGeom prst="rect">
            <a:avLst/>
          </a:prstGeom>
          <a:noFill/>
        </p:spPr>
        <p:txBody>
          <a:bodyPr wrap="square">
            <a:spAutoFit/>
          </a:bodyPr>
          <a:lstStyle/>
          <a:p>
            <a:r>
              <a:rPr lang="en-US" sz="1400"/>
              <a:t>Here’s some functions that you can chain to the groupby method.  Definitely not an exhaustive list, as we can chain most mathematical methods to groupby.  </a:t>
            </a:r>
          </a:p>
        </p:txBody>
      </p:sp>
      <p:sp>
        <p:nvSpPr>
          <p:cNvPr id="6" name="TextBox 5">
            <a:extLst>
              <a:ext uri="{FF2B5EF4-FFF2-40B4-BE49-F238E27FC236}">
                <a16:creationId xmlns:a16="http://schemas.microsoft.com/office/drawing/2014/main" id="{2EA7D058-7237-A158-2FB1-DC99BCAB996F}"/>
              </a:ext>
            </a:extLst>
          </p:cNvPr>
          <p:cNvSpPr txBox="1"/>
          <p:nvPr/>
        </p:nvSpPr>
        <p:spPr>
          <a:xfrm>
            <a:off x="467710" y="4422884"/>
            <a:ext cx="927257" cy="338554"/>
          </a:xfrm>
          <a:prstGeom prst="rect">
            <a:avLst/>
          </a:prstGeom>
          <a:noFill/>
        </p:spPr>
        <p:txBody>
          <a:bodyPr wrap="square">
            <a:spAutoFit/>
          </a:bodyPr>
          <a:lstStyle/>
          <a:p>
            <a:r>
              <a:rPr lang="en-US" sz="1600"/>
              <a:t>g.max()</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E513C29F-8BF8-D47D-0841-E99B05BD8D08}"/>
                  </a:ext>
                </a:extLst>
              </p14:cNvPr>
              <p14:cNvContentPartPr/>
              <p14:nvPr/>
            </p14:nvContentPartPr>
            <p14:xfrm>
              <a:off x="1418970" y="4601997"/>
              <a:ext cx="429480" cy="27720"/>
            </p14:xfrm>
          </p:contentPart>
        </mc:Choice>
        <mc:Fallback xmlns="">
          <p:pic>
            <p:nvPicPr>
              <p:cNvPr id="2" name="Ink 1">
                <a:extLst>
                  <a:ext uri="{FF2B5EF4-FFF2-40B4-BE49-F238E27FC236}">
                    <a16:creationId xmlns:a16="http://schemas.microsoft.com/office/drawing/2014/main" id="{E513C29F-8BF8-D47D-0841-E99B05BD8D08}"/>
                  </a:ext>
                </a:extLst>
              </p:cNvPr>
              <p:cNvPicPr/>
              <p:nvPr/>
            </p:nvPicPr>
            <p:blipFill>
              <a:blip r:embed="rId4"/>
              <a:stretch>
                <a:fillRect/>
              </a:stretch>
            </p:blipFill>
            <p:spPr>
              <a:xfrm>
                <a:off x="1409970" y="4592997"/>
                <a:ext cx="447120" cy="45360"/>
              </a:xfrm>
              <a:prstGeom prst="rect">
                <a:avLst/>
              </a:prstGeom>
            </p:spPr>
          </p:pic>
        </mc:Fallback>
      </mc:AlternateContent>
      <p:sp>
        <p:nvSpPr>
          <p:cNvPr id="10" name="TextBox 9">
            <a:extLst>
              <a:ext uri="{FF2B5EF4-FFF2-40B4-BE49-F238E27FC236}">
                <a16:creationId xmlns:a16="http://schemas.microsoft.com/office/drawing/2014/main" id="{C1291AA8-36B4-5213-9A6C-EFDF500CECA4}"/>
              </a:ext>
            </a:extLst>
          </p:cNvPr>
          <p:cNvSpPr txBox="1"/>
          <p:nvPr/>
        </p:nvSpPr>
        <p:spPr>
          <a:xfrm>
            <a:off x="2152650" y="4441942"/>
            <a:ext cx="5800725" cy="338554"/>
          </a:xfrm>
          <a:prstGeom prst="rect">
            <a:avLst/>
          </a:prstGeom>
          <a:noFill/>
        </p:spPr>
        <p:txBody>
          <a:bodyPr wrap="square" rtlCol="0">
            <a:spAutoFit/>
          </a:bodyPr>
          <a:lstStyle/>
          <a:p>
            <a:r>
              <a:rPr lang="en-US" sz="1600"/>
              <a:t>returns the maximum values of each column by group.</a:t>
            </a:r>
          </a:p>
        </p:txBody>
      </p:sp>
      <p:sp>
        <p:nvSpPr>
          <p:cNvPr id="11" name="TextBox 10">
            <a:extLst>
              <a:ext uri="{FF2B5EF4-FFF2-40B4-BE49-F238E27FC236}">
                <a16:creationId xmlns:a16="http://schemas.microsoft.com/office/drawing/2014/main" id="{827B2C62-A38A-C660-C6EB-C9D4C4F8A4D5}"/>
              </a:ext>
            </a:extLst>
          </p:cNvPr>
          <p:cNvSpPr txBox="1"/>
          <p:nvPr/>
        </p:nvSpPr>
        <p:spPr>
          <a:xfrm>
            <a:off x="467710" y="1533565"/>
            <a:ext cx="927257" cy="338554"/>
          </a:xfrm>
          <a:prstGeom prst="rect">
            <a:avLst/>
          </a:prstGeom>
          <a:noFill/>
        </p:spPr>
        <p:txBody>
          <a:bodyPr wrap="square">
            <a:spAutoFit/>
          </a:bodyPr>
          <a:lstStyle/>
          <a:p>
            <a:r>
              <a:rPr lang="en-US" sz="1600"/>
              <a:t>g.size()</a:t>
            </a:r>
          </a:p>
        </p:txBody>
      </p:sp>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DFDA80F9-FC80-C6DC-6984-7E911D8C70C1}"/>
                  </a:ext>
                </a:extLst>
              </p14:cNvPr>
              <p14:cNvContentPartPr/>
              <p14:nvPr/>
            </p14:nvContentPartPr>
            <p14:xfrm>
              <a:off x="1418970" y="1712678"/>
              <a:ext cx="429480" cy="27720"/>
            </p14:xfrm>
          </p:contentPart>
        </mc:Choice>
        <mc:Fallback xmlns="">
          <p:pic>
            <p:nvPicPr>
              <p:cNvPr id="13" name="Ink 12">
                <a:extLst>
                  <a:ext uri="{FF2B5EF4-FFF2-40B4-BE49-F238E27FC236}">
                    <a16:creationId xmlns:a16="http://schemas.microsoft.com/office/drawing/2014/main" id="{DFDA80F9-FC80-C6DC-6984-7E911D8C70C1}"/>
                  </a:ext>
                </a:extLst>
              </p:cNvPr>
              <p:cNvPicPr/>
              <p:nvPr/>
            </p:nvPicPr>
            <p:blipFill>
              <a:blip r:embed="rId6"/>
              <a:stretch>
                <a:fillRect/>
              </a:stretch>
            </p:blipFill>
            <p:spPr>
              <a:xfrm>
                <a:off x="1409970" y="1703678"/>
                <a:ext cx="447120" cy="45360"/>
              </a:xfrm>
              <a:prstGeom prst="rect">
                <a:avLst/>
              </a:prstGeom>
            </p:spPr>
          </p:pic>
        </mc:Fallback>
      </mc:AlternateContent>
      <p:sp>
        <p:nvSpPr>
          <p:cNvPr id="14" name="TextBox 13">
            <a:extLst>
              <a:ext uri="{FF2B5EF4-FFF2-40B4-BE49-F238E27FC236}">
                <a16:creationId xmlns:a16="http://schemas.microsoft.com/office/drawing/2014/main" id="{A629FE64-8949-FA9B-A4D3-46191DC697E9}"/>
              </a:ext>
            </a:extLst>
          </p:cNvPr>
          <p:cNvSpPr txBox="1"/>
          <p:nvPr/>
        </p:nvSpPr>
        <p:spPr>
          <a:xfrm>
            <a:off x="2152650" y="1552623"/>
            <a:ext cx="5800725" cy="338554"/>
          </a:xfrm>
          <a:prstGeom prst="rect">
            <a:avLst/>
          </a:prstGeom>
          <a:noFill/>
        </p:spPr>
        <p:txBody>
          <a:bodyPr wrap="square" rtlCol="0">
            <a:spAutoFit/>
          </a:bodyPr>
          <a:lstStyle/>
          <a:p>
            <a:r>
              <a:rPr lang="en-US" sz="1600"/>
              <a:t>returns the number of rows of each group.</a:t>
            </a:r>
          </a:p>
        </p:txBody>
      </p:sp>
      <p:sp>
        <p:nvSpPr>
          <p:cNvPr id="15" name="TextBox 14">
            <a:extLst>
              <a:ext uri="{FF2B5EF4-FFF2-40B4-BE49-F238E27FC236}">
                <a16:creationId xmlns:a16="http://schemas.microsoft.com/office/drawing/2014/main" id="{DD694427-67F2-91BF-2B4E-9541E11262F5}"/>
              </a:ext>
            </a:extLst>
          </p:cNvPr>
          <p:cNvSpPr txBox="1"/>
          <p:nvPr/>
        </p:nvSpPr>
        <p:spPr>
          <a:xfrm>
            <a:off x="467710" y="2073765"/>
            <a:ext cx="927257" cy="338554"/>
          </a:xfrm>
          <a:prstGeom prst="rect">
            <a:avLst/>
          </a:prstGeom>
          <a:noFill/>
        </p:spPr>
        <p:txBody>
          <a:bodyPr wrap="square">
            <a:spAutoFit/>
          </a:bodyPr>
          <a:lstStyle/>
          <a:p>
            <a:r>
              <a:rPr lang="en-US" sz="1600"/>
              <a:t>g.first()</a:t>
            </a:r>
          </a:p>
        </p:txBody>
      </p:sp>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33F5E71A-EC34-E924-4BF4-7FABC82AE558}"/>
                  </a:ext>
                </a:extLst>
              </p14:cNvPr>
              <p14:cNvContentPartPr/>
              <p14:nvPr/>
            </p14:nvContentPartPr>
            <p14:xfrm>
              <a:off x="1418970" y="2252878"/>
              <a:ext cx="429480" cy="27720"/>
            </p14:xfrm>
          </p:contentPart>
        </mc:Choice>
        <mc:Fallback xmlns="">
          <p:pic>
            <p:nvPicPr>
              <p:cNvPr id="16" name="Ink 15">
                <a:extLst>
                  <a:ext uri="{FF2B5EF4-FFF2-40B4-BE49-F238E27FC236}">
                    <a16:creationId xmlns:a16="http://schemas.microsoft.com/office/drawing/2014/main" id="{33F5E71A-EC34-E924-4BF4-7FABC82AE558}"/>
                  </a:ext>
                </a:extLst>
              </p:cNvPr>
              <p:cNvPicPr/>
              <p:nvPr/>
            </p:nvPicPr>
            <p:blipFill>
              <a:blip r:embed="rId4"/>
              <a:stretch>
                <a:fillRect/>
              </a:stretch>
            </p:blipFill>
            <p:spPr>
              <a:xfrm>
                <a:off x="1409970" y="2243878"/>
                <a:ext cx="447120" cy="45360"/>
              </a:xfrm>
              <a:prstGeom prst="rect">
                <a:avLst/>
              </a:prstGeom>
            </p:spPr>
          </p:pic>
        </mc:Fallback>
      </mc:AlternateContent>
      <p:sp>
        <p:nvSpPr>
          <p:cNvPr id="17" name="TextBox 16">
            <a:extLst>
              <a:ext uri="{FF2B5EF4-FFF2-40B4-BE49-F238E27FC236}">
                <a16:creationId xmlns:a16="http://schemas.microsoft.com/office/drawing/2014/main" id="{17EB5040-1472-AA9B-697D-4970CD9CEFFC}"/>
              </a:ext>
            </a:extLst>
          </p:cNvPr>
          <p:cNvSpPr txBox="1"/>
          <p:nvPr/>
        </p:nvSpPr>
        <p:spPr>
          <a:xfrm>
            <a:off x="2152650" y="2063640"/>
            <a:ext cx="5800725" cy="338554"/>
          </a:xfrm>
          <a:prstGeom prst="rect">
            <a:avLst/>
          </a:prstGeom>
          <a:noFill/>
        </p:spPr>
        <p:txBody>
          <a:bodyPr wrap="square" rtlCol="0">
            <a:spAutoFit/>
          </a:bodyPr>
          <a:lstStyle/>
          <a:p>
            <a:r>
              <a:rPr lang="en-US" sz="1600"/>
              <a:t>returns the first row of each group.</a:t>
            </a:r>
          </a:p>
        </p:txBody>
      </p:sp>
      <p:sp>
        <p:nvSpPr>
          <p:cNvPr id="18" name="TextBox 17">
            <a:extLst>
              <a:ext uri="{FF2B5EF4-FFF2-40B4-BE49-F238E27FC236}">
                <a16:creationId xmlns:a16="http://schemas.microsoft.com/office/drawing/2014/main" id="{A1DA8362-1C7D-7840-D5FB-2D40AFB4FEC6}"/>
              </a:ext>
            </a:extLst>
          </p:cNvPr>
          <p:cNvSpPr txBox="1"/>
          <p:nvPr/>
        </p:nvSpPr>
        <p:spPr>
          <a:xfrm>
            <a:off x="467710" y="3314167"/>
            <a:ext cx="1303940" cy="338554"/>
          </a:xfrm>
          <a:prstGeom prst="rect">
            <a:avLst/>
          </a:prstGeom>
          <a:noFill/>
        </p:spPr>
        <p:txBody>
          <a:bodyPr wrap="square">
            <a:spAutoFit/>
          </a:bodyPr>
          <a:lstStyle/>
          <a:p>
            <a:r>
              <a:rPr lang="en-US" sz="1600"/>
              <a:t>g.describe()</a:t>
            </a:r>
          </a:p>
        </p:txBody>
      </p:sp>
      <mc:AlternateContent xmlns:mc="http://schemas.openxmlformats.org/markup-compatibility/2006" xmlns:p14="http://schemas.microsoft.com/office/powerpoint/2010/main">
        <mc:Choice Requires="p14">
          <p:contentPart p14:bwMode="auto" r:id="rId8">
            <p14:nvContentPartPr>
              <p14:cNvPr id="19" name="Ink 18">
                <a:extLst>
                  <a:ext uri="{FF2B5EF4-FFF2-40B4-BE49-F238E27FC236}">
                    <a16:creationId xmlns:a16="http://schemas.microsoft.com/office/drawing/2014/main" id="{88D27897-1EBA-66D5-3906-E520EB14C531}"/>
                  </a:ext>
                </a:extLst>
              </p14:cNvPr>
              <p14:cNvContentPartPr/>
              <p14:nvPr/>
            </p14:nvContentPartPr>
            <p14:xfrm>
              <a:off x="1980945" y="3483747"/>
              <a:ext cx="429480" cy="27720"/>
            </p14:xfrm>
          </p:contentPart>
        </mc:Choice>
        <mc:Fallback xmlns="">
          <p:pic>
            <p:nvPicPr>
              <p:cNvPr id="19" name="Ink 18">
                <a:extLst>
                  <a:ext uri="{FF2B5EF4-FFF2-40B4-BE49-F238E27FC236}">
                    <a16:creationId xmlns:a16="http://schemas.microsoft.com/office/drawing/2014/main" id="{88D27897-1EBA-66D5-3906-E520EB14C531}"/>
                  </a:ext>
                </a:extLst>
              </p:cNvPr>
              <p:cNvPicPr/>
              <p:nvPr/>
            </p:nvPicPr>
            <p:blipFill>
              <a:blip r:embed="rId4"/>
              <a:stretch>
                <a:fillRect/>
              </a:stretch>
            </p:blipFill>
            <p:spPr>
              <a:xfrm>
                <a:off x="1971945" y="3474747"/>
                <a:ext cx="447120" cy="45360"/>
              </a:xfrm>
              <a:prstGeom prst="rect">
                <a:avLst/>
              </a:prstGeom>
            </p:spPr>
          </p:pic>
        </mc:Fallback>
      </mc:AlternateContent>
      <p:sp>
        <p:nvSpPr>
          <p:cNvPr id="20" name="TextBox 19">
            <a:extLst>
              <a:ext uri="{FF2B5EF4-FFF2-40B4-BE49-F238E27FC236}">
                <a16:creationId xmlns:a16="http://schemas.microsoft.com/office/drawing/2014/main" id="{9AC9E43E-8746-4864-AFF7-007B7B109CE3}"/>
              </a:ext>
            </a:extLst>
          </p:cNvPr>
          <p:cNvSpPr txBox="1"/>
          <p:nvPr/>
        </p:nvSpPr>
        <p:spPr>
          <a:xfrm>
            <a:off x="2619721" y="3314167"/>
            <a:ext cx="3609630" cy="338554"/>
          </a:xfrm>
          <a:prstGeom prst="rect">
            <a:avLst/>
          </a:prstGeom>
          <a:noFill/>
        </p:spPr>
        <p:txBody>
          <a:bodyPr wrap="square" rtlCol="0">
            <a:spAutoFit/>
          </a:bodyPr>
          <a:lstStyle/>
          <a:p>
            <a:r>
              <a:rPr lang="en-US" sz="1600"/>
              <a:t>returns statistics of the rows per group.</a:t>
            </a:r>
          </a:p>
        </p:txBody>
      </p:sp>
      <p:sp>
        <p:nvSpPr>
          <p:cNvPr id="21" name="TextBox 20">
            <a:extLst>
              <a:ext uri="{FF2B5EF4-FFF2-40B4-BE49-F238E27FC236}">
                <a16:creationId xmlns:a16="http://schemas.microsoft.com/office/drawing/2014/main" id="{39E1A58D-9F8F-C10C-8B28-49EE55FCCA04}"/>
              </a:ext>
            </a:extLst>
          </p:cNvPr>
          <p:cNvSpPr txBox="1"/>
          <p:nvPr/>
        </p:nvSpPr>
        <p:spPr>
          <a:xfrm>
            <a:off x="467711" y="3823587"/>
            <a:ext cx="1303940" cy="338554"/>
          </a:xfrm>
          <a:prstGeom prst="rect">
            <a:avLst/>
          </a:prstGeom>
          <a:noFill/>
        </p:spPr>
        <p:txBody>
          <a:bodyPr wrap="square">
            <a:spAutoFit/>
          </a:bodyPr>
          <a:lstStyle/>
          <a:p>
            <a:r>
              <a:rPr lang="en-US" sz="1600"/>
              <a:t>g.sum()</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3EC15CE1-699A-FBED-7051-F1D04CEFF1F2}"/>
                  </a:ext>
                </a:extLst>
              </p14:cNvPr>
              <p14:cNvContentPartPr/>
              <p14:nvPr/>
            </p14:nvContentPartPr>
            <p14:xfrm>
              <a:off x="1513874" y="3974366"/>
              <a:ext cx="429480" cy="27720"/>
            </p14:xfrm>
          </p:contentPart>
        </mc:Choice>
        <mc:Fallback xmlns="">
          <p:pic>
            <p:nvPicPr>
              <p:cNvPr id="22" name="Ink 21">
                <a:extLst>
                  <a:ext uri="{FF2B5EF4-FFF2-40B4-BE49-F238E27FC236}">
                    <a16:creationId xmlns:a16="http://schemas.microsoft.com/office/drawing/2014/main" id="{3EC15CE1-699A-FBED-7051-F1D04CEFF1F2}"/>
                  </a:ext>
                </a:extLst>
              </p:cNvPr>
              <p:cNvPicPr/>
              <p:nvPr/>
            </p:nvPicPr>
            <p:blipFill>
              <a:blip r:embed="rId4"/>
              <a:stretch>
                <a:fillRect/>
              </a:stretch>
            </p:blipFill>
            <p:spPr>
              <a:xfrm>
                <a:off x="1504874" y="3965366"/>
                <a:ext cx="447120" cy="45360"/>
              </a:xfrm>
              <a:prstGeom prst="rect">
                <a:avLst/>
              </a:prstGeom>
            </p:spPr>
          </p:pic>
        </mc:Fallback>
      </mc:AlternateContent>
      <p:sp>
        <p:nvSpPr>
          <p:cNvPr id="23" name="TextBox 22">
            <a:extLst>
              <a:ext uri="{FF2B5EF4-FFF2-40B4-BE49-F238E27FC236}">
                <a16:creationId xmlns:a16="http://schemas.microsoft.com/office/drawing/2014/main" id="{06BEBAB8-92AB-1FB5-6A65-A062B2C2F25D}"/>
              </a:ext>
            </a:extLst>
          </p:cNvPr>
          <p:cNvSpPr txBox="1"/>
          <p:nvPr/>
        </p:nvSpPr>
        <p:spPr>
          <a:xfrm>
            <a:off x="2152650" y="3804786"/>
            <a:ext cx="3609630" cy="338554"/>
          </a:xfrm>
          <a:prstGeom prst="rect">
            <a:avLst/>
          </a:prstGeom>
          <a:noFill/>
        </p:spPr>
        <p:txBody>
          <a:bodyPr wrap="square" rtlCol="0">
            <a:spAutoFit/>
          </a:bodyPr>
          <a:lstStyle/>
          <a:p>
            <a:r>
              <a:rPr lang="en-US" sz="1600"/>
              <a:t>sums all columns per group.</a:t>
            </a:r>
          </a:p>
        </p:txBody>
      </p:sp>
      <p:sp>
        <p:nvSpPr>
          <p:cNvPr id="4" name="TextBox 3">
            <a:extLst>
              <a:ext uri="{FF2B5EF4-FFF2-40B4-BE49-F238E27FC236}">
                <a16:creationId xmlns:a16="http://schemas.microsoft.com/office/drawing/2014/main" id="{3C6DEDAC-44F7-5415-4EE6-F4353CACBCB5}"/>
              </a:ext>
            </a:extLst>
          </p:cNvPr>
          <p:cNvSpPr txBox="1"/>
          <p:nvPr/>
        </p:nvSpPr>
        <p:spPr>
          <a:xfrm>
            <a:off x="467710" y="4943087"/>
            <a:ext cx="927257" cy="338554"/>
          </a:xfrm>
          <a:prstGeom prst="rect">
            <a:avLst/>
          </a:prstGeom>
          <a:noFill/>
        </p:spPr>
        <p:txBody>
          <a:bodyPr wrap="square">
            <a:spAutoFit/>
          </a:bodyPr>
          <a:lstStyle/>
          <a:p>
            <a:r>
              <a:rPr lang="en-US" sz="1600"/>
              <a:t>g.plot()</a:t>
            </a:r>
          </a:p>
        </p:txBody>
      </p:sp>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19A0B19A-80AF-88E5-D8A4-B13A71FAD537}"/>
                  </a:ext>
                </a:extLst>
              </p14:cNvPr>
              <p14:cNvContentPartPr/>
              <p14:nvPr/>
            </p14:nvContentPartPr>
            <p14:xfrm>
              <a:off x="1418970" y="5122200"/>
              <a:ext cx="429480" cy="27720"/>
            </p14:xfrm>
          </p:contentPart>
        </mc:Choice>
        <mc:Fallback xmlns="">
          <p:pic>
            <p:nvPicPr>
              <p:cNvPr id="7" name="Ink 6">
                <a:extLst>
                  <a:ext uri="{FF2B5EF4-FFF2-40B4-BE49-F238E27FC236}">
                    <a16:creationId xmlns:a16="http://schemas.microsoft.com/office/drawing/2014/main" id="{19A0B19A-80AF-88E5-D8A4-B13A71FAD537}"/>
                  </a:ext>
                </a:extLst>
              </p:cNvPr>
              <p:cNvPicPr/>
              <p:nvPr/>
            </p:nvPicPr>
            <p:blipFill>
              <a:blip r:embed="rId4"/>
              <a:stretch>
                <a:fillRect/>
              </a:stretch>
            </p:blipFill>
            <p:spPr>
              <a:xfrm>
                <a:off x="1409970" y="5113200"/>
                <a:ext cx="447120" cy="45360"/>
              </a:xfrm>
              <a:prstGeom prst="rect">
                <a:avLst/>
              </a:prstGeom>
            </p:spPr>
          </p:pic>
        </mc:Fallback>
      </mc:AlternateContent>
      <p:sp>
        <p:nvSpPr>
          <p:cNvPr id="8" name="TextBox 7">
            <a:extLst>
              <a:ext uri="{FF2B5EF4-FFF2-40B4-BE49-F238E27FC236}">
                <a16:creationId xmlns:a16="http://schemas.microsoft.com/office/drawing/2014/main" id="{7F5D6F86-132B-E670-9144-EFB1FB4A6144}"/>
              </a:ext>
            </a:extLst>
          </p:cNvPr>
          <p:cNvSpPr txBox="1"/>
          <p:nvPr/>
        </p:nvSpPr>
        <p:spPr>
          <a:xfrm>
            <a:off x="2152650" y="4962145"/>
            <a:ext cx="8115300" cy="338554"/>
          </a:xfrm>
          <a:prstGeom prst="rect">
            <a:avLst/>
          </a:prstGeom>
          <a:noFill/>
        </p:spPr>
        <p:txBody>
          <a:bodyPr wrap="square" rtlCol="0">
            <a:spAutoFit/>
          </a:bodyPr>
          <a:lstStyle/>
          <a:p>
            <a:r>
              <a:rPr lang="en-US" sz="1600"/>
              <a:t>will return plot for each group, of rows indices on x-axis, and column values on y-axis.</a:t>
            </a:r>
          </a:p>
        </p:txBody>
      </p:sp>
      <p:sp>
        <p:nvSpPr>
          <p:cNvPr id="9" name="TextBox 8">
            <a:extLst>
              <a:ext uri="{FF2B5EF4-FFF2-40B4-BE49-F238E27FC236}">
                <a16:creationId xmlns:a16="http://schemas.microsoft.com/office/drawing/2014/main" id="{264BA07B-E894-CC92-38BD-2DAB56D80577}"/>
              </a:ext>
            </a:extLst>
          </p:cNvPr>
          <p:cNvSpPr txBox="1"/>
          <p:nvPr/>
        </p:nvSpPr>
        <p:spPr>
          <a:xfrm>
            <a:off x="486761" y="5492321"/>
            <a:ext cx="1174088" cy="338554"/>
          </a:xfrm>
          <a:prstGeom prst="rect">
            <a:avLst/>
          </a:prstGeom>
          <a:noFill/>
        </p:spPr>
        <p:txBody>
          <a:bodyPr wrap="square">
            <a:spAutoFit/>
          </a:bodyPr>
          <a:lstStyle/>
          <a:p>
            <a:r>
              <a:rPr lang="en-US" sz="1600"/>
              <a:t>g.sample()</a:t>
            </a:r>
          </a:p>
        </p:txBody>
      </p:sp>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4146F068-B50B-C752-F05C-ECE60E324AE3}"/>
                  </a:ext>
                </a:extLst>
              </p14:cNvPr>
              <p14:cNvContentPartPr/>
              <p14:nvPr/>
            </p14:nvContentPartPr>
            <p14:xfrm>
              <a:off x="1625368" y="5690442"/>
              <a:ext cx="429480" cy="27720"/>
            </p14:xfrm>
          </p:contentPart>
        </mc:Choice>
        <mc:Fallback xmlns="">
          <p:pic>
            <p:nvPicPr>
              <p:cNvPr id="12" name="Ink 11">
                <a:extLst>
                  <a:ext uri="{FF2B5EF4-FFF2-40B4-BE49-F238E27FC236}">
                    <a16:creationId xmlns:a16="http://schemas.microsoft.com/office/drawing/2014/main" id="{4146F068-B50B-C752-F05C-ECE60E324AE3}"/>
                  </a:ext>
                </a:extLst>
              </p:cNvPr>
              <p:cNvPicPr/>
              <p:nvPr/>
            </p:nvPicPr>
            <p:blipFill>
              <a:blip r:embed="rId6"/>
              <a:stretch>
                <a:fillRect/>
              </a:stretch>
            </p:blipFill>
            <p:spPr>
              <a:xfrm>
                <a:off x="1616368" y="5681442"/>
                <a:ext cx="447120" cy="45360"/>
              </a:xfrm>
              <a:prstGeom prst="rect">
                <a:avLst/>
              </a:prstGeom>
            </p:spPr>
          </p:pic>
        </mc:Fallback>
      </mc:AlternateContent>
      <p:sp>
        <p:nvSpPr>
          <p:cNvPr id="24" name="TextBox 23">
            <a:extLst>
              <a:ext uri="{FF2B5EF4-FFF2-40B4-BE49-F238E27FC236}">
                <a16:creationId xmlns:a16="http://schemas.microsoft.com/office/drawing/2014/main" id="{7BD712F0-0D1F-5E4D-A3E6-04BB3CB5B030}"/>
              </a:ext>
            </a:extLst>
          </p:cNvPr>
          <p:cNvSpPr txBox="1"/>
          <p:nvPr/>
        </p:nvSpPr>
        <p:spPr>
          <a:xfrm>
            <a:off x="2171701" y="5511379"/>
            <a:ext cx="6748364" cy="338554"/>
          </a:xfrm>
          <a:prstGeom prst="rect">
            <a:avLst/>
          </a:prstGeom>
          <a:noFill/>
        </p:spPr>
        <p:txBody>
          <a:bodyPr wrap="square" rtlCol="0">
            <a:spAutoFit/>
          </a:bodyPr>
          <a:lstStyle/>
          <a:p>
            <a:r>
              <a:rPr lang="en-US" sz="1600"/>
              <a:t>will return an effectively stratified (by group) random sample of dataframe.</a:t>
            </a:r>
          </a:p>
        </p:txBody>
      </p:sp>
      <p:sp>
        <p:nvSpPr>
          <p:cNvPr id="25" name="TextBox 24">
            <a:extLst>
              <a:ext uri="{FF2B5EF4-FFF2-40B4-BE49-F238E27FC236}">
                <a16:creationId xmlns:a16="http://schemas.microsoft.com/office/drawing/2014/main" id="{4D5EE027-2505-87A7-5C31-23CFF3A6F684}"/>
              </a:ext>
            </a:extLst>
          </p:cNvPr>
          <p:cNvSpPr txBox="1"/>
          <p:nvPr/>
        </p:nvSpPr>
        <p:spPr>
          <a:xfrm>
            <a:off x="467710" y="6056715"/>
            <a:ext cx="1174088" cy="338554"/>
          </a:xfrm>
          <a:prstGeom prst="rect">
            <a:avLst/>
          </a:prstGeom>
          <a:noFill/>
        </p:spPr>
        <p:txBody>
          <a:bodyPr wrap="square">
            <a:spAutoFit/>
          </a:bodyPr>
          <a:lstStyle/>
          <a:p>
            <a:r>
              <a:rPr lang="en-US" sz="1600"/>
              <a:t>g.apply(f)</a:t>
            </a:r>
          </a:p>
        </p:txBody>
      </p:sp>
      <mc:AlternateContent xmlns:mc="http://schemas.openxmlformats.org/markup-compatibility/2006" xmlns:p14="http://schemas.microsoft.com/office/powerpoint/2010/main">
        <mc:Choice Requires="p14">
          <p:contentPart p14:bwMode="auto" r:id="rId12">
            <p14:nvContentPartPr>
              <p14:cNvPr id="26" name="Ink 25">
                <a:extLst>
                  <a:ext uri="{FF2B5EF4-FFF2-40B4-BE49-F238E27FC236}">
                    <a16:creationId xmlns:a16="http://schemas.microsoft.com/office/drawing/2014/main" id="{61A1D5D6-28C8-1385-2148-D965ED5C427E}"/>
                  </a:ext>
                </a:extLst>
              </p14:cNvPr>
              <p14:cNvContentPartPr/>
              <p14:nvPr/>
            </p14:nvContentPartPr>
            <p14:xfrm>
              <a:off x="1606317" y="6254836"/>
              <a:ext cx="429480" cy="27720"/>
            </p14:xfrm>
          </p:contentPart>
        </mc:Choice>
        <mc:Fallback xmlns="">
          <p:pic>
            <p:nvPicPr>
              <p:cNvPr id="26" name="Ink 25">
                <a:extLst>
                  <a:ext uri="{FF2B5EF4-FFF2-40B4-BE49-F238E27FC236}">
                    <a16:creationId xmlns:a16="http://schemas.microsoft.com/office/drawing/2014/main" id="{61A1D5D6-28C8-1385-2148-D965ED5C427E}"/>
                  </a:ext>
                </a:extLst>
              </p:cNvPr>
              <p:cNvPicPr/>
              <p:nvPr/>
            </p:nvPicPr>
            <p:blipFill>
              <a:blip r:embed="rId6"/>
              <a:stretch>
                <a:fillRect/>
              </a:stretch>
            </p:blipFill>
            <p:spPr>
              <a:xfrm>
                <a:off x="1597317" y="6245836"/>
                <a:ext cx="447120" cy="45360"/>
              </a:xfrm>
              <a:prstGeom prst="rect">
                <a:avLst/>
              </a:prstGeom>
            </p:spPr>
          </p:pic>
        </mc:Fallback>
      </mc:AlternateContent>
      <p:sp>
        <p:nvSpPr>
          <p:cNvPr id="27" name="TextBox 26">
            <a:extLst>
              <a:ext uri="{FF2B5EF4-FFF2-40B4-BE49-F238E27FC236}">
                <a16:creationId xmlns:a16="http://schemas.microsoft.com/office/drawing/2014/main" id="{C59519F5-8670-66D9-42CA-1D220554666B}"/>
              </a:ext>
            </a:extLst>
          </p:cNvPr>
          <p:cNvSpPr txBox="1"/>
          <p:nvPr/>
        </p:nvSpPr>
        <p:spPr>
          <a:xfrm>
            <a:off x="2152650" y="6075773"/>
            <a:ext cx="9333334" cy="584775"/>
          </a:xfrm>
          <a:prstGeom prst="rect">
            <a:avLst/>
          </a:prstGeom>
          <a:noFill/>
        </p:spPr>
        <p:txBody>
          <a:bodyPr wrap="square" rtlCol="0">
            <a:spAutoFit/>
          </a:bodyPr>
          <a:lstStyle/>
          <a:p>
            <a:r>
              <a:rPr lang="en-US" sz="1600"/>
              <a:t>we can apply a generic function, f, to the group, but f must take the values of the group and return a single number I think.  So f would have to do something like pick out the max, min, or sum the values or whatever.</a:t>
            </a:r>
          </a:p>
        </p:txBody>
      </p:sp>
      <p:sp>
        <p:nvSpPr>
          <p:cNvPr id="28" name="TextBox 27">
            <a:extLst>
              <a:ext uri="{FF2B5EF4-FFF2-40B4-BE49-F238E27FC236}">
                <a16:creationId xmlns:a16="http://schemas.microsoft.com/office/drawing/2014/main" id="{8637EF41-A86A-7FFD-B523-BE0EB317DA80}"/>
              </a:ext>
            </a:extLst>
          </p:cNvPr>
          <p:cNvSpPr txBox="1"/>
          <p:nvPr/>
        </p:nvSpPr>
        <p:spPr>
          <a:xfrm>
            <a:off x="467710" y="2692839"/>
            <a:ext cx="927257" cy="338554"/>
          </a:xfrm>
          <a:prstGeom prst="rect">
            <a:avLst/>
          </a:prstGeom>
          <a:noFill/>
        </p:spPr>
        <p:txBody>
          <a:bodyPr wrap="square">
            <a:spAutoFit/>
          </a:bodyPr>
          <a:lstStyle/>
          <a:p>
            <a:r>
              <a:rPr lang="en-US" sz="1600"/>
              <a:t>g.last()</a:t>
            </a:r>
          </a:p>
        </p:txBody>
      </p:sp>
      <mc:AlternateContent xmlns:mc="http://schemas.openxmlformats.org/markup-compatibility/2006" xmlns:p14="http://schemas.microsoft.com/office/powerpoint/2010/main">
        <mc:Choice Requires="p14">
          <p:contentPart p14:bwMode="auto" r:id="rId13">
            <p14:nvContentPartPr>
              <p14:cNvPr id="29" name="Ink 28">
                <a:extLst>
                  <a:ext uri="{FF2B5EF4-FFF2-40B4-BE49-F238E27FC236}">
                    <a16:creationId xmlns:a16="http://schemas.microsoft.com/office/drawing/2014/main" id="{F70CF769-330D-001A-0A44-06687752ABC5}"/>
                  </a:ext>
                </a:extLst>
              </p14:cNvPr>
              <p14:cNvContentPartPr/>
              <p14:nvPr/>
            </p14:nvContentPartPr>
            <p14:xfrm>
              <a:off x="1418970" y="2871952"/>
              <a:ext cx="429480" cy="27720"/>
            </p14:xfrm>
          </p:contentPart>
        </mc:Choice>
        <mc:Fallback xmlns="">
          <p:pic>
            <p:nvPicPr>
              <p:cNvPr id="29" name="Ink 28">
                <a:extLst>
                  <a:ext uri="{FF2B5EF4-FFF2-40B4-BE49-F238E27FC236}">
                    <a16:creationId xmlns:a16="http://schemas.microsoft.com/office/drawing/2014/main" id="{F70CF769-330D-001A-0A44-06687752ABC5}"/>
                  </a:ext>
                </a:extLst>
              </p:cNvPr>
              <p:cNvPicPr/>
              <p:nvPr/>
            </p:nvPicPr>
            <p:blipFill>
              <a:blip r:embed="rId4"/>
              <a:stretch>
                <a:fillRect/>
              </a:stretch>
            </p:blipFill>
            <p:spPr>
              <a:xfrm>
                <a:off x="1409970" y="2862952"/>
                <a:ext cx="447120" cy="45360"/>
              </a:xfrm>
              <a:prstGeom prst="rect">
                <a:avLst/>
              </a:prstGeom>
            </p:spPr>
          </p:pic>
        </mc:Fallback>
      </mc:AlternateContent>
      <p:sp>
        <p:nvSpPr>
          <p:cNvPr id="30" name="TextBox 29">
            <a:extLst>
              <a:ext uri="{FF2B5EF4-FFF2-40B4-BE49-F238E27FC236}">
                <a16:creationId xmlns:a16="http://schemas.microsoft.com/office/drawing/2014/main" id="{EB7E5DB5-C694-1786-E538-EF6752D6C596}"/>
              </a:ext>
            </a:extLst>
          </p:cNvPr>
          <p:cNvSpPr txBox="1"/>
          <p:nvPr/>
        </p:nvSpPr>
        <p:spPr>
          <a:xfrm>
            <a:off x="2152651" y="2721625"/>
            <a:ext cx="3943350" cy="338554"/>
          </a:xfrm>
          <a:prstGeom prst="rect">
            <a:avLst/>
          </a:prstGeom>
          <a:noFill/>
        </p:spPr>
        <p:txBody>
          <a:bodyPr wrap="square" rtlCol="0">
            <a:spAutoFit/>
          </a:bodyPr>
          <a:lstStyle/>
          <a:p>
            <a:r>
              <a:rPr lang="en-US" sz="1600"/>
              <a:t>returns the last row of each group.</a:t>
            </a:r>
          </a:p>
        </p:txBody>
      </p:sp>
    </p:spTree>
    <p:extLst>
      <p:ext uri="{BB962C8B-B14F-4D97-AF65-F5344CB8AC3E}">
        <p14:creationId xmlns:p14="http://schemas.microsoft.com/office/powerpoint/2010/main" val="14164321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2A992-DCBE-A262-145F-1A6061E8886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6C78214-029B-45A5-82E8-6AD8A2457BF1}"/>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22B63F64-5775-7BEF-7F31-2FF21E568D39}"/>
              </a:ext>
            </a:extLst>
          </p:cNvPr>
          <p:cNvSpPr txBox="1"/>
          <p:nvPr/>
        </p:nvSpPr>
        <p:spPr>
          <a:xfrm>
            <a:off x="365398" y="3315565"/>
            <a:ext cx="3782406" cy="523220"/>
          </a:xfrm>
          <a:prstGeom prst="rect">
            <a:avLst/>
          </a:prstGeom>
          <a:noFill/>
        </p:spPr>
        <p:txBody>
          <a:bodyPr wrap="square">
            <a:spAutoFit/>
          </a:bodyPr>
          <a:lstStyle/>
          <a:p>
            <a:r>
              <a:rPr lang="en-US" sz="1400"/>
              <a:t>And we can apply f1 to just colA.  We’d do this via: </a:t>
            </a:r>
            <a:r>
              <a:rPr lang="en-US" sz="1400" b="1"/>
              <a:t>g[“colA”].f1().  </a:t>
            </a:r>
            <a:endParaRPr lang="en-US" sz="1400"/>
          </a:p>
        </p:txBody>
      </p:sp>
      <p:graphicFrame>
        <p:nvGraphicFramePr>
          <p:cNvPr id="11" name="Table 10">
            <a:extLst>
              <a:ext uri="{FF2B5EF4-FFF2-40B4-BE49-F238E27FC236}">
                <a16:creationId xmlns:a16="http://schemas.microsoft.com/office/drawing/2014/main" id="{D738728F-8E17-E882-06AE-82B761152415}"/>
              </a:ext>
            </a:extLst>
          </p:cNvPr>
          <p:cNvGraphicFramePr>
            <a:graphicFrameLocks noGrp="1"/>
          </p:cNvGraphicFramePr>
          <p:nvPr>
            <p:extLst>
              <p:ext uri="{D42A27DB-BD31-4B8C-83A1-F6EECF244321}">
                <p14:modId xmlns:p14="http://schemas.microsoft.com/office/powerpoint/2010/main" val="1991963297"/>
              </p:ext>
            </p:extLst>
          </p:nvPr>
        </p:nvGraphicFramePr>
        <p:xfrm>
          <a:off x="5277097" y="3334774"/>
          <a:ext cx="1445896" cy="1381760"/>
        </p:xfrm>
        <a:graphic>
          <a:graphicData uri="http://schemas.openxmlformats.org/drawingml/2006/table">
            <a:tbl>
              <a:tblPr firstRow="1" bandRow="1">
                <a:tableStyleId>{5C22544A-7EE6-4342-B048-85BDC9FD1C3A}</a:tableStyleId>
              </a:tblPr>
              <a:tblGrid>
                <a:gridCol w="796291">
                  <a:extLst>
                    <a:ext uri="{9D8B030D-6E8A-4147-A177-3AD203B41FA5}">
                      <a16:colId xmlns:a16="http://schemas.microsoft.com/office/drawing/2014/main" val="3214131664"/>
                    </a:ext>
                  </a:extLst>
                </a:gridCol>
                <a:gridCol w="649605">
                  <a:extLst>
                    <a:ext uri="{9D8B030D-6E8A-4147-A177-3AD203B41FA5}">
                      <a16:colId xmlns:a16="http://schemas.microsoft.com/office/drawing/2014/main" val="2925872738"/>
                    </a:ext>
                  </a:extLst>
                </a:gridCol>
              </a:tblGrid>
              <a:tr h="370840">
                <a:tc>
                  <a:txBody>
                    <a:bodyPr/>
                    <a:lstStyle/>
                    <a:p>
                      <a:r>
                        <a:rPr lang="en-US"/>
                        <a:t>Group</a:t>
                      </a:r>
                    </a:p>
                  </a:txBody>
                  <a:tcPr/>
                </a:tc>
                <a:tc>
                  <a:txBody>
                    <a:bodyPr/>
                    <a:lstStyle/>
                    <a:p>
                      <a:r>
                        <a:rPr lang="en-US"/>
                        <a:t>ColA</a:t>
                      </a:r>
                    </a:p>
                    <a:p>
                      <a:r>
                        <a:rPr lang="en-US"/>
                        <a:t>f1</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0.3</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0.4</a:t>
                      </a:r>
                    </a:p>
                  </a:txBody>
                  <a:tcPr/>
                </a:tc>
                <a:extLst>
                  <a:ext uri="{0D108BD9-81ED-4DB2-BD59-A6C34878D82A}">
                    <a16:rowId xmlns:a16="http://schemas.microsoft.com/office/drawing/2014/main" val="3415566610"/>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B1C1CA54-7F3B-E629-2AA5-47B67B456AA0}"/>
                  </a:ext>
                </a:extLst>
              </p14:cNvPr>
              <p14:cNvContentPartPr/>
              <p14:nvPr/>
            </p14:nvContentPartPr>
            <p14:xfrm rot="16745545">
              <a:off x="4510072" y="3417515"/>
              <a:ext cx="163800" cy="319320"/>
            </p14:xfrm>
          </p:contentPart>
        </mc:Choice>
        <mc:Fallback xmlns="">
          <p:pic>
            <p:nvPicPr>
              <p:cNvPr id="13" name="Ink 12">
                <a:extLst>
                  <a:ext uri="{FF2B5EF4-FFF2-40B4-BE49-F238E27FC236}">
                    <a16:creationId xmlns:a16="http://schemas.microsoft.com/office/drawing/2014/main" id="{B1C1CA54-7F3B-E629-2AA5-47B67B456AA0}"/>
                  </a:ext>
                </a:extLst>
              </p:cNvPr>
              <p:cNvPicPr/>
              <p:nvPr/>
            </p:nvPicPr>
            <p:blipFill>
              <a:blip r:embed="rId4"/>
              <a:stretch>
                <a:fillRect/>
              </a:stretch>
            </p:blipFill>
            <p:spPr>
              <a:xfrm rot="16745545">
                <a:off x="4503965" y="3411395"/>
                <a:ext cx="176013" cy="331560"/>
              </a:xfrm>
              <a:prstGeom prst="rect">
                <a:avLst/>
              </a:prstGeom>
            </p:spPr>
          </p:pic>
        </mc:Fallback>
      </mc:AlternateContent>
      <p:sp>
        <p:nvSpPr>
          <p:cNvPr id="2" name="TextBox 1">
            <a:extLst>
              <a:ext uri="{FF2B5EF4-FFF2-40B4-BE49-F238E27FC236}">
                <a16:creationId xmlns:a16="http://schemas.microsoft.com/office/drawing/2014/main" id="{5A991594-9AF9-C8A1-23EE-429AAA78F4AB}"/>
              </a:ext>
            </a:extLst>
          </p:cNvPr>
          <p:cNvSpPr txBox="1"/>
          <p:nvPr/>
        </p:nvSpPr>
        <p:spPr>
          <a:xfrm>
            <a:off x="365398" y="5139297"/>
            <a:ext cx="3701777" cy="523220"/>
          </a:xfrm>
          <a:prstGeom prst="rect">
            <a:avLst/>
          </a:prstGeom>
          <a:noFill/>
        </p:spPr>
        <p:txBody>
          <a:bodyPr wrap="square">
            <a:spAutoFit/>
          </a:bodyPr>
          <a:lstStyle/>
          <a:p>
            <a:r>
              <a:rPr lang="en-US" sz="1400"/>
              <a:t>And we could apply f1 to just colA and colB, via: </a:t>
            </a:r>
          </a:p>
          <a:p>
            <a:r>
              <a:rPr lang="en-US" sz="1400" b="1"/>
              <a:t>g[[“colA”, “colB”]].f1().  </a:t>
            </a:r>
            <a:endParaRPr lang="en-US" sz="1400">
              <a:solidFill>
                <a:srgbClr val="FF0000"/>
              </a:solidFill>
            </a:endParaRPr>
          </a:p>
        </p:txBody>
      </p:sp>
      <p:graphicFrame>
        <p:nvGraphicFramePr>
          <p:cNvPr id="10" name="Table 9">
            <a:extLst>
              <a:ext uri="{FF2B5EF4-FFF2-40B4-BE49-F238E27FC236}">
                <a16:creationId xmlns:a16="http://schemas.microsoft.com/office/drawing/2014/main" id="{AFD74C0F-9BDE-22E3-359D-BE88A975C2C0}"/>
              </a:ext>
            </a:extLst>
          </p:cNvPr>
          <p:cNvGraphicFramePr>
            <a:graphicFrameLocks noGrp="1"/>
          </p:cNvGraphicFramePr>
          <p:nvPr>
            <p:extLst>
              <p:ext uri="{D42A27DB-BD31-4B8C-83A1-F6EECF244321}">
                <p14:modId xmlns:p14="http://schemas.microsoft.com/office/powerpoint/2010/main" val="884692755"/>
              </p:ext>
            </p:extLst>
          </p:nvPr>
        </p:nvGraphicFramePr>
        <p:xfrm>
          <a:off x="5277097" y="5158506"/>
          <a:ext cx="2173483" cy="1381760"/>
        </p:xfrm>
        <a:graphic>
          <a:graphicData uri="http://schemas.openxmlformats.org/drawingml/2006/table">
            <a:tbl>
              <a:tblPr firstRow="1" bandRow="1">
                <a:tableStyleId>{5C22544A-7EE6-4342-B048-85BDC9FD1C3A}</a:tableStyleId>
              </a:tblPr>
              <a:tblGrid>
                <a:gridCol w="796291">
                  <a:extLst>
                    <a:ext uri="{9D8B030D-6E8A-4147-A177-3AD203B41FA5}">
                      <a16:colId xmlns:a16="http://schemas.microsoft.com/office/drawing/2014/main" val="3214131664"/>
                    </a:ext>
                  </a:extLst>
                </a:gridCol>
                <a:gridCol w="649605">
                  <a:extLst>
                    <a:ext uri="{9D8B030D-6E8A-4147-A177-3AD203B41FA5}">
                      <a16:colId xmlns:a16="http://schemas.microsoft.com/office/drawing/2014/main" val="2925872738"/>
                    </a:ext>
                  </a:extLst>
                </a:gridCol>
                <a:gridCol w="727587">
                  <a:extLst>
                    <a:ext uri="{9D8B030D-6E8A-4147-A177-3AD203B41FA5}">
                      <a16:colId xmlns:a16="http://schemas.microsoft.com/office/drawing/2014/main" val="3874807304"/>
                    </a:ext>
                  </a:extLst>
                </a:gridCol>
              </a:tblGrid>
              <a:tr h="370840">
                <a:tc>
                  <a:txBody>
                    <a:bodyPr/>
                    <a:lstStyle/>
                    <a:p>
                      <a:r>
                        <a:rPr lang="en-US"/>
                        <a:t>Group</a:t>
                      </a:r>
                    </a:p>
                  </a:txBody>
                  <a:tcPr/>
                </a:tc>
                <a:tc>
                  <a:txBody>
                    <a:bodyPr/>
                    <a:lstStyle/>
                    <a:p>
                      <a:r>
                        <a:rPr lang="en-US"/>
                        <a:t>ColA</a:t>
                      </a:r>
                    </a:p>
                    <a:p>
                      <a:r>
                        <a:rPr lang="en-US"/>
                        <a:t>f1</a:t>
                      </a:r>
                    </a:p>
                  </a:txBody>
                  <a:tcPr/>
                </a:tc>
                <a:tc>
                  <a:txBody>
                    <a:bodyPr/>
                    <a:lstStyle/>
                    <a:p>
                      <a:r>
                        <a:rPr lang="en-US"/>
                        <a:t>ColB</a:t>
                      </a:r>
                    </a:p>
                    <a:p>
                      <a:r>
                        <a:rPr lang="en-US"/>
                        <a:t>f1</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0.3</a:t>
                      </a:r>
                    </a:p>
                  </a:txBody>
                  <a:tcPr/>
                </a:tc>
                <a:tc>
                  <a:txBody>
                    <a:bodyPr/>
                    <a:lstStyle/>
                    <a:p>
                      <a:r>
                        <a:rPr lang="en-US"/>
                        <a:t>0.5</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0.4</a:t>
                      </a:r>
                    </a:p>
                  </a:txBody>
                  <a:tcPr/>
                </a:tc>
                <a:tc>
                  <a:txBody>
                    <a:bodyPr/>
                    <a:lstStyle/>
                    <a:p>
                      <a:r>
                        <a:rPr lang="en-US"/>
                        <a:t>0.2</a:t>
                      </a:r>
                    </a:p>
                  </a:txBody>
                  <a:tcPr/>
                </a:tc>
                <a:extLst>
                  <a:ext uri="{0D108BD9-81ED-4DB2-BD59-A6C34878D82A}">
                    <a16:rowId xmlns:a16="http://schemas.microsoft.com/office/drawing/2014/main" val="3415566610"/>
                  </a:ext>
                </a:extLst>
              </a:tr>
            </a:tbl>
          </a:graphicData>
        </a:graphic>
      </p:graphicFrame>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87E15F4C-4B61-D5A1-8403-F0AC6859AB8F}"/>
                  </a:ext>
                </a:extLst>
              </p14:cNvPr>
              <p14:cNvContentPartPr/>
              <p14:nvPr/>
            </p14:nvContentPartPr>
            <p14:xfrm rot="16836638">
              <a:off x="4339476" y="5241247"/>
              <a:ext cx="163800" cy="319320"/>
            </p14:xfrm>
          </p:contentPart>
        </mc:Choice>
        <mc:Fallback xmlns="">
          <p:pic>
            <p:nvPicPr>
              <p:cNvPr id="14" name="Ink 13">
                <a:extLst>
                  <a:ext uri="{FF2B5EF4-FFF2-40B4-BE49-F238E27FC236}">
                    <a16:creationId xmlns:a16="http://schemas.microsoft.com/office/drawing/2014/main" id="{87E15F4C-4B61-D5A1-8403-F0AC6859AB8F}"/>
                  </a:ext>
                </a:extLst>
              </p:cNvPr>
              <p:cNvPicPr/>
              <p:nvPr/>
            </p:nvPicPr>
            <p:blipFill>
              <a:blip r:embed="rId4"/>
              <a:stretch>
                <a:fillRect/>
              </a:stretch>
            </p:blipFill>
            <p:spPr>
              <a:xfrm rot="16836638">
                <a:off x="4333369" y="5235127"/>
                <a:ext cx="176013" cy="331560"/>
              </a:xfrm>
              <a:prstGeom prst="rect">
                <a:avLst/>
              </a:prstGeom>
            </p:spPr>
          </p:pic>
        </mc:Fallback>
      </mc:AlternateContent>
      <p:sp>
        <p:nvSpPr>
          <p:cNvPr id="12" name="TextBox 11">
            <a:extLst>
              <a:ext uri="{FF2B5EF4-FFF2-40B4-BE49-F238E27FC236}">
                <a16:creationId xmlns:a16="http://schemas.microsoft.com/office/drawing/2014/main" id="{2C48443B-0C9A-3433-69FE-D80C429FEB2E}"/>
              </a:ext>
            </a:extLst>
          </p:cNvPr>
          <p:cNvSpPr txBox="1"/>
          <p:nvPr/>
        </p:nvSpPr>
        <p:spPr>
          <a:xfrm>
            <a:off x="365397" y="1253645"/>
            <a:ext cx="4055977" cy="1600438"/>
          </a:xfrm>
          <a:prstGeom prst="rect">
            <a:avLst/>
          </a:prstGeom>
          <a:noFill/>
        </p:spPr>
        <p:txBody>
          <a:bodyPr wrap="square">
            <a:spAutoFit/>
          </a:bodyPr>
          <a:lstStyle/>
          <a:p>
            <a:r>
              <a:rPr lang="en-US" sz="1400"/>
              <a:t>For illustration, consider </a:t>
            </a:r>
            <a:r>
              <a:rPr lang="en-US" sz="1400" i="1"/>
              <a:t>g = df.groupby(by=“Group”)</a:t>
            </a:r>
            <a:r>
              <a:rPr lang="en-US" sz="1400"/>
              <a:t>. Assuming the “Group” column had two values, g1, g2, this would form a df with two rows, indexed by g1, g2.  And then let’s apply the method f1 to it: </a:t>
            </a:r>
            <a:r>
              <a:rPr lang="en-US" sz="1400" b="1"/>
              <a:t>g.f1()</a:t>
            </a:r>
            <a:r>
              <a:rPr lang="en-US" sz="1400"/>
              <a:t>.  Then f1 is applied to all columns of df, which for sake of discussion, comprise colA, colB, colC.  Output looks like this:</a:t>
            </a:r>
            <a:endParaRPr lang="en-US" sz="1400">
              <a:solidFill>
                <a:srgbClr val="FF0000"/>
              </a:solidFill>
            </a:endParaRPr>
          </a:p>
        </p:txBody>
      </p:sp>
      <p:graphicFrame>
        <p:nvGraphicFramePr>
          <p:cNvPr id="17" name="Table 16">
            <a:extLst>
              <a:ext uri="{FF2B5EF4-FFF2-40B4-BE49-F238E27FC236}">
                <a16:creationId xmlns:a16="http://schemas.microsoft.com/office/drawing/2014/main" id="{BDD5ADD1-462E-9EF3-6DDA-5771EBE999E4}"/>
              </a:ext>
            </a:extLst>
          </p:cNvPr>
          <p:cNvGraphicFramePr>
            <a:graphicFrameLocks noGrp="1"/>
          </p:cNvGraphicFramePr>
          <p:nvPr>
            <p:extLst>
              <p:ext uri="{D42A27DB-BD31-4B8C-83A1-F6EECF244321}">
                <p14:modId xmlns:p14="http://schemas.microsoft.com/office/powerpoint/2010/main" val="2144796988"/>
              </p:ext>
            </p:extLst>
          </p:nvPr>
        </p:nvGraphicFramePr>
        <p:xfrm>
          <a:off x="5234866" y="1224924"/>
          <a:ext cx="2976254" cy="1381760"/>
        </p:xfrm>
        <a:graphic>
          <a:graphicData uri="http://schemas.openxmlformats.org/drawingml/2006/table">
            <a:tbl>
              <a:tblPr firstRow="1" bandRow="1">
                <a:tableStyleId>{5C22544A-7EE6-4342-B048-85BDC9FD1C3A}</a:tableStyleId>
              </a:tblPr>
              <a:tblGrid>
                <a:gridCol w="816927">
                  <a:extLst>
                    <a:ext uri="{9D8B030D-6E8A-4147-A177-3AD203B41FA5}">
                      <a16:colId xmlns:a16="http://schemas.microsoft.com/office/drawing/2014/main" val="3214131664"/>
                    </a:ext>
                  </a:extLst>
                </a:gridCol>
                <a:gridCol w="666439">
                  <a:extLst>
                    <a:ext uri="{9D8B030D-6E8A-4147-A177-3AD203B41FA5}">
                      <a16:colId xmlns:a16="http://schemas.microsoft.com/office/drawing/2014/main" val="2925872738"/>
                    </a:ext>
                  </a:extLst>
                </a:gridCol>
                <a:gridCol w="746444">
                  <a:extLst>
                    <a:ext uri="{9D8B030D-6E8A-4147-A177-3AD203B41FA5}">
                      <a16:colId xmlns:a16="http://schemas.microsoft.com/office/drawing/2014/main" val="3874807304"/>
                    </a:ext>
                  </a:extLst>
                </a:gridCol>
                <a:gridCol w="746444">
                  <a:extLst>
                    <a:ext uri="{9D8B030D-6E8A-4147-A177-3AD203B41FA5}">
                      <a16:colId xmlns:a16="http://schemas.microsoft.com/office/drawing/2014/main" val="655123338"/>
                    </a:ext>
                  </a:extLst>
                </a:gridCol>
              </a:tblGrid>
              <a:tr h="370840">
                <a:tc>
                  <a:txBody>
                    <a:bodyPr/>
                    <a:lstStyle/>
                    <a:p>
                      <a:r>
                        <a:rPr lang="en-US"/>
                        <a:t>Group</a:t>
                      </a:r>
                    </a:p>
                  </a:txBody>
                  <a:tcPr/>
                </a:tc>
                <a:tc>
                  <a:txBody>
                    <a:bodyPr/>
                    <a:lstStyle/>
                    <a:p>
                      <a:r>
                        <a:rPr lang="en-US"/>
                        <a:t>ColA</a:t>
                      </a:r>
                    </a:p>
                    <a:p>
                      <a:r>
                        <a:rPr lang="en-US"/>
                        <a:t>f1</a:t>
                      </a:r>
                    </a:p>
                  </a:txBody>
                  <a:tcPr/>
                </a:tc>
                <a:tc>
                  <a:txBody>
                    <a:bodyPr/>
                    <a:lstStyle/>
                    <a:p>
                      <a:r>
                        <a:rPr lang="en-US"/>
                        <a:t>ColB</a:t>
                      </a:r>
                    </a:p>
                    <a:p>
                      <a:r>
                        <a:rPr lang="en-US"/>
                        <a:t>f1</a:t>
                      </a:r>
                    </a:p>
                  </a:txBody>
                  <a:tcPr/>
                </a:tc>
                <a:tc>
                  <a:txBody>
                    <a:bodyPr/>
                    <a:lstStyle/>
                    <a:p>
                      <a:r>
                        <a:rPr lang="en-US"/>
                        <a:t>colC f1</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0.3</a:t>
                      </a:r>
                    </a:p>
                  </a:txBody>
                  <a:tcPr/>
                </a:tc>
                <a:tc>
                  <a:txBody>
                    <a:bodyPr/>
                    <a:lstStyle/>
                    <a:p>
                      <a:r>
                        <a:rPr lang="en-US"/>
                        <a:t>0.5</a:t>
                      </a:r>
                    </a:p>
                  </a:txBody>
                  <a:tcPr/>
                </a:tc>
                <a:tc>
                  <a:txBody>
                    <a:bodyPr/>
                    <a:lstStyle/>
                    <a:p>
                      <a:r>
                        <a:rPr lang="en-US"/>
                        <a:t>0.1</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0.4</a:t>
                      </a:r>
                    </a:p>
                  </a:txBody>
                  <a:tcPr/>
                </a:tc>
                <a:tc>
                  <a:txBody>
                    <a:bodyPr/>
                    <a:lstStyle/>
                    <a:p>
                      <a:r>
                        <a:rPr lang="en-US"/>
                        <a:t>0.2</a:t>
                      </a:r>
                    </a:p>
                  </a:txBody>
                  <a:tcPr/>
                </a:tc>
                <a:tc>
                  <a:txBody>
                    <a:bodyPr/>
                    <a:lstStyle/>
                    <a:p>
                      <a:r>
                        <a:rPr lang="en-US"/>
                        <a:t>0.6</a:t>
                      </a:r>
                    </a:p>
                  </a:txBody>
                  <a:tcPr/>
                </a:tc>
                <a:extLst>
                  <a:ext uri="{0D108BD9-81ED-4DB2-BD59-A6C34878D82A}">
                    <a16:rowId xmlns:a16="http://schemas.microsoft.com/office/drawing/2014/main" val="3415566610"/>
                  </a:ext>
                </a:extLst>
              </a:tr>
            </a:tbl>
          </a:graphicData>
        </a:graphic>
      </p:graphicFrame>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912B631E-8785-FA11-EE03-0093B3B8233A}"/>
                  </a:ext>
                </a:extLst>
              </p14:cNvPr>
              <p14:cNvContentPartPr/>
              <p14:nvPr/>
            </p14:nvContentPartPr>
            <p14:xfrm rot="16836638">
              <a:off x="4704589" y="1484397"/>
              <a:ext cx="163800" cy="319320"/>
            </p14:xfrm>
          </p:contentPart>
        </mc:Choice>
        <mc:Fallback xmlns="">
          <p:pic>
            <p:nvPicPr>
              <p:cNvPr id="18" name="Ink 17">
                <a:extLst>
                  <a:ext uri="{FF2B5EF4-FFF2-40B4-BE49-F238E27FC236}">
                    <a16:creationId xmlns:a16="http://schemas.microsoft.com/office/drawing/2014/main" id="{912B631E-8785-FA11-EE03-0093B3B8233A}"/>
                  </a:ext>
                </a:extLst>
              </p:cNvPr>
              <p:cNvPicPr/>
              <p:nvPr/>
            </p:nvPicPr>
            <p:blipFill>
              <a:blip r:embed="rId7"/>
              <a:stretch>
                <a:fillRect/>
              </a:stretch>
            </p:blipFill>
            <p:spPr>
              <a:xfrm rot="16836638">
                <a:off x="4698482" y="1478277"/>
                <a:ext cx="176013" cy="331560"/>
              </a:xfrm>
              <a:prstGeom prst="rect">
                <a:avLst/>
              </a:prstGeom>
            </p:spPr>
          </p:pic>
        </mc:Fallback>
      </mc:AlternateContent>
    </p:spTree>
    <p:extLst>
      <p:ext uri="{BB962C8B-B14F-4D97-AF65-F5344CB8AC3E}">
        <p14:creationId xmlns:p14="http://schemas.microsoft.com/office/powerpoint/2010/main" val="381134564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5" name="TextBox 4">
            <a:extLst>
              <a:ext uri="{FF2B5EF4-FFF2-40B4-BE49-F238E27FC236}">
                <a16:creationId xmlns:a16="http://schemas.microsoft.com/office/drawing/2014/main" id="{89DB1488-477B-70A9-67E4-64688652069A}"/>
              </a:ext>
            </a:extLst>
          </p:cNvPr>
          <p:cNvSpPr txBox="1"/>
          <p:nvPr/>
        </p:nvSpPr>
        <p:spPr>
          <a:xfrm>
            <a:off x="384137" y="1154784"/>
            <a:ext cx="6630381" cy="523220"/>
          </a:xfrm>
          <a:prstGeom prst="rect">
            <a:avLst/>
          </a:prstGeom>
          <a:noFill/>
        </p:spPr>
        <p:txBody>
          <a:bodyPr wrap="square">
            <a:spAutoFit/>
          </a:bodyPr>
          <a:lstStyle/>
          <a:p>
            <a:r>
              <a:rPr lang="en-US" sz="1400"/>
              <a:t>We can apply multiple functions to the groups.  That adds an extra set of columns.  Consider </a:t>
            </a:r>
            <a:r>
              <a:rPr lang="en-US" sz="1400" b="1"/>
              <a:t>g[[“colA”, “colB”, “colC”]].agg([f1,f2])</a:t>
            </a:r>
            <a:endParaRPr lang="en-US" sz="1400"/>
          </a:p>
        </p:txBody>
      </p:sp>
      <p:graphicFrame>
        <p:nvGraphicFramePr>
          <p:cNvPr id="11" name="Table 10">
            <a:extLst>
              <a:ext uri="{FF2B5EF4-FFF2-40B4-BE49-F238E27FC236}">
                <a16:creationId xmlns:a16="http://schemas.microsoft.com/office/drawing/2014/main" id="{3CCF3F14-E93B-3548-8472-FA15948DCF3D}"/>
              </a:ext>
            </a:extLst>
          </p:cNvPr>
          <p:cNvGraphicFramePr>
            <a:graphicFrameLocks noGrp="1"/>
          </p:cNvGraphicFramePr>
          <p:nvPr>
            <p:extLst>
              <p:ext uri="{D42A27DB-BD31-4B8C-83A1-F6EECF244321}">
                <p14:modId xmlns:p14="http://schemas.microsoft.com/office/powerpoint/2010/main" val="960667088"/>
              </p:ext>
            </p:extLst>
          </p:nvPr>
        </p:nvGraphicFramePr>
        <p:xfrm>
          <a:off x="5348871" y="2047240"/>
          <a:ext cx="5142702" cy="1381760"/>
        </p:xfrm>
        <a:graphic>
          <a:graphicData uri="http://schemas.openxmlformats.org/drawingml/2006/table">
            <a:tbl>
              <a:tblPr firstRow="1" bandRow="1">
                <a:tableStyleId>{5C22544A-7EE6-4342-B048-85BDC9FD1C3A}</a:tableStyleId>
              </a:tblPr>
              <a:tblGrid>
                <a:gridCol w="796291">
                  <a:extLst>
                    <a:ext uri="{9D8B030D-6E8A-4147-A177-3AD203B41FA5}">
                      <a16:colId xmlns:a16="http://schemas.microsoft.com/office/drawing/2014/main" val="3214131664"/>
                    </a:ext>
                  </a:extLst>
                </a:gridCol>
                <a:gridCol w="649605">
                  <a:extLst>
                    <a:ext uri="{9D8B030D-6E8A-4147-A177-3AD203B41FA5}">
                      <a16:colId xmlns:a16="http://schemas.microsoft.com/office/drawing/2014/main" val="2925872738"/>
                    </a:ext>
                  </a:extLst>
                </a:gridCol>
                <a:gridCol w="697968">
                  <a:extLst>
                    <a:ext uri="{9D8B030D-6E8A-4147-A177-3AD203B41FA5}">
                      <a16:colId xmlns:a16="http://schemas.microsoft.com/office/drawing/2014/main" val="3431400480"/>
                    </a:ext>
                  </a:extLst>
                </a:gridCol>
                <a:gridCol w="727587">
                  <a:extLst>
                    <a:ext uri="{9D8B030D-6E8A-4147-A177-3AD203B41FA5}">
                      <a16:colId xmlns:a16="http://schemas.microsoft.com/office/drawing/2014/main" val="3874807304"/>
                    </a:ext>
                  </a:extLst>
                </a:gridCol>
                <a:gridCol w="796413">
                  <a:extLst>
                    <a:ext uri="{9D8B030D-6E8A-4147-A177-3AD203B41FA5}">
                      <a16:colId xmlns:a16="http://schemas.microsoft.com/office/drawing/2014/main" val="2472244814"/>
                    </a:ext>
                  </a:extLst>
                </a:gridCol>
                <a:gridCol w="776748">
                  <a:extLst>
                    <a:ext uri="{9D8B030D-6E8A-4147-A177-3AD203B41FA5}">
                      <a16:colId xmlns:a16="http://schemas.microsoft.com/office/drawing/2014/main" val="363275972"/>
                    </a:ext>
                  </a:extLst>
                </a:gridCol>
                <a:gridCol w="698090">
                  <a:extLst>
                    <a:ext uri="{9D8B030D-6E8A-4147-A177-3AD203B41FA5}">
                      <a16:colId xmlns:a16="http://schemas.microsoft.com/office/drawing/2014/main" val="2655237377"/>
                    </a:ext>
                  </a:extLst>
                </a:gridCol>
              </a:tblGrid>
              <a:tr h="370840">
                <a:tc>
                  <a:txBody>
                    <a:bodyPr/>
                    <a:lstStyle/>
                    <a:p>
                      <a:r>
                        <a:rPr lang="en-US"/>
                        <a:t>Group</a:t>
                      </a:r>
                    </a:p>
                  </a:txBody>
                  <a:tcPr/>
                </a:tc>
                <a:tc>
                  <a:txBody>
                    <a:bodyPr/>
                    <a:lstStyle/>
                    <a:p>
                      <a:r>
                        <a:rPr lang="en-US"/>
                        <a:t>ColA</a:t>
                      </a:r>
                    </a:p>
                    <a:p>
                      <a:r>
                        <a:rPr lang="en-US"/>
                        <a:t>f1</a:t>
                      </a:r>
                    </a:p>
                  </a:txBody>
                  <a:tcPr/>
                </a:tc>
                <a:tc>
                  <a:txBody>
                    <a:bodyPr/>
                    <a:lstStyle/>
                    <a:p>
                      <a:r>
                        <a:rPr lang="en-US"/>
                        <a:t>ColA</a:t>
                      </a:r>
                    </a:p>
                    <a:p>
                      <a:r>
                        <a:rPr lang="en-US"/>
                        <a:t>f2</a:t>
                      </a:r>
                    </a:p>
                  </a:txBody>
                  <a:tcPr/>
                </a:tc>
                <a:tc>
                  <a:txBody>
                    <a:bodyPr/>
                    <a:lstStyle/>
                    <a:p>
                      <a:r>
                        <a:rPr lang="en-US"/>
                        <a:t>ColB</a:t>
                      </a:r>
                    </a:p>
                    <a:p>
                      <a:r>
                        <a:rPr lang="en-US"/>
                        <a:t>f1</a:t>
                      </a:r>
                    </a:p>
                  </a:txBody>
                  <a:tcPr/>
                </a:tc>
                <a:tc>
                  <a:txBody>
                    <a:bodyPr/>
                    <a:lstStyle/>
                    <a:p>
                      <a:r>
                        <a:rPr lang="en-US"/>
                        <a:t>ColB</a:t>
                      </a:r>
                    </a:p>
                    <a:p>
                      <a:r>
                        <a:rPr lang="en-US"/>
                        <a:t>f2 </a:t>
                      </a:r>
                    </a:p>
                  </a:txBody>
                  <a:tcPr/>
                </a:tc>
                <a:tc>
                  <a:txBody>
                    <a:bodyPr/>
                    <a:lstStyle/>
                    <a:p>
                      <a:r>
                        <a:rPr lang="en-US"/>
                        <a:t>ColC</a:t>
                      </a:r>
                    </a:p>
                    <a:p>
                      <a:r>
                        <a:rPr lang="en-US"/>
                        <a:t>f1</a:t>
                      </a:r>
                    </a:p>
                  </a:txBody>
                  <a:tcPr/>
                </a:tc>
                <a:tc>
                  <a:txBody>
                    <a:bodyPr/>
                    <a:lstStyle/>
                    <a:p>
                      <a:r>
                        <a:rPr lang="en-US"/>
                        <a:t>ColC</a:t>
                      </a:r>
                    </a:p>
                    <a:p>
                      <a:r>
                        <a:rPr lang="en-US"/>
                        <a:t>f2 </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0.2</a:t>
                      </a:r>
                    </a:p>
                  </a:txBody>
                  <a:tcPr/>
                </a:tc>
                <a:tc>
                  <a:txBody>
                    <a:bodyPr/>
                    <a:lstStyle/>
                    <a:p>
                      <a:r>
                        <a:rPr lang="en-US"/>
                        <a:t>0.5</a:t>
                      </a:r>
                    </a:p>
                  </a:txBody>
                  <a:tcPr/>
                </a:tc>
                <a:tc>
                  <a:txBody>
                    <a:bodyPr/>
                    <a:lstStyle/>
                    <a:p>
                      <a:r>
                        <a:rPr lang="en-US"/>
                        <a:t>0.7</a:t>
                      </a:r>
                    </a:p>
                  </a:txBody>
                  <a:tcPr/>
                </a:tc>
                <a:tc>
                  <a:txBody>
                    <a:bodyPr/>
                    <a:lstStyle/>
                    <a:p>
                      <a:r>
                        <a:rPr lang="en-US"/>
                        <a:t>0.1</a:t>
                      </a:r>
                    </a:p>
                  </a:txBody>
                  <a:tcPr/>
                </a:tc>
                <a:tc>
                  <a:txBody>
                    <a:bodyPr/>
                    <a:lstStyle/>
                    <a:p>
                      <a:r>
                        <a:rPr lang="en-US"/>
                        <a:t>0.8</a:t>
                      </a:r>
                    </a:p>
                  </a:txBody>
                  <a:tcPr/>
                </a:tc>
                <a:tc>
                  <a:txBody>
                    <a:bodyPr/>
                    <a:lstStyle/>
                    <a:p>
                      <a:r>
                        <a:rPr lang="en-US"/>
                        <a:t>0.9</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0.1</a:t>
                      </a:r>
                    </a:p>
                  </a:txBody>
                  <a:tcPr/>
                </a:tc>
                <a:tc>
                  <a:txBody>
                    <a:bodyPr/>
                    <a:lstStyle/>
                    <a:p>
                      <a:r>
                        <a:rPr lang="en-US"/>
                        <a:t>0.3</a:t>
                      </a:r>
                    </a:p>
                  </a:txBody>
                  <a:tcPr/>
                </a:tc>
                <a:tc>
                  <a:txBody>
                    <a:bodyPr/>
                    <a:lstStyle/>
                    <a:p>
                      <a:r>
                        <a:rPr lang="en-US"/>
                        <a:t>0.6</a:t>
                      </a:r>
                    </a:p>
                  </a:txBody>
                  <a:tcPr/>
                </a:tc>
                <a:tc>
                  <a:txBody>
                    <a:bodyPr/>
                    <a:lstStyle/>
                    <a:p>
                      <a:r>
                        <a:rPr lang="en-US"/>
                        <a:t>0.4</a:t>
                      </a:r>
                    </a:p>
                  </a:txBody>
                  <a:tcPr/>
                </a:tc>
                <a:tc>
                  <a:txBody>
                    <a:bodyPr/>
                    <a:lstStyle/>
                    <a:p>
                      <a:r>
                        <a:rPr lang="en-US"/>
                        <a:t>0.9</a:t>
                      </a:r>
                    </a:p>
                  </a:txBody>
                  <a:tcPr/>
                </a:tc>
                <a:tc>
                  <a:txBody>
                    <a:bodyPr/>
                    <a:lstStyle/>
                    <a:p>
                      <a:r>
                        <a:rPr lang="en-US"/>
                        <a:t>0.4</a:t>
                      </a:r>
                    </a:p>
                  </a:txBody>
                  <a:tcPr/>
                </a:tc>
                <a:extLst>
                  <a:ext uri="{0D108BD9-81ED-4DB2-BD59-A6C34878D82A}">
                    <a16:rowId xmlns:a16="http://schemas.microsoft.com/office/drawing/2014/main" val="3415566610"/>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57EF4918-CB83-4FA7-47C9-8841DC3B640C}"/>
                  </a:ext>
                </a:extLst>
              </p14:cNvPr>
              <p14:cNvContentPartPr/>
              <p14:nvPr/>
            </p14:nvContentPartPr>
            <p14:xfrm>
              <a:off x="6850718" y="1450016"/>
              <a:ext cx="163800" cy="319320"/>
            </p14:xfrm>
          </p:contentPart>
        </mc:Choice>
        <mc:Fallback xmlns="">
          <p:pic>
            <p:nvPicPr>
              <p:cNvPr id="13" name="Ink 12">
                <a:extLst>
                  <a:ext uri="{FF2B5EF4-FFF2-40B4-BE49-F238E27FC236}">
                    <a16:creationId xmlns:a16="http://schemas.microsoft.com/office/drawing/2014/main" id="{57EF4918-CB83-4FA7-47C9-8841DC3B640C}"/>
                  </a:ext>
                </a:extLst>
              </p:cNvPr>
              <p:cNvPicPr/>
              <p:nvPr/>
            </p:nvPicPr>
            <p:blipFill>
              <a:blip r:embed="rId4"/>
              <a:stretch>
                <a:fillRect/>
              </a:stretch>
            </p:blipFill>
            <p:spPr>
              <a:xfrm>
                <a:off x="6844598" y="1443896"/>
                <a:ext cx="176040" cy="331560"/>
              </a:xfrm>
              <a:prstGeom prst="rect">
                <a:avLst/>
              </a:prstGeom>
            </p:spPr>
          </p:pic>
        </mc:Fallback>
      </mc:AlternateContent>
      <p:sp>
        <p:nvSpPr>
          <p:cNvPr id="2" name="TextBox 1">
            <a:extLst>
              <a:ext uri="{FF2B5EF4-FFF2-40B4-BE49-F238E27FC236}">
                <a16:creationId xmlns:a16="http://schemas.microsoft.com/office/drawing/2014/main" id="{0BECC630-3944-EB5C-1A2A-A632AB834E26}"/>
              </a:ext>
            </a:extLst>
          </p:cNvPr>
          <p:cNvSpPr txBox="1"/>
          <p:nvPr/>
        </p:nvSpPr>
        <p:spPr>
          <a:xfrm>
            <a:off x="475269" y="3907419"/>
            <a:ext cx="10534587" cy="523220"/>
          </a:xfrm>
          <a:prstGeom prst="rect">
            <a:avLst/>
          </a:prstGeom>
          <a:noFill/>
        </p:spPr>
        <p:txBody>
          <a:bodyPr wrap="square">
            <a:spAutoFit/>
          </a:bodyPr>
          <a:lstStyle/>
          <a:p>
            <a:r>
              <a:rPr lang="en-US" sz="1400"/>
              <a:t>And here, consider the form that </a:t>
            </a:r>
            <a:r>
              <a:rPr lang="en-US" sz="1400" b="1"/>
              <a:t>g.agg({“colA”: [f1,f2], “colB”: [f2,f3], “colC”: [f3]})</a:t>
            </a:r>
            <a:r>
              <a:rPr lang="en-US" sz="1400"/>
              <a:t>. would take for a df with two groups.  </a:t>
            </a:r>
            <a:r>
              <a:rPr lang="en-US" sz="1400">
                <a:solidFill>
                  <a:srgbClr val="FF0000"/>
                </a:solidFill>
              </a:rPr>
              <a:t>Note there is no need to slice out Col1,2,3 from g, because the argument of the .agg() method supplies that information.</a:t>
            </a:r>
          </a:p>
        </p:txBody>
      </p:sp>
      <p:graphicFrame>
        <p:nvGraphicFramePr>
          <p:cNvPr id="10" name="Table 9">
            <a:extLst>
              <a:ext uri="{FF2B5EF4-FFF2-40B4-BE49-F238E27FC236}">
                <a16:creationId xmlns:a16="http://schemas.microsoft.com/office/drawing/2014/main" id="{585C027C-11E6-8E12-B2C9-46B25C30119E}"/>
              </a:ext>
            </a:extLst>
          </p:cNvPr>
          <p:cNvGraphicFramePr>
            <a:graphicFrameLocks noGrp="1"/>
          </p:cNvGraphicFramePr>
          <p:nvPr>
            <p:extLst>
              <p:ext uri="{D42A27DB-BD31-4B8C-83A1-F6EECF244321}">
                <p14:modId xmlns:p14="http://schemas.microsoft.com/office/powerpoint/2010/main" val="2727324701"/>
              </p:ext>
            </p:extLst>
          </p:nvPr>
        </p:nvGraphicFramePr>
        <p:xfrm>
          <a:off x="5447192" y="4942840"/>
          <a:ext cx="4365954" cy="1381760"/>
        </p:xfrm>
        <a:graphic>
          <a:graphicData uri="http://schemas.openxmlformats.org/drawingml/2006/table">
            <a:tbl>
              <a:tblPr firstRow="1" bandRow="1">
                <a:tableStyleId>{5C22544A-7EE6-4342-B048-85BDC9FD1C3A}</a:tableStyleId>
              </a:tblPr>
              <a:tblGrid>
                <a:gridCol w="796291">
                  <a:extLst>
                    <a:ext uri="{9D8B030D-6E8A-4147-A177-3AD203B41FA5}">
                      <a16:colId xmlns:a16="http://schemas.microsoft.com/office/drawing/2014/main" val="3214131664"/>
                    </a:ext>
                  </a:extLst>
                </a:gridCol>
                <a:gridCol w="649605">
                  <a:extLst>
                    <a:ext uri="{9D8B030D-6E8A-4147-A177-3AD203B41FA5}">
                      <a16:colId xmlns:a16="http://schemas.microsoft.com/office/drawing/2014/main" val="2925872738"/>
                    </a:ext>
                  </a:extLst>
                </a:gridCol>
                <a:gridCol w="697968">
                  <a:extLst>
                    <a:ext uri="{9D8B030D-6E8A-4147-A177-3AD203B41FA5}">
                      <a16:colId xmlns:a16="http://schemas.microsoft.com/office/drawing/2014/main" val="3431400480"/>
                    </a:ext>
                  </a:extLst>
                </a:gridCol>
                <a:gridCol w="727587">
                  <a:extLst>
                    <a:ext uri="{9D8B030D-6E8A-4147-A177-3AD203B41FA5}">
                      <a16:colId xmlns:a16="http://schemas.microsoft.com/office/drawing/2014/main" val="3874807304"/>
                    </a:ext>
                  </a:extLst>
                </a:gridCol>
                <a:gridCol w="796413">
                  <a:extLst>
                    <a:ext uri="{9D8B030D-6E8A-4147-A177-3AD203B41FA5}">
                      <a16:colId xmlns:a16="http://schemas.microsoft.com/office/drawing/2014/main" val="2472244814"/>
                    </a:ext>
                  </a:extLst>
                </a:gridCol>
                <a:gridCol w="698090">
                  <a:extLst>
                    <a:ext uri="{9D8B030D-6E8A-4147-A177-3AD203B41FA5}">
                      <a16:colId xmlns:a16="http://schemas.microsoft.com/office/drawing/2014/main" val="2655237377"/>
                    </a:ext>
                  </a:extLst>
                </a:gridCol>
              </a:tblGrid>
              <a:tr h="370840">
                <a:tc>
                  <a:txBody>
                    <a:bodyPr/>
                    <a:lstStyle/>
                    <a:p>
                      <a:r>
                        <a:rPr lang="en-US"/>
                        <a:t>Group</a:t>
                      </a:r>
                    </a:p>
                  </a:txBody>
                  <a:tcPr/>
                </a:tc>
                <a:tc>
                  <a:txBody>
                    <a:bodyPr/>
                    <a:lstStyle/>
                    <a:p>
                      <a:r>
                        <a:rPr lang="en-US"/>
                        <a:t>ColA</a:t>
                      </a:r>
                    </a:p>
                    <a:p>
                      <a:r>
                        <a:rPr lang="en-US"/>
                        <a:t>f1</a:t>
                      </a:r>
                    </a:p>
                  </a:txBody>
                  <a:tcPr/>
                </a:tc>
                <a:tc>
                  <a:txBody>
                    <a:bodyPr/>
                    <a:lstStyle/>
                    <a:p>
                      <a:r>
                        <a:rPr lang="en-US"/>
                        <a:t>ColA</a:t>
                      </a:r>
                    </a:p>
                    <a:p>
                      <a:r>
                        <a:rPr lang="en-US"/>
                        <a:t>f2</a:t>
                      </a:r>
                    </a:p>
                  </a:txBody>
                  <a:tcPr/>
                </a:tc>
                <a:tc>
                  <a:txBody>
                    <a:bodyPr/>
                    <a:lstStyle/>
                    <a:p>
                      <a:r>
                        <a:rPr lang="en-US"/>
                        <a:t>ColB</a:t>
                      </a:r>
                    </a:p>
                    <a:p>
                      <a:r>
                        <a:rPr lang="en-US"/>
                        <a:t>f2</a:t>
                      </a:r>
                    </a:p>
                  </a:txBody>
                  <a:tcPr/>
                </a:tc>
                <a:tc>
                  <a:txBody>
                    <a:bodyPr/>
                    <a:lstStyle/>
                    <a:p>
                      <a:r>
                        <a:rPr lang="en-US"/>
                        <a:t>ColB</a:t>
                      </a:r>
                    </a:p>
                    <a:p>
                      <a:r>
                        <a:rPr lang="en-US"/>
                        <a:t>f3 </a:t>
                      </a:r>
                    </a:p>
                  </a:txBody>
                  <a:tcPr/>
                </a:tc>
                <a:tc>
                  <a:txBody>
                    <a:bodyPr/>
                    <a:lstStyle/>
                    <a:p>
                      <a:r>
                        <a:rPr lang="en-US"/>
                        <a:t>ColC</a:t>
                      </a:r>
                    </a:p>
                    <a:p>
                      <a:r>
                        <a:rPr lang="en-US"/>
                        <a:t>f3 </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0.2</a:t>
                      </a:r>
                    </a:p>
                  </a:txBody>
                  <a:tcPr/>
                </a:tc>
                <a:tc>
                  <a:txBody>
                    <a:bodyPr/>
                    <a:lstStyle/>
                    <a:p>
                      <a:r>
                        <a:rPr lang="en-US"/>
                        <a:t>0.5</a:t>
                      </a:r>
                    </a:p>
                  </a:txBody>
                  <a:tcPr/>
                </a:tc>
                <a:tc>
                  <a:txBody>
                    <a:bodyPr/>
                    <a:lstStyle/>
                    <a:p>
                      <a:r>
                        <a:rPr lang="en-US"/>
                        <a:t>0.1</a:t>
                      </a:r>
                    </a:p>
                  </a:txBody>
                  <a:tcPr/>
                </a:tc>
                <a:tc>
                  <a:txBody>
                    <a:bodyPr/>
                    <a:lstStyle/>
                    <a:p>
                      <a:r>
                        <a:rPr lang="en-US"/>
                        <a:t>0.6</a:t>
                      </a:r>
                    </a:p>
                  </a:txBody>
                  <a:tcPr/>
                </a:tc>
                <a:tc>
                  <a:txBody>
                    <a:bodyPr/>
                    <a:lstStyle/>
                    <a:p>
                      <a:r>
                        <a:rPr lang="en-US"/>
                        <a:t>0.3</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0.1</a:t>
                      </a:r>
                    </a:p>
                  </a:txBody>
                  <a:tcPr/>
                </a:tc>
                <a:tc>
                  <a:txBody>
                    <a:bodyPr/>
                    <a:lstStyle/>
                    <a:p>
                      <a:r>
                        <a:rPr lang="en-US"/>
                        <a:t>0.3</a:t>
                      </a:r>
                    </a:p>
                  </a:txBody>
                  <a:tcPr/>
                </a:tc>
                <a:tc>
                  <a:txBody>
                    <a:bodyPr/>
                    <a:lstStyle/>
                    <a:p>
                      <a:r>
                        <a:rPr lang="en-US"/>
                        <a:t>0.4</a:t>
                      </a:r>
                    </a:p>
                  </a:txBody>
                  <a:tcPr/>
                </a:tc>
                <a:tc>
                  <a:txBody>
                    <a:bodyPr/>
                    <a:lstStyle/>
                    <a:p>
                      <a:r>
                        <a:rPr lang="en-US"/>
                        <a:t>0.7</a:t>
                      </a:r>
                    </a:p>
                  </a:txBody>
                  <a:tcPr/>
                </a:tc>
                <a:tc>
                  <a:txBody>
                    <a:bodyPr/>
                    <a:lstStyle/>
                    <a:p>
                      <a:r>
                        <a:rPr lang="en-US"/>
                        <a:t>0.8</a:t>
                      </a:r>
                    </a:p>
                  </a:txBody>
                  <a:tcPr/>
                </a:tc>
                <a:extLst>
                  <a:ext uri="{0D108BD9-81ED-4DB2-BD59-A6C34878D82A}">
                    <a16:rowId xmlns:a16="http://schemas.microsoft.com/office/drawing/2014/main" val="3415566610"/>
                  </a:ext>
                </a:extLst>
              </a:tr>
            </a:tbl>
          </a:graphicData>
        </a:graphic>
      </p:graphicFrame>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6E22805D-5DA4-DE69-65AA-3C8509B39EAC}"/>
                  </a:ext>
                </a:extLst>
              </p14:cNvPr>
              <p14:cNvContentPartPr/>
              <p14:nvPr/>
            </p14:nvContentPartPr>
            <p14:xfrm>
              <a:off x="6768818" y="4493100"/>
              <a:ext cx="163800" cy="319320"/>
            </p14:xfrm>
          </p:contentPart>
        </mc:Choice>
        <mc:Fallback xmlns="">
          <p:pic>
            <p:nvPicPr>
              <p:cNvPr id="14" name="Ink 13">
                <a:extLst>
                  <a:ext uri="{FF2B5EF4-FFF2-40B4-BE49-F238E27FC236}">
                    <a16:creationId xmlns:a16="http://schemas.microsoft.com/office/drawing/2014/main" id="{6E22805D-5DA4-DE69-65AA-3C8509B39EAC}"/>
                  </a:ext>
                </a:extLst>
              </p:cNvPr>
              <p:cNvPicPr/>
              <p:nvPr/>
            </p:nvPicPr>
            <p:blipFill>
              <a:blip r:embed="rId4"/>
              <a:stretch>
                <a:fillRect/>
              </a:stretch>
            </p:blipFill>
            <p:spPr>
              <a:xfrm>
                <a:off x="6762698" y="4486980"/>
                <a:ext cx="176040" cy="331560"/>
              </a:xfrm>
              <a:prstGeom prst="rect">
                <a:avLst/>
              </a:prstGeom>
            </p:spPr>
          </p:pic>
        </mc:Fallback>
      </mc:AlternateContent>
      <p:sp>
        <p:nvSpPr>
          <p:cNvPr id="15" name="TextBox 14">
            <a:extLst>
              <a:ext uri="{FF2B5EF4-FFF2-40B4-BE49-F238E27FC236}">
                <a16:creationId xmlns:a16="http://schemas.microsoft.com/office/drawing/2014/main" id="{7EDB8E27-0690-71BB-228F-2D535A6F4820}"/>
              </a:ext>
            </a:extLst>
          </p:cNvPr>
          <p:cNvSpPr txBox="1"/>
          <p:nvPr/>
        </p:nvSpPr>
        <p:spPr>
          <a:xfrm>
            <a:off x="1917290" y="2261066"/>
            <a:ext cx="2890684" cy="954107"/>
          </a:xfrm>
          <a:prstGeom prst="rect">
            <a:avLst/>
          </a:prstGeom>
          <a:noFill/>
        </p:spPr>
        <p:txBody>
          <a:bodyPr wrap="square" rtlCol="0">
            <a:spAutoFit/>
          </a:bodyPr>
          <a:lstStyle/>
          <a:p>
            <a:r>
              <a:rPr lang="en-US" sz="1400"/>
              <a:t>All column-function pairs are spread out as column headings.  All group values are row indices.  And values are calculated.  Note this is a df.</a:t>
            </a:r>
          </a:p>
        </p:txBody>
      </p:sp>
      <p:sp>
        <p:nvSpPr>
          <p:cNvPr id="16" name="TextBox 15">
            <a:extLst>
              <a:ext uri="{FF2B5EF4-FFF2-40B4-BE49-F238E27FC236}">
                <a16:creationId xmlns:a16="http://schemas.microsoft.com/office/drawing/2014/main" id="{C2D6A13E-FEEE-E80F-37F9-3467D6444462}"/>
              </a:ext>
            </a:extLst>
          </p:cNvPr>
          <p:cNvSpPr txBox="1"/>
          <p:nvPr/>
        </p:nvSpPr>
        <p:spPr>
          <a:xfrm>
            <a:off x="2099186" y="4995090"/>
            <a:ext cx="2993923" cy="954107"/>
          </a:xfrm>
          <a:prstGeom prst="rect">
            <a:avLst/>
          </a:prstGeom>
          <a:noFill/>
        </p:spPr>
        <p:txBody>
          <a:bodyPr wrap="square" rtlCol="0">
            <a:spAutoFit/>
          </a:bodyPr>
          <a:lstStyle/>
          <a:p>
            <a:r>
              <a:rPr lang="en-US" sz="1400"/>
              <a:t>All referenced column-function pairs are spread out as column headings.  All group values are row indices.  And values are calculated.  Note this is a df.</a:t>
            </a:r>
          </a:p>
        </p:txBody>
      </p:sp>
    </p:spTree>
    <p:extLst>
      <p:ext uri="{BB962C8B-B14F-4D97-AF65-F5344CB8AC3E}">
        <p14:creationId xmlns:p14="http://schemas.microsoft.com/office/powerpoint/2010/main" val="36826584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98133" y="1331727"/>
            <a:ext cx="3027575" cy="307777"/>
          </a:xfrm>
          <a:prstGeom prst="rect">
            <a:avLst/>
          </a:prstGeom>
          <a:noFill/>
        </p:spPr>
        <p:txBody>
          <a:bodyPr wrap="square" rtlCol="0">
            <a:spAutoFit/>
          </a:bodyPr>
          <a:lstStyle/>
          <a:p>
            <a:r>
              <a:rPr lang="en-US" sz="1400"/>
              <a:t>Here’s some useful series methods.</a:t>
            </a:r>
          </a:p>
        </p:txBody>
      </p:sp>
      <p:sp>
        <p:nvSpPr>
          <p:cNvPr id="8" name="TextBox 7">
            <a:extLst>
              <a:ext uri="{FF2B5EF4-FFF2-40B4-BE49-F238E27FC236}">
                <a16:creationId xmlns:a16="http://schemas.microsoft.com/office/drawing/2014/main" id="{3BDA8C26-8DF7-4B45-5F13-202315A625AF}"/>
              </a:ext>
            </a:extLst>
          </p:cNvPr>
          <p:cNvSpPr txBox="1"/>
          <p:nvPr/>
        </p:nvSpPr>
        <p:spPr>
          <a:xfrm>
            <a:off x="2989874" y="2467787"/>
            <a:ext cx="9138375" cy="523220"/>
          </a:xfrm>
          <a:prstGeom prst="rect">
            <a:avLst/>
          </a:prstGeom>
          <a:noFill/>
        </p:spPr>
        <p:txBody>
          <a:bodyPr wrap="square" rtlCol="0">
            <a:spAutoFit/>
          </a:bodyPr>
          <a:lstStyle/>
          <a:p>
            <a:r>
              <a:rPr lang="en-US" sz="1400"/>
              <a:t>will return the specified term in the series, as whatever that element is, not as series datatype (seems to handle row # too).</a:t>
            </a:r>
          </a:p>
          <a:p>
            <a:r>
              <a:rPr lang="en-US" sz="1400"/>
              <a:t>Can also feed in a list of rows.    </a:t>
            </a:r>
          </a:p>
        </p:txBody>
      </p:sp>
      <p:sp>
        <p:nvSpPr>
          <p:cNvPr id="9" name="TextBox 8">
            <a:extLst>
              <a:ext uri="{FF2B5EF4-FFF2-40B4-BE49-F238E27FC236}">
                <a16:creationId xmlns:a16="http://schemas.microsoft.com/office/drawing/2014/main" id="{63BEE7AC-1C22-962A-8273-774E17F67DE4}"/>
              </a:ext>
            </a:extLst>
          </p:cNvPr>
          <p:cNvSpPr txBox="1"/>
          <p:nvPr/>
        </p:nvSpPr>
        <p:spPr>
          <a:xfrm>
            <a:off x="298133" y="2444363"/>
            <a:ext cx="1881875" cy="307777"/>
          </a:xfrm>
          <a:prstGeom prst="rect">
            <a:avLst/>
          </a:prstGeom>
          <a:noFill/>
        </p:spPr>
        <p:txBody>
          <a:bodyPr wrap="square" rtlCol="0">
            <a:spAutoFit/>
          </a:bodyPr>
          <a:lstStyle/>
          <a:p>
            <a:r>
              <a:rPr lang="en-US" sz="1400"/>
              <a:t>series.loc(row name)</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2C19E940-1EE7-8704-1F5A-4EED9F081D8B}"/>
                  </a:ext>
                </a:extLst>
              </p14:cNvPr>
              <p14:cNvContentPartPr/>
              <p14:nvPr/>
            </p14:nvContentPartPr>
            <p14:xfrm>
              <a:off x="2224766" y="2621676"/>
              <a:ext cx="553680" cy="30960"/>
            </p14:xfrm>
          </p:contentPart>
        </mc:Choice>
        <mc:Fallback xmlns="">
          <p:pic>
            <p:nvPicPr>
              <p:cNvPr id="11" name="Ink 10">
                <a:extLst>
                  <a:ext uri="{FF2B5EF4-FFF2-40B4-BE49-F238E27FC236}">
                    <a16:creationId xmlns:a16="http://schemas.microsoft.com/office/drawing/2014/main" id="{2C19E940-1EE7-8704-1F5A-4EED9F081D8B}"/>
                  </a:ext>
                </a:extLst>
              </p:cNvPr>
              <p:cNvPicPr/>
              <p:nvPr/>
            </p:nvPicPr>
            <p:blipFill>
              <a:blip r:embed="rId4"/>
              <a:stretch>
                <a:fillRect/>
              </a:stretch>
            </p:blipFill>
            <p:spPr>
              <a:xfrm>
                <a:off x="2215766" y="2612570"/>
                <a:ext cx="571320" cy="48808"/>
              </a:xfrm>
              <a:prstGeom prst="rect">
                <a:avLst/>
              </a:prstGeom>
            </p:spPr>
          </p:pic>
        </mc:Fallback>
      </mc:AlternateContent>
      <p:sp>
        <p:nvSpPr>
          <p:cNvPr id="16" name="TextBox 15">
            <a:extLst>
              <a:ext uri="{FF2B5EF4-FFF2-40B4-BE49-F238E27FC236}">
                <a16:creationId xmlns:a16="http://schemas.microsoft.com/office/drawing/2014/main" id="{D2196CD4-3A7C-2CDF-0333-E9909FA6619B}"/>
              </a:ext>
            </a:extLst>
          </p:cNvPr>
          <p:cNvSpPr txBox="1"/>
          <p:nvPr/>
        </p:nvSpPr>
        <p:spPr>
          <a:xfrm>
            <a:off x="3014797" y="3285084"/>
            <a:ext cx="7470840" cy="738664"/>
          </a:xfrm>
          <a:prstGeom prst="rect">
            <a:avLst/>
          </a:prstGeom>
          <a:noFill/>
        </p:spPr>
        <p:txBody>
          <a:bodyPr wrap="square" rtlCol="0">
            <a:spAutoFit/>
          </a:bodyPr>
          <a:lstStyle/>
          <a:p>
            <a:r>
              <a:rPr lang="en-US" sz="1400"/>
              <a:t>will return the specified term in the series, as whatever that element is, not as series datatype.  Can also feed in a list of rows numbes.  Note that if row labels are 2, 0, 5, 6, say, then series.iloc(2) will return the row labelled 5, as it’s the 2</a:t>
            </a:r>
            <a:r>
              <a:rPr lang="en-US" sz="1400" baseline="30000"/>
              <a:t>nd</a:t>
            </a:r>
            <a:r>
              <a:rPr lang="en-US" sz="1400"/>
              <a:t> one down from the top.  </a:t>
            </a:r>
          </a:p>
        </p:txBody>
      </p:sp>
      <p:sp>
        <p:nvSpPr>
          <p:cNvPr id="17" name="TextBox 16">
            <a:extLst>
              <a:ext uri="{FF2B5EF4-FFF2-40B4-BE49-F238E27FC236}">
                <a16:creationId xmlns:a16="http://schemas.microsoft.com/office/drawing/2014/main" id="{1D0B2CBA-6C63-6B0F-F594-87C68A990CE7}"/>
              </a:ext>
            </a:extLst>
          </p:cNvPr>
          <p:cNvSpPr txBox="1"/>
          <p:nvPr/>
        </p:nvSpPr>
        <p:spPr>
          <a:xfrm>
            <a:off x="313221" y="3261660"/>
            <a:ext cx="1550152" cy="307777"/>
          </a:xfrm>
          <a:prstGeom prst="rect">
            <a:avLst/>
          </a:prstGeom>
          <a:noFill/>
        </p:spPr>
        <p:txBody>
          <a:bodyPr wrap="square" rtlCol="0">
            <a:spAutoFit/>
          </a:bodyPr>
          <a:lstStyle/>
          <a:p>
            <a:r>
              <a:rPr lang="en-US" sz="1400"/>
              <a:t>series.iloc(row #)</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64B1A24A-D839-7488-A794-0FD59F6A3295}"/>
                  </a:ext>
                </a:extLst>
              </p14:cNvPr>
              <p14:cNvContentPartPr/>
              <p14:nvPr/>
            </p14:nvContentPartPr>
            <p14:xfrm>
              <a:off x="2092371" y="3438973"/>
              <a:ext cx="553680" cy="30960"/>
            </p14:xfrm>
          </p:contentPart>
        </mc:Choice>
        <mc:Fallback xmlns="">
          <p:pic>
            <p:nvPicPr>
              <p:cNvPr id="18" name="Ink 17">
                <a:extLst>
                  <a:ext uri="{FF2B5EF4-FFF2-40B4-BE49-F238E27FC236}">
                    <a16:creationId xmlns:a16="http://schemas.microsoft.com/office/drawing/2014/main" id="{64B1A24A-D839-7488-A794-0FD59F6A3295}"/>
                  </a:ext>
                </a:extLst>
              </p:cNvPr>
              <p:cNvPicPr/>
              <p:nvPr/>
            </p:nvPicPr>
            <p:blipFill>
              <a:blip r:embed="rId6"/>
              <a:stretch>
                <a:fillRect/>
              </a:stretch>
            </p:blipFill>
            <p:spPr>
              <a:xfrm>
                <a:off x="2083371" y="3429867"/>
                <a:ext cx="571320" cy="48808"/>
              </a:xfrm>
              <a:prstGeom prst="rect">
                <a:avLst/>
              </a:prstGeom>
            </p:spPr>
          </p:pic>
        </mc:Fallback>
      </mc:AlternateContent>
      <p:sp>
        <p:nvSpPr>
          <p:cNvPr id="22" name="TextBox 21">
            <a:extLst>
              <a:ext uri="{FF2B5EF4-FFF2-40B4-BE49-F238E27FC236}">
                <a16:creationId xmlns:a16="http://schemas.microsoft.com/office/drawing/2014/main" id="{FC81AB69-663D-4368-BBEB-6620C82631AF}"/>
              </a:ext>
            </a:extLst>
          </p:cNvPr>
          <p:cNvSpPr txBox="1"/>
          <p:nvPr/>
        </p:nvSpPr>
        <p:spPr>
          <a:xfrm>
            <a:off x="298134" y="1774464"/>
            <a:ext cx="3339801" cy="307777"/>
          </a:xfrm>
          <a:prstGeom prst="rect">
            <a:avLst/>
          </a:prstGeom>
          <a:noFill/>
        </p:spPr>
        <p:txBody>
          <a:bodyPr wrap="square" rtlCol="0">
            <a:spAutoFit/>
          </a:bodyPr>
          <a:lstStyle/>
          <a:p>
            <a:r>
              <a:rPr lang="en-US" sz="1400"/>
              <a:t>series.sort_values(ascending = True/False)</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12513104-BEBD-188A-AB0F-48B74CD8C772}"/>
                  </a:ext>
                </a:extLst>
              </p14:cNvPr>
              <p14:cNvContentPartPr/>
              <p14:nvPr/>
            </p14:nvContentPartPr>
            <p14:xfrm>
              <a:off x="3776883" y="1957755"/>
              <a:ext cx="553680" cy="20520"/>
            </p14:xfrm>
          </p:contentPart>
        </mc:Choice>
        <mc:Fallback xmlns="">
          <p:pic>
            <p:nvPicPr>
              <p:cNvPr id="23" name="Ink 22">
                <a:extLst>
                  <a:ext uri="{FF2B5EF4-FFF2-40B4-BE49-F238E27FC236}">
                    <a16:creationId xmlns:a16="http://schemas.microsoft.com/office/drawing/2014/main" id="{12513104-BEBD-188A-AB0F-48B74CD8C772}"/>
                  </a:ext>
                </a:extLst>
              </p:cNvPr>
              <p:cNvPicPr/>
              <p:nvPr/>
            </p:nvPicPr>
            <p:blipFill>
              <a:blip r:embed="rId8"/>
              <a:stretch>
                <a:fillRect/>
              </a:stretch>
            </p:blipFill>
            <p:spPr>
              <a:xfrm>
                <a:off x="3767883" y="1948755"/>
                <a:ext cx="571320" cy="38160"/>
              </a:xfrm>
              <a:prstGeom prst="rect">
                <a:avLst/>
              </a:prstGeom>
            </p:spPr>
          </p:pic>
        </mc:Fallback>
      </mc:AlternateContent>
      <p:sp>
        <p:nvSpPr>
          <p:cNvPr id="24" name="TextBox 23">
            <a:extLst>
              <a:ext uri="{FF2B5EF4-FFF2-40B4-BE49-F238E27FC236}">
                <a16:creationId xmlns:a16="http://schemas.microsoft.com/office/drawing/2014/main" id="{E3830809-E40C-B926-1BE0-DEA9756BABCC}"/>
              </a:ext>
            </a:extLst>
          </p:cNvPr>
          <p:cNvSpPr txBox="1"/>
          <p:nvPr/>
        </p:nvSpPr>
        <p:spPr>
          <a:xfrm>
            <a:off x="4635144" y="1791643"/>
            <a:ext cx="4713426" cy="307777"/>
          </a:xfrm>
          <a:prstGeom prst="rect">
            <a:avLst/>
          </a:prstGeom>
          <a:noFill/>
        </p:spPr>
        <p:txBody>
          <a:bodyPr wrap="square" rtlCol="0">
            <a:spAutoFit/>
          </a:bodyPr>
          <a:lstStyle/>
          <a:p>
            <a:r>
              <a:rPr lang="en-US" sz="1400"/>
              <a:t>will return series column with values sorted accordingly.</a:t>
            </a:r>
          </a:p>
        </p:txBody>
      </p:sp>
      <p:sp>
        <p:nvSpPr>
          <p:cNvPr id="25" name="TextBox 24">
            <a:extLst>
              <a:ext uri="{FF2B5EF4-FFF2-40B4-BE49-F238E27FC236}">
                <a16:creationId xmlns:a16="http://schemas.microsoft.com/office/drawing/2014/main" id="{BF647634-B78D-D138-75EF-3D929AC8E859}"/>
              </a:ext>
            </a:extLst>
          </p:cNvPr>
          <p:cNvSpPr txBox="1"/>
          <p:nvPr/>
        </p:nvSpPr>
        <p:spPr>
          <a:xfrm>
            <a:off x="298133" y="1025069"/>
            <a:ext cx="2716664" cy="338554"/>
          </a:xfrm>
          <a:prstGeom prst="rect">
            <a:avLst/>
          </a:prstGeom>
          <a:noFill/>
        </p:spPr>
        <p:txBody>
          <a:bodyPr wrap="square" rtlCol="0">
            <a:spAutoFit/>
          </a:bodyPr>
          <a:lstStyle/>
          <a:p>
            <a:r>
              <a:rPr lang="en-US" sz="1600" b="1"/>
              <a:t>Sorting/Slicing Methods</a:t>
            </a:r>
          </a:p>
        </p:txBody>
      </p:sp>
    </p:spTree>
    <p:extLst>
      <p:ext uri="{BB962C8B-B14F-4D97-AF65-F5344CB8AC3E}">
        <p14:creationId xmlns:p14="http://schemas.microsoft.com/office/powerpoint/2010/main" val="3288271615"/>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 name="TextBox 1">
            <a:extLst>
              <a:ext uri="{FF2B5EF4-FFF2-40B4-BE49-F238E27FC236}">
                <a16:creationId xmlns:a16="http://schemas.microsoft.com/office/drawing/2014/main" id="{0BECC630-3944-EB5C-1A2A-A632AB834E26}"/>
              </a:ext>
            </a:extLst>
          </p:cNvPr>
          <p:cNvSpPr txBox="1"/>
          <p:nvPr/>
        </p:nvSpPr>
        <p:spPr>
          <a:xfrm>
            <a:off x="375286" y="1227206"/>
            <a:ext cx="11441427" cy="523220"/>
          </a:xfrm>
          <a:prstGeom prst="rect">
            <a:avLst/>
          </a:prstGeom>
          <a:noFill/>
        </p:spPr>
        <p:txBody>
          <a:bodyPr wrap="square">
            <a:spAutoFit/>
          </a:bodyPr>
          <a:lstStyle/>
          <a:p>
            <a:r>
              <a:rPr lang="en-US" sz="1400"/>
              <a:t>Finally, consider how this guy, </a:t>
            </a:r>
            <a:r>
              <a:rPr lang="en-US" sz="1400" b="1"/>
              <a:t>g.agg(f1A_label = (“colA”, f1), f2A_label = (“colA”, f2), f2B_label = (“colB, f2), f3C_label = (“colC”, f3))</a:t>
            </a:r>
            <a:r>
              <a:rPr lang="en-US" sz="1400"/>
              <a:t>, would look for a df with two groups.  </a:t>
            </a:r>
            <a:r>
              <a:rPr lang="en-US" sz="1400">
                <a:solidFill>
                  <a:srgbClr val="FF0000"/>
                </a:solidFill>
              </a:rPr>
              <a:t>Note there is no need to slice out Col1,2,3 from g, because the argument of the .agg() method supplies that information.</a:t>
            </a: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6E22805D-5DA4-DE69-65AA-3C8509B39EAC}"/>
                  </a:ext>
                </a:extLst>
              </p14:cNvPr>
              <p14:cNvContentPartPr/>
              <p14:nvPr/>
            </p14:nvContentPartPr>
            <p14:xfrm>
              <a:off x="6645608" y="1936772"/>
              <a:ext cx="163800" cy="319320"/>
            </p14:xfrm>
          </p:contentPart>
        </mc:Choice>
        <mc:Fallback xmlns="">
          <p:pic>
            <p:nvPicPr>
              <p:cNvPr id="14" name="Ink 13">
                <a:extLst>
                  <a:ext uri="{FF2B5EF4-FFF2-40B4-BE49-F238E27FC236}">
                    <a16:creationId xmlns:a16="http://schemas.microsoft.com/office/drawing/2014/main" id="{6E22805D-5DA4-DE69-65AA-3C8509B39EAC}"/>
                  </a:ext>
                </a:extLst>
              </p:cNvPr>
              <p:cNvPicPr/>
              <p:nvPr/>
            </p:nvPicPr>
            <p:blipFill>
              <a:blip r:embed="rId4"/>
              <a:stretch>
                <a:fillRect/>
              </a:stretch>
            </p:blipFill>
            <p:spPr>
              <a:xfrm>
                <a:off x="6639501" y="1930652"/>
                <a:ext cx="176013" cy="331560"/>
              </a:xfrm>
              <a:prstGeom prst="rect">
                <a:avLst/>
              </a:prstGeom>
            </p:spPr>
          </p:pic>
        </mc:Fallback>
      </mc:AlternateContent>
      <p:graphicFrame>
        <p:nvGraphicFramePr>
          <p:cNvPr id="6" name="Table 5">
            <a:extLst>
              <a:ext uri="{FF2B5EF4-FFF2-40B4-BE49-F238E27FC236}">
                <a16:creationId xmlns:a16="http://schemas.microsoft.com/office/drawing/2014/main" id="{55435F43-3B8A-EB64-7A95-836420679D41}"/>
              </a:ext>
            </a:extLst>
          </p:cNvPr>
          <p:cNvGraphicFramePr>
            <a:graphicFrameLocks noGrp="1"/>
          </p:cNvGraphicFramePr>
          <p:nvPr>
            <p:extLst>
              <p:ext uri="{D42A27DB-BD31-4B8C-83A1-F6EECF244321}">
                <p14:modId xmlns:p14="http://schemas.microsoft.com/office/powerpoint/2010/main" val="1495315286"/>
              </p:ext>
            </p:extLst>
          </p:nvPr>
        </p:nvGraphicFramePr>
        <p:xfrm>
          <a:off x="5025020" y="2628265"/>
          <a:ext cx="5671555" cy="1112520"/>
        </p:xfrm>
        <a:graphic>
          <a:graphicData uri="http://schemas.openxmlformats.org/drawingml/2006/table">
            <a:tbl>
              <a:tblPr firstRow="1" bandRow="1">
                <a:tableStyleId>{5C22544A-7EE6-4342-B048-85BDC9FD1C3A}</a:tableStyleId>
              </a:tblPr>
              <a:tblGrid>
                <a:gridCol w="918580">
                  <a:extLst>
                    <a:ext uri="{9D8B030D-6E8A-4147-A177-3AD203B41FA5}">
                      <a16:colId xmlns:a16="http://schemas.microsoft.com/office/drawing/2014/main" val="3214131664"/>
                    </a:ext>
                  </a:extLst>
                </a:gridCol>
                <a:gridCol w="1209675">
                  <a:extLst>
                    <a:ext uri="{9D8B030D-6E8A-4147-A177-3AD203B41FA5}">
                      <a16:colId xmlns:a16="http://schemas.microsoft.com/office/drawing/2014/main" val="2925872738"/>
                    </a:ext>
                  </a:extLst>
                </a:gridCol>
                <a:gridCol w="1200150">
                  <a:extLst>
                    <a:ext uri="{9D8B030D-6E8A-4147-A177-3AD203B41FA5}">
                      <a16:colId xmlns:a16="http://schemas.microsoft.com/office/drawing/2014/main" val="3431400480"/>
                    </a:ext>
                  </a:extLst>
                </a:gridCol>
                <a:gridCol w="1162050">
                  <a:extLst>
                    <a:ext uri="{9D8B030D-6E8A-4147-A177-3AD203B41FA5}">
                      <a16:colId xmlns:a16="http://schemas.microsoft.com/office/drawing/2014/main" val="3874807304"/>
                    </a:ext>
                  </a:extLst>
                </a:gridCol>
                <a:gridCol w="1181100">
                  <a:extLst>
                    <a:ext uri="{9D8B030D-6E8A-4147-A177-3AD203B41FA5}">
                      <a16:colId xmlns:a16="http://schemas.microsoft.com/office/drawing/2014/main" val="2472244814"/>
                    </a:ext>
                  </a:extLst>
                </a:gridCol>
              </a:tblGrid>
              <a:tr h="370840">
                <a:tc>
                  <a:txBody>
                    <a:bodyPr/>
                    <a:lstStyle/>
                    <a:p>
                      <a:r>
                        <a:rPr lang="en-US"/>
                        <a:t>Group</a:t>
                      </a:r>
                    </a:p>
                  </a:txBody>
                  <a:tcPr/>
                </a:tc>
                <a:tc>
                  <a:txBody>
                    <a:bodyPr/>
                    <a:lstStyle/>
                    <a:p>
                      <a:r>
                        <a:rPr lang="en-US"/>
                        <a:t>f1A_label</a:t>
                      </a:r>
                    </a:p>
                  </a:txBody>
                  <a:tcPr/>
                </a:tc>
                <a:tc>
                  <a:txBody>
                    <a:bodyPr/>
                    <a:lstStyle/>
                    <a:p>
                      <a:r>
                        <a:rPr lang="en-US"/>
                        <a:t>f2A_label</a:t>
                      </a:r>
                    </a:p>
                  </a:txBody>
                  <a:tcPr/>
                </a:tc>
                <a:tc>
                  <a:txBody>
                    <a:bodyPr/>
                    <a:lstStyle/>
                    <a:p>
                      <a:r>
                        <a:rPr lang="en-US"/>
                        <a:t>f2B_label</a:t>
                      </a:r>
                    </a:p>
                  </a:txBody>
                  <a:tcPr/>
                </a:tc>
                <a:tc>
                  <a:txBody>
                    <a:bodyPr/>
                    <a:lstStyle/>
                    <a:p>
                      <a:r>
                        <a:rPr lang="en-US"/>
                        <a:t>f3C_label</a:t>
                      </a:r>
                    </a:p>
                  </a:txBody>
                  <a:tcPr/>
                </a:tc>
                <a:extLst>
                  <a:ext uri="{0D108BD9-81ED-4DB2-BD59-A6C34878D82A}">
                    <a16:rowId xmlns:a16="http://schemas.microsoft.com/office/drawing/2014/main" val="2650263846"/>
                  </a:ext>
                </a:extLst>
              </a:tr>
              <a:tr h="370840">
                <a:tc>
                  <a:txBody>
                    <a:bodyPr/>
                    <a:lstStyle/>
                    <a:p>
                      <a:r>
                        <a:rPr lang="en-US"/>
                        <a:t>g1</a:t>
                      </a:r>
                    </a:p>
                  </a:txBody>
                  <a:tcPr/>
                </a:tc>
                <a:tc>
                  <a:txBody>
                    <a:bodyPr/>
                    <a:lstStyle/>
                    <a:p>
                      <a:r>
                        <a:rPr lang="en-US"/>
                        <a:t>0.2</a:t>
                      </a:r>
                    </a:p>
                  </a:txBody>
                  <a:tcPr/>
                </a:tc>
                <a:tc>
                  <a:txBody>
                    <a:bodyPr/>
                    <a:lstStyle/>
                    <a:p>
                      <a:r>
                        <a:rPr lang="en-US"/>
                        <a:t>0.5</a:t>
                      </a:r>
                    </a:p>
                  </a:txBody>
                  <a:tcPr/>
                </a:tc>
                <a:tc>
                  <a:txBody>
                    <a:bodyPr/>
                    <a:lstStyle/>
                    <a:p>
                      <a:r>
                        <a:rPr lang="en-US"/>
                        <a:t>0.7</a:t>
                      </a:r>
                    </a:p>
                  </a:txBody>
                  <a:tcPr/>
                </a:tc>
                <a:tc>
                  <a:txBody>
                    <a:bodyPr/>
                    <a:lstStyle/>
                    <a:p>
                      <a:r>
                        <a:rPr lang="en-US"/>
                        <a:t>0.1</a:t>
                      </a:r>
                    </a:p>
                  </a:txBody>
                  <a:tcPr/>
                </a:tc>
                <a:extLst>
                  <a:ext uri="{0D108BD9-81ED-4DB2-BD59-A6C34878D82A}">
                    <a16:rowId xmlns:a16="http://schemas.microsoft.com/office/drawing/2014/main" val="942551291"/>
                  </a:ext>
                </a:extLst>
              </a:tr>
              <a:tr h="370840">
                <a:tc>
                  <a:txBody>
                    <a:bodyPr/>
                    <a:lstStyle/>
                    <a:p>
                      <a:r>
                        <a:rPr lang="en-US"/>
                        <a:t>g2</a:t>
                      </a:r>
                    </a:p>
                  </a:txBody>
                  <a:tcPr/>
                </a:tc>
                <a:tc>
                  <a:txBody>
                    <a:bodyPr/>
                    <a:lstStyle/>
                    <a:p>
                      <a:r>
                        <a:rPr lang="en-US"/>
                        <a:t>0.1</a:t>
                      </a:r>
                    </a:p>
                  </a:txBody>
                  <a:tcPr/>
                </a:tc>
                <a:tc>
                  <a:txBody>
                    <a:bodyPr/>
                    <a:lstStyle/>
                    <a:p>
                      <a:r>
                        <a:rPr lang="en-US"/>
                        <a:t>0.3</a:t>
                      </a:r>
                    </a:p>
                  </a:txBody>
                  <a:tcPr/>
                </a:tc>
                <a:tc>
                  <a:txBody>
                    <a:bodyPr/>
                    <a:lstStyle/>
                    <a:p>
                      <a:r>
                        <a:rPr lang="en-US"/>
                        <a:t>0.6</a:t>
                      </a:r>
                    </a:p>
                  </a:txBody>
                  <a:tcPr/>
                </a:tc>
                <a:tc>
                  <a:txBody>
                    <a:bodyPr/>
                    <a:lstStyle/>
                    <a:p>
                      <a:r>
                        <a:rPr lang="en-US"/>
                        <a:t>0.4</a:t>
                      </a:r>
                    </a:p>
                  </a:txBody>
                  <a:tcPr/>
                </a:tc>
                <a:extLst>
                  <a:ext uri="{0D108BD9-81ED-4DB2-BD59-A6C34878D82A}">
                    <a16:rowId xmlns:a16="http://schemas.microsoft.com/office/drawing/2014/main" val="3415566610"/>
                  </a:ext>
                </a:extLst>
              </a:tr>
            </a:tbl>
          </a:graphicData>
        </a:graphic>
      </p:graphicFrame>
      <p:sp>
        <p:nvSpPr>
          <p:cNvPr id="7" name="TextBox 6">
            <a:extLst>
              <a:ext uri="{FF2B5EF4-FFF2-40B4-BE49-F238E27FC236}">
                <a16:creationId xmlns:a16="http://schemas.microsoft.com/office/drawing/2014/main" id="{5459563D-3986-6B43-3D6A-EAECD05DFAAD}"/>
              </a:ext>
            </a:extLst>
          </p:cNvPr>
          <p:cNvSpPr txBox="1"/>
          <p:nvPr/>
        </p:nvSpPr>
        <p:spPr>
          <a:xfrm>
            <a:off x="1650590" y="2773006"/>
            <a:ext cx="2890684" cy="954107"/>
          </a:xfrm>
          <a:prstGeom prst="rect">
            <a:avLst/>
          </a:prstGeom>
          <a:noFill/>
        </p:spPr>
        <p:txBody>
          <a:bodyPr wrap="square" rtlCol="0">
            <a:spAutoFit/>
          </a:bodyPr>
          <a:lstStyle/>
          <a:p>
            <a:r>
              <a:rPr lang="en-US" sz="1400"/>
              <a:t>All column-function pairs are spread out as column headings.  All group values are row indices.  And values are calculated.  Note this is a df.</a:t>
            </a:r>
          </a:p>
        </p:txBody>
      </p:sp>
    </p:spTree>
    <p:extLst>
      <p:ext uri="{BB962C8B-B14F-4D97-AF65-F5344CB8AC3E}">
        <p14:creationId xmlns:p14="http://schemas.microsoft.com/office/powerpoint/2010/main" val="1407754636"/>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3" name="TextBox 12">
            <a:extLst>
              <a:ext uri="{FF2B5EF4-FFF2-40B4-BE49-F238E27FC236}">
                <a16:creationId xmlns:a16="http://schemas.microsoft.com/office/drawing/2014/main" id="{08418BC6-C185-0412-C4A8-34EE91FD0520}"/>
              </a:ext>
            </a:extLst>
          </p:cNvPr>
          <p:cNvSpPr txBox="1"/>
          <p:nvPr/>
        </p:nvSpPr>
        <p:spPr>
          <a:xfrm>
            <a:off x="158399" y="1284327"/>
            <a:ext cx="10761108" cy="523220"/>
          </a:xfrm>
          <a:prstGeom prst="rect">
            <a:avLst/>
          </a:prstGeom>
          <a:noFill/>
        </p:spPr>
        <p:txBody>
          <a:bodyPr wrap="square">
            <a:spAutoFit/>
          </a:bodyPr>
          <a:lstStyle/>
          <a:p>
            <a:r>
              <a:rPr lang="en-US" sz="1400"/>
              <a:t>Here’s one where I (they) created a dataframe of teams, players, and scores, and wrote groupby method function to determine how many players in each team scored more than 85 points. </a:t>
            </a:r>
          </a:p>
        </p:txBody>
      </p:sp>
      <p:pic>
        <p:nvPicPr>
          <p:cNvPr id="4" name="Picture 3">
            <a:extLst>
              <a:ext uri="{FF2B5EF4-FFF2-40B4-BE49-F238E27FC236}">
                <a16:creationId xmlns:a16="http://schemas.microsoft.com/office/drawing/2014/main" id="{2771D32F-EDF2-7F55-1B96-ECC847753B01}"/>
              </a:ext>
            </a:extLst>
          </p:cNvPr>
          <p:cNvPicPr>
            <a:picLocks noChangeAspect="1"/>
          </p:cNvPicPr>
          <p:nvPr/>
        </p:nvPicPr>
        <p:blipFill>
          <a:blip r:embed="rId3"/>
          <a:stretch>
            <a:fillRect/>
          </a:stretch>
        </p:blipFill>
        <p:spPr>
          <a:xfrm>
            <a:off x="313894" y="2094271"/>
            <a:ext cx="1991003" cy="3677163"/>
          </a:xfrm>
          <a:prstGeom prst="rect">
            <a:avLst/>
          </a:prstGeom>
        </p:spPr>
      </p:pic>
      <p:pic>
        <p:nvPicPr>
          <p:cNvPr id="6" name="Picture 5">
            <a:extLst>
              <a:ext uri="{FF2B5EF4-FFF2-40B4-BE49-F238E27FC236}">
                <a16:creationId xmlns:a16="http://schemas.microsoft.com/office/drawing/2014/main" id="{BC2159D6-A194-8F26-0A45-363E17AFA3A9}"/>
              </a:ext>
            </a:extLst>
          </p:cNvPr>
          <p:cNvPicPr>
            <a:picLocks noChangeAspect="1"/>
          </p:cNvPicPr>
          <p:nvPr/>
        </p:nvPicPr>
        <p:blipFill>
          <a:blip r:embed="rId4"/>
          <a:stretch>
            <a:fillRect/>
          </a:stretch>
        </p:blipFill>
        <p:spPr>
          <a:xfrm>
            <a:off x="3593120" y="2094271"/>
            <a:ext cx="6595909" cy="441095"/>
          </a:xfrm>
          <a:prstGeom prst="rect">
            <a:avLst/>
          </a:prstGeom>
        </p:spPr>
      </p:pic>
      <p:pic>
        <p:nvPicPr>
          <p:cNvPr id="14" name="Picture 13">
            <a:extLst>
              <a:ext uri="{FF2B5EF4-FFF2-40B4-BE49-F238E27FC236}">
                <a16:creationId xmlns:a16="http://schemas.microsoft.com/office/drawing/2014/main" id="{5E917440-03D6-58CB-C36B-A086895DC0B6}"/>
              </a:ext>
            </a:extLst>
          </p:cNvPr>
          <p:cNvPicPr>
            <a:picLocks noChangeAspect="1"/>
          </p:cNvPicPr>
          <p:nvPr/>
        </p:nvPicPr>
        <p:blipFill>
          <a:blip r:embed="rId5"/>
          <a:stretch>
            <a:fillRect/>
          </a:stretch>
        </p:blipFill>
        <p:spPr>
          <a:xfrm>
            <a:off x="3679506" y="3531949"/>
            <a:ext cx="2257740" cy="1581371"/>
          </a:xfrm>
          <a:prstGeom prst="rect">
            <a:avLst/>
          </a:prstGeom>
        </p:spPr>
      </p:pic>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75674585-2832-C084-92A0-BF68AFFE6F99}"/>
                  </a:ext>
                </a:extLst>
              </p14:cNvPr>
              <p14:cNvContentPartPr/>
              <p14:nvPr/>
            </p14:nvContentPartPr>
            <p14:xfrm>
              <a:off x="4140213" y="2705870"/>
              <a:ext cx="203760" cy="683640"/>
            </p14:xfrm>
          </p:contentPart>
        </mc:Choice>
        <mc:Fallback xmlns="">
          <p:pic>
            <p:nvPicPr>
              <p:cNvPr id="15" name="Ink 14">
                <a:extLst>
                  <a:ext uri="{FF2B5EF4-FFF2-40B4-BE49-F238E27FC236}">
                    <a16:creationId xmlns:a16="http://schemas.microsoft.com/office/drawing/2014/main" id="{75674585-2832-C084-92A0-BF68AFFE6F99}"/>
                  </a:ext>
                </a:extLst>
              </p:cNvPr>
              <p:cNvPicPr/>
              <p:nvPr/>
            </p:nvPicPr>
            <p:blipFill>
              <a:blip r:embed="rId7"/>
              <a:stretch>
                <a:fillRect/>
              </a:stretch>
            </p:blipFill>
            <p:spPr>
              <a:xfrm>
                <a:off x="4131573" y="2696870"/>
                <a:ext cx="221400" cy="701280"/>
              </a:xfrm>
              <a:prstGeom prst="rect">
                <a:avLst/>
              </a:prstGeom>
            </p:spPr>
          </p:pic>
        </mc:Fallback>
      </mc:AlternateContent>
      <p:sp>
        <p:nvSpPr>
          <p:cNvPr id="16" name="TextBox 15">
            <a:extLst>
              <a:ext uri="{FF2B5EF4-FFF2-40B4-BE49-F238E27FC236}">
                <a16:creationId xmlns:a16="http://schemas.microsoft.com/office/drawing/2014/main" id="{777B1FB1-DB0F-A3B1-CDC1-B20819D3A7CF}"/>
              </a:ext>
            </a:extLst>
          </p:cNvPr>
          <p:cNvSpPr txBox="1"/>
          <p:nvPr/>
        </p:nvSpPr>
        <p:spPr>
          <a:xfrm>
            <a:off x="6807099" y="3308687"/>
            <a:ext cx="3904444" cy="1815882"/>
          </a:xfrm>
          <a:prstGeom prst="rect">
            <a:avLst/>
          </a:prstGeom>
          <a:noFill/>
        </p:spPr>
        <p:txBody>
          <a:bodyPr wrap="square" rtlCol="0">
            <a:spAutoFit/>
          </a:bodyPr>
          <a:lstStyle/>
          <a:p>
            <a:r>
              <a:rPr lang="en-US" sz="1400"/>
              <a:t>note the function in apply does return just one result per group, as it determines whether the player in the group scored more than 85 points (assigns True/False to that player), and then adds up the True/Falses to get the total number of players who scored more than 85 points.  </a:t>
            </a:r>
            <a:r>
              <a:rPr lang="en-US" sz="1400">
                <a:solidFill>
                  <a:srgbClr val="0066FF"/>
                </a:solidFill>
              </a:rPr>
              <a:t>As long as the method in g.method( ) returns a single number per group, then I think we can use it.</a:t>
            </a:r>
          </a:p>
        </p:txBody>
      </p:sp>
    </p:spTree>
    <p:extLst>
      <p:ext uri="{BB962C8B-B14F-4D97-AF65-F5344CB8AC3E}">
        <p14:creationId xmlns:p14="http://schemas.microsoft.com/office/powerpoint/2010/main" val="34388842"/>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7" name="Picture 6">
            <a:extLst>
              <a:ext uri="{FF2B5EF4-FFF2-40B4-BE49-F238E27FC236}">
                <a16:creationId xmlns:a16="http://schemas.microsoft.com/office/drawing/2014/main" id="{34ABC646-BCC3-8321-3807-9D384B5C7E1B}"/>
              </a:ext>
            </a:extLst>
          </p:cNvPr>
          <p:cNvPicPr>
            <a:picLocks noChangeAspect="1"/>
          </p:cNvPicPr>
          <p:nvPr/>
        </p:nvPicPr>
        <p:blipFill>
          <a:blip r:embed="rId3"/>
          <a:stretch>
            <a:fillRect/>
          </a:stretch>
        </p:blipFill>
        <p:spPr>
          <a:xfrm>
            <a:off x="340840" y="2467512"/>
            <a:ext cx="4658666" cy="437605"/>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FD7F75A4-70E6-BAEB-2032-C8CD416829B1}"/>
                  </a:ext>
                </a:extLst>
              </p14:cNvPr>
              <p14:cNvContentPartPr/>
              <p14:nvPr/>
            </p14:nvContentPartPr>
            <p14:xfrm>
              <a:off x="5254645" y="2650258"/>
              <a:ext cx="526320" cy="141120"/>
            </p14:xfrm>
          </p:contentPart>
        </mc:Choice>
        <mc:Fallback xmlns="">
          <p:pic>
            <p:nvPicPr>
              <p:cNvPr id="8" name="Ink 7">
                <a:extLst>
                  <a:ext uri="{FF2B5EF4-FFF2-40B4-BE49-F238E27FC236}">
                    <a16:creationId xmlns:a16="http://schemas.microsoft.com/office/drawing/2014/main" id="{FD7F75A4-70E6-BAEB-2032-C8CD416829B1}"/>
                  </a:ext>
                </a:extLst>
              </p:cNvPr>
              <p:cNvPicPr/>
              <p:nvPr/>
            </p:nvPicPr>
            <p:blipFill>
              <a:blip r:embed="rId5"/>
              <a:stretch>
                <a:fillRect/>
              </a:stretch>
            </p:blipFill>
            <p:spPr>
              <a:xfrm>
                <a:off x="5245645" y="2641258"/>
                <a:ext cx="543960" cy="158760"/>
              </a:xfrm>
              <a:prstGeom prst="rect">
                <a:avLst/>
              </a:prstGeom>
            </p:spPr>
          </p:pic>
        </mc:Fallback>
      </mc:AlternateContent>
      <p:pic>
        <p:nvPicPr>
          <p:cNvPr id="9" name="Picture 8">
            <a:extLst>
              <a:ext uri="{FF2B5EF4-FFF2-40B4-BE49-F238E27FC236}">
                <a16:creationId xmlns:a16="http://schemas.microsoft.com/office/drawing/2014/main" id="{75312E14-A27D-0BA1-6BD9-316665676AAE}"/>
              </a:ext>
            </a:extLst>
          </p:cNvPr>
          <p:cNvPicPr>
            <a:picLocks noChangeAspect="1"/>
          </p:cNvPicPr>
          <p:nvPr/>
        </p:nvPicPr>
        <p:blipFill>
          <a:blip r:embed="rId6"/>
          <a:stretch>
            <a:fillRect/>
          </a:stretch>
        </p:blipFill>
        <p:spPr>
          <a:xfrm>
            <a:off x="6136675" y="1686640"/>
            <a:ext cx="2194750" cy="1394581"/>
          </a:xfrm>
          <a:prstGeom prst="rect">
            <a:avLst/>
          </a:prstGeom>
        </p:spPr>
      </p:pic>
      <p:sp>
        <p:nvSpPr>
          <p:cNvPr id="10" name="TextBox 9">
            <a:extLst>
              <a:ext uri="{FF2B5EF4-FFF2-40B4-BE49-F238E27FC236}">
                <a16:creationId xmlns:a16="http://schemas.microsoft.com/office/drawing/2014/main" id="{710C5743-984A-16FF-18DC-922C1788332C}"/>
              </a:ext>
            </a:extLst>
          </p:cNvPr>
          <p:cNvSpPr txBox="1"/>
          <p:nvPr/>
        </p:nvSpPr>
        <p:spPr>
          <a:xfrm>
            <a:off x="8818063" y="1629757"/>
            <a:ext cx="2194750" cy="738664"/>
          </a:xfrm>
          <a:prstGeom prst="rect">
            <a:avLst/>
          </a:prstGeom>
          <a:noFill/>
        </p:spPr>
        <p:txBody>
          <a:bodyPr wrap="square">
            <a:spAutoFit/>
          </a:bodyPr>
          <a:lstStyle/>
          <a:p>
            <a:r>
              <a:rPr lang="en-US" sz="1400"/>
              <a:t>This is a series datatype.  And you can perform series manipulations on it.  </a:t>
            </a:r>
          </a:p>
        </p:txBody>
      </p:sp>
      <p:sp>
        <p:nvSpPr>
          <p:cNvPr id="11" name="TextBox 10">
            <a:extLst>
              <a:ext uri="{FF2B5EF4-FFF2-40B4-BE49-F238E27FC236}">
                <a16:creationId xmlns:a16="http://schemas.microsoft.com/office/drawing/2014/main" id="{9CAC340F-A204-2688-3874-00551963BDFD}"/>
              </a:ext>
            </a:extLst>
          </p:cNvPr>
          <p:cNvSpPr txBox="1"/>
          <p:nvPr/>
        </p:nvSpPr>
        <p:spPr>
          <a:xfrm>
            <a:off x="270041" y="1572185"/>
            <a:ext cx="4658665" cy="738664"/>
          </a:xfrm>
          <a:prstGeom prst="rect">
            <a:avLst/>
          </a:prstGeom>
          <a:noFill/>
        </p:spPr>
        <p:txBody>
          <a:bodyPr wrap="square">
            <a:spAutoFit/>
          </a:bodyPr>
          <a:lstStyle/>
          <a:p>
            <a:r>
              <a:rPr lang="en-US" sz="1400"/>
              <a:t>For instance I grouped a df by entries in “area_type” column, and then counted the number of entries of each type in the same “area_type” column.  </a:t>
            </a:r>
          </a:p>
        </p:txBody>
      </p:sp>
      <p:pic>
        <p:nvPicPr>
          <p:cNvPr id="12" name="Picture 11">
            <a:extLst>
              <a:ext uri="{FF2B5EF4-FFF2-40B4-BE49-F238E27FC236}">
                <a16:creationId xmlns:a16="http://schemas.microsoft.com/office/drawing/2014/main" id="{B745ED01-66D4-BDA0-B636-59315DBC4511}"/>
              </a:ext>
            </a:extLst>
          </p:cNvPr>
          <p:cNvPicPr>
            <a:picLocks noChangeAspect="1"/>
          </p:cNvPicPr>
          <p:nvPr/>
        </p:nvPicPr>
        <p:blipFill>
          <a:blip r:embed="rId7"/>
          <a:stretch>
            <a:fillRect/>
          </a:stretch>
        </p:blipFill>
        <p:spPr>
          <a:xfrm>
            <a:off x="412948" y="4861383"/>
            <a:ext cx="8603916" cy="1299872"/>
          </a:xfrm>
          <a:prstGeom prst="rect">
            <a:avLst/>
          </a:prstGeom>
        </p:spPr>
      </p:pic>
      <p:sp>
        <p:nvSpPr>
          <p:cNvPr id="13" name="TextBox 12">
            <a:extLst>
              <a:ext uri="{FF2B5EF4-FFF2-40B4-BE49-F238E27FC236}">
                <a16:creationId xmlns:a16="http://schemas.microsoft.com/office/drawing/2014/main" id="{08418BC6-C185-0412-C4A8-34EE91FD0520}"/>
              </a:ext>
            </a:extLst>
          </p:cNvPr>
          <p:cNvSpPr txBox="1"/>
          <p:nvPr/>
        </p:nvSpPr>
        <p:spPr>
          <a:xfrm>
            <a:off x="251705" y="4176816"/>
            <a:ext cx="10761108" cy="523220"/>
          </a:xfrm>
          <a:prstGeom prst="rect">
            <a:avLst/>
          </a:prstGeom>
          <a:noFill/>
        </p:spPr>
        <p:txBody>
          <a:bodyPr wrap="square">
            <a:spAutoFit/>
          </a:bodyPr>
          <a:lstStyle/>
          <a:p>
            <a:r>
              <a:rPr lang="en-US" sz="1400"/>
              <a:t>here’s a code where I grouped a dataframe by “location”, removed outliers in each group, and then concatenated the leftovers into a new dataframe (and then dropped the extraneous columns).</a:t>
            </a:r>
          </a:p>
        </p:txBody>
      </p:sp>
    </p:spTree>
    <p:extLst>
      <p:ext uri="{BB962C8B-B14F-4D97-AF65-F5344CB8AC3E}">
        <p14:creationId xmlns:p14="http://schemas.microsoft.com/office/powerpoint/2010/main" val="2028286215"/>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9CAC340F-A204-2688-3874-00551963BDFD}"/>
              </a:ext>
            </a:extLst>
          </p:cNvPr>
          <p:cNvSpPr txBox="1"/>
          <p:nvPr/>
        </p:nvSpPr>
        <p:spPr>
          <a:xfrm>
            <a:off x="288377" y="773022"/>
            <a:ext cx="3211908" cy="307777"/>
          </a:xfrm>
          <a:prstGeom prst="rect">
            <a:avLst/>
          </a:prstGeom>
          <a:noFill/>
        </p:spPr>
        <p:txBody>
          <a:bodyPr wrap="square">
            <a:spAutoFit/>
          </a:bodyPr>
          <a:lstStyle/>
          <a:p>
            <a:r>
              <a:rPr lang="en-US" sz="1400"/>
              <a:t>Consider this df.  I’ll group by Gender,</a:t>
            </a:r>
          </a:p>
        </p:txBody>
      </p:sp>
      <p:pic>
        <p:nvPicPr>
          <p:cNvPr id="2" name="Picture 1">
            <a:extLst>
              <a:ext uri="{FF2B5EF4-FFF2-40B4-BE49-F238E27FC236}">
                <a16:creationId xmlns:a16="http://schemas.microsoft.com/office/drawing/2014/main" id="{0B03D1EC-37CA-157F-4081-6CEDB6CA374C}"/>
              </a:ext>
            </a:extLst>
          </p:cNvPr>
          <p:cNvPicPr>
            <a:picLocks noChangeAspect="1"/>
          </p:cNvPicPr>
          <p:nvPr/>
        </p:nvPicPr>
        <p:blipFill>
          <a:blip r:embed="rId3"/>
          <a:stretch>
            <a:fillRect/>
          </a:stretch>
        </p:blipFill>
        <p:spPr>
          <a:xfrm>
            <a:off x="390164" y="1329400"/>
            <a:ext cx="4679085" cy="1912786"/>
          </a:xfrm>
          <a:prstGeom prst="rect">
            <a:avLst/>
          </a:prstGeom>
        </p:spPr>
      </p:pic>
      <p:sp>
        <p:nvSpPr>
          <p:cNvPr id="13" name="TextBox 12">
            <a:extLst>
              <a:ext uri="{FF2B5EF4-FFF2-40B4-BE49-F238E27FC236}">
                <a16:creationId xmlns:a16="http://schemas.microsoft.com/office/drawing/2014/main" id="{FA363FC7-D9B8-D17E-94DD-363DD87C4ADF}"/>
              </a:ext>
            </a:extLst>
          </p:cNvPr>
          <p:cNvSpPr txBox="1"/>
          <p:nvPr/>
        </p:nvSpPr>
        <p:spPr>
          <a:xfrm>
            <a:off x="288377" y="3490787"/>
            <a:ext cx="6096000" cy="307777"/>
          </a:xfrm>
          <a:prstGeom prst="rect">
            <a:avLst/>
          </a:prstGeom>
          <a:noFill/>
        </p:spPr>
        <p:txBody>
          <a:bodyPr wrap="square">
            <a:spAutoFit/>
          </a:bodyPr>
          <a:lstStyle/>
          <a:p>
            <a:r>
              <a:rPr lang="en-US" sz="1400"/>
              <a:t>and calculate average and std scores for Average column,</a:t>
            </a:r>
          </a:p>
        </p:txBody>
      </p:sp>
      <p:pic>
        <p:nvPicPr>
          <p:cNvPr id="14" name="Picture 13">
            <a:extLst>
              <a:ext uri="{FF2B5EF4-FFF2-40B4-BE49-F238E27FC236}">
                <a16:creationId xmlns:a16="http://schemas.microsoft.com/office/drawing/2014/main" id="{9F9BC249-F426-D20C-32BA-0C9F6CDC2C8F}"/>
              </a:ext>
            </a:extLst>
          </p:cNvPr>
          <p:cNvPicPr>
            <a:picLocks noChangeAspect="1"/>
          </p:cNvPicPr>
          <p:nvPr/>
        </p:nvPicPr>
        <p:blipFill>
          <a:blip r:embed="rId4"/>
          <a:stretch>
            <a:fillRect/>
          </a:stretch>
        </p:blipFill>
        <p:spPr>
          <a:xfrm>
            <a:off x="390164" y="3936546"/>
            <a:ext cx="4526672" cy="990686"/>
          </a:xfrm>
          <a:prstGeom prst="rect">
            <a:avLst/>
          </a:prstGeom>
        </p:spPr>
      </p:pic>
      <p:sp>
        <p:nvSpPr>
          <p:cNvPr id="15" name="TextBox 14">
            <a:extLst>
              <a:ext uri="{FF2B5EF4-FFF2-40B4-BE49-F238E27FC236}">
                <a16:creationId xmlns:a16="http://schemas.microsoft.com/office/drawing/2014/main" id="{8302BB01-537A-15D9-C8F8-4DC9806EBADF}"/>
              </a:ext>
            </a:extLst>
          </p:cNvPr>
          <p:cNvSpPr txBox="1"/>
          <p:nvPr/>
        </p:nvSpPr>
        <p:spPr>
          <a:xfrm>
            <a:off x="288377" y="5135308"/>
            <a:ext cx="1943546" cy="307777"/>
          </a:xfrm>
          <a:prstGeom prst="rect">
            <a:avLst/>
          </a:prstGeom>
          <a:noFill/>
        </p:spPr>
        <p:txBody>
          <a:bodyPr wrap="square">
            <a:spAutoFit/>
          </a:bodyPr>
          <a:lstStyle/>
          <a:p>
            <a:r>
              <a:rPr lang="en-US" sz="1400"/>
              <a:t>and do it another way,</a:t>
            </a:r>
          </a:p>
        </p:txBody>
      </p:sp>
      <p:pic>
        <p:nvPicPr>
          <p:cNvPr id="16" name="Picture 15">
            <a:extLst>
              <a:ext uri="{FF2B5EF4-FFF2-40B4-BE49-F238E27FC236}">
                <a16:creationId xmlns:a16="http://schemas.microsoft.com/office/drawing/2014/main" id="{1D285046-7D4D-14B0-2F39-723E5AA835CF}"/>
              </a:ext>
            </a:extLst>
          </p:cNvPr>
          <p:cNvPicPr>
            <a:picLocks noChangeAspect="1"/>
          </p:cNvPicPr>
          <p:nvPr/>
        </p:nvPicPr>
        <p:blipFill>
          <a:blip r:embed="rId5"/>
          <a:stretch>
            <a:fillRect/>
          </a:stretch>
        </p:blipFill>
        <p:spPr>
          <a:xfrm>
            <a:off x="390164" y="5497604"/>
            <a:ext cx="4473328" cy="1173582"/>
          </a:xfrm>
          <a:prstGeom prst="rect">
            <a:avLst/>
          </a:prstGeom>
        </p:spPr>
      </p:pic>
      <p:sp>
        <p:nvSpPr>
          <p:cNvPr id="17" name="TextBox 16">
            <a:extLst>
              <a:ext uri="{FF2B5EF4-FFF2-40B4-BE49-F238E27FC236}">
                <a16:creationId xmlns:a16="http://schemas.microsoft.com/office/drawing/2014/main" id="{EABA9209-F0FF-66BA-7934-54A21D045600}"/>
              </a:ext>
            </a:extLst>
          </p:cNvPr>
          <p:cNvSpPr txBox="1"/>
          <p:nvPr/>
        </p:nvSpPr>
        <p:spPr>
          <a:xfrm>
            <a:off x="5994213" y="5141478"/>
            <a:ext cx="4251000" cy="307777"/>
          </a:xfrm>
          <a:prstGeom prst="rect">
            <a:avLst/>
          </a:prstGeom>
          <a:noFill/>
        </p:spPr>
        <p:txBody>
          <a:bodyPr wrap="square">
            <a:spAutoFit/>
          </a:bodyPr>
          <a:lstStyle/>
          <a:p>
            <a:r>
              <a:rPr lang="en-US" sz="1400"/>
              <a:t>and another way, giving custom labels to the columns,</a:t>
            </a:r>
          </a:p>
        </p:txBody>
      </p:sp>
      <p:pic>
        <p:nvPicPr>
          <p:cNvPr id="22" name="Picture 21">
            <a:extLst>
              <a:ext uri="{FF2B5EF4-FFF2-40B4-BE49-F238E27FC236}">
                <a16:creationId xmlns:a16="http://schemas.microsoft.com/office/drawing/2014/main" id="{1BD9C0EE-425B-F4E4-0A6B-572FFCE2F8AF}"/>
              </a:ext>
            </a:extLst>
          </p:cNvPr>
          <p:cNvPicPr>
            <a:picLocks noChangeAspect="1"/>
          </p:cNvPicPr>
          <p:nvPr/>
        </p:nvPicPr>
        <p:blipFill>
          <a:blip r:embed="rId6"/>
          <a:stretch>
            <a:fillRect/>
          </a:stretch>
        </p:blipFill>
        <p:spPr>
          <a:xfrm>
            <a:off x="6105127" y="5509997"/>
            <a:ext cx="4526672" cy="1120237"/>
          </a:xfrm>
          <a:prstGeom prst="rect">
            <a:avLst/>
          </a:prstGeom>
        </p:spPr>
      </p:pic>
    </p:spTree>
    <p:extLst>
      <p:ext uri="{BB962C8B-B14F-4D97-AF65-F5344CB8AC3E}">
        <p14:creationId xmlns:p14="http://schemas.microsoft.com/office/powerpoint/2010/main" val="426878056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9CAC340F-A204-2688-3874-00551963BDFD}"/>
              </a:ext>
            </a:extLst>
          </p:cNvPr>
          <p:cNvSpPr txBox="1"/>
          <p:nvPr/>
        </p:nvSpPr>
        <p:spPr>
          <a:xfrm>
            <a:off x="288377" y="959836"/>
            <a:ext cx="6456552" cy="523220"/>
          </a:xfrm>
          <a:prstGeom prst="rect">
            <a:avLst/>
          </a:prstGeom>
          <a:noFill/>
        </p:spPr>
        <p:txBody>
          <a:bodyPr wrap="square">
            <a:spAutoFit/>
          </a:bodyPr>
          <a:lstStyle/>
          <a:p>
            <a:r>
              <a:rPr lang="en-US" sz="1400"/>
              <a:t>Here I took this data frame, grouped it by Gender and Major, and printed out number of counts for each group, and mean Average for each group,</a:t>
            </a:r>
          </a:p>
        </p:txBody>
      </p:sp>
      <p:pic>
        <p:nvPicPr>
          <p:cNvPr id="2" name="Picture 1">
            <a:extLst>
              <a:ext uri="{FF2B5EF4-FFF2-40B4-BE49-F238E27FC236}">
                <a16:creationId xmlns:a16="http://schemas.microsoft.com/office/drawing/2014/main" id="{0B03D1EC-37CA-157F-4081-6CEDB6CA374C}"/>
              </a:ext>
            </a:extLst>
          </p:cNvPr>
          <p:cNvPicPr>
            <a:picLocks noChangeAspect="1"/>
          </p:cNvPicPr>
          <p:nvPr/>
        </p:nvPicPr>
        <p:blipFill>
          <a:blip r:embed="rId3"/>
          <a:stretch>
            <a:fillRect/>
          </a:stretch>
        </p:blipFill>
        <p:spPr>
          <a:xfrm>
            <a:off x="390164" y="1614432"/>
            <a:ext cx="4679085" cy="1912786"/>
          </a:xfrm>
          <a:prstGeom prst="rect">
            <a:avLst/>
          </a:prstGeom>
        </p:spPr>
      </p:pic>
      <p:pic>
        <p:nvPicPr>
          <p:cNvPr id="6" name="Picture 5">
            <a:extLst>
              <a:ext uri="{FF2B5EF4-FFF2-40B4-BE49-F238E27FC236}">
                <a16:creationId xmlns:a16="http://schemas.microsoft.com/office/drawing/2014/main" id="{87C6B974-FE07-8D3F-20F1-BBD5F1C9A0B5}"/>
              </a:ext>
            </a:extLst>
          </p:cNvPr>
          <p:cNvPicPr>
            <a:picLocks noChangeAspect="1"/>
          </p:cNvPicPr>
          <p:nvPr/>
        </p:nvPicPr>
        <p:blipFill>
          <a:blip r:embed="rId4"/>
          <a:stretch>
            <a:fillRect/>
          </a:stretch>
        </p:blipFill>
        <p:spPr>
          <a:xfrm>
            <a:off x="7923844" y="1897164"/>
            <a:ext cx="2202371" cy="1600339"/>
          </a:xfrm>
          <a:prstGeom prst="rect">
            <a:avLst/>
          </a:prstGeom>
        </p:spPr>
      </p:pic>
      <p:sp>
        <p:nvSpPr>
          <p:cNvPr id="19" name="TextBox 18">
            <a:extLst>
              <a:ext uri="{FF2B5EF4-FFF2-40B4-BE49-F238E27FC236}">
                <a16:creationId xmlns:a16="http://schemas.microsoft.com/office/drawing/2014/main" id="{F9E0B216-A15F-3A08-E3CE-D2F589C1E0C3}"/>
              </a:ext>
            </a:extLst>
          </p:cNvPr>
          <p:cNvSpPr txBox="1"/>
          <p:nvPr/>
        </p:nvSpPr>
        <p:spPr>
          <a:xfrm>
            <a:off x="236571" y="4624568"/>
            <a:ext cx="4971881" cy="307777"/>
          </a:xfrm>
          <a:prstGeom prst="rect">
            <a:avLst/>
          </a:prstGeom>
          <a:noFill/>
        </p:spPr>
        <p:txBody>
          <a:bodyPr wrap="square">
            <a:spAutoFit/>
          </a:bodyPr>
          <a:lstStyle/>
          <a:p>
            <a:r>
              <a:rPr lang="en-US" sz="1400"/>
              <a:t>And here I’m isolating a row(s), [“Ed”], and a column [“mean”].    </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AFEE58B1-7A8A-75D4-662F-F1805F992383}"/>
                  </a:ext>
                </a:extLst>
              </p14:cNvPr>
              <p14:cNvContentPartPr/>
              <p14:nvPr/>
            </p14:nvContentPartPr>
            <p14:xfrm>
              <a:off x="7246335" y="5043675"/>
              <a:ext cx="549360" cy="153360"/>
            </p14:xfrm>
          </p:contentPart>
        </mc:Choice>
        <mc:Fallback xmlns="">
          <p:pic>
            <p:nvPicPr>
              <p:cNvPr id="20" name="Ink 19">
                <a:extLst>
                  <a:ext uri="{FF2B5EF4-FFF2-40B4-BE49-F238E27FC236}">
                    <a16:creationId xmlns:a16="http://schemas.microsoft.com/office/drawing/2014/main" id="{AFEE58B1-7A8A-75D4-662F-F1805F992383}"/>
                  </a:ext>
                </a:extLst>
              </p:cNvPr>
              <p:cNvPicPr/>
              <p:nvPr/>
            </p:nvPicPr>
            <p:blipFill>
              <a:blip r:embed="rId6"/>
              <a:stretch>
                <a:fillRect/>
              </a:stretch>
            </p:blipFill>
            <p:spPr>
              <a:xfrm>
                <a:off x="7240215" y="5037555"/>
                <a:ext cx="561600" cy="165600"/>
              </a:xfrm>
              <a:prstGeom prst="rect">
                <a:avLst/>
              </a:prstGeom>
            </p:spPr>
          </p:pic>
        </mc:Fallback>
      </mc:AlternateContent>
      <p:sp>
        <p:nvSpPr>
          <p:cNvPr id="23" name="TextBox 22">
            <a:extLst>
              <a:ext uri="{FF2B5EF4-FFF2-40B4-BE49-F238E27FC236}">
                <a16:creationId xmlns:a16="http://schemas.microsoft.com/office/drawing/2014/main" id="{E73AFAAF-C246-13AD-783F-1021DD802588}"/>
              </a:ext>
            </a:extLst>
          </p:cNvPr>
          <p:cNvSpPr txBox="1"/>
          <p:nvPr/>
        </p:nvSpPr>
        <p:spPr>
          <a:xfrm>
            <a:off x="236571" y="5858874"/>
            <a:ext cx="7284444" cy="307777"/>
          </a:xfrm>
          <a:prstGeom prst="rect">
            <a:avLst/>
          </a:prstGeom>
          <a:noFill/>
        </p:spPr>
        <p:txBody>
          <a:bodyPr wrap="square">
            <a:spAutoFit/>
          </a:bodyPr>
          <a:lstStyle/>
          <a:p>
            <a:r>
              <a:rPr lang="en-US" sz="1400"/>
              <a:t>You could then isolate this by gender I suppose; recall how slicing with hierarchical indices works. </a:t>
            </a:r>
          </a:p>
        </p:txBody>
      </p:sp>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93C2E213-D53E-0357-BC53-943C4682CD3B}"/>
                  </a:ext>
                </a:extLst>
              </p14:cNvPr>
              <p14:cNvContentPartPr/>
              <p14:nvPr/>
            </p14:nvContentPartPr>
            <p14:xfrm>
              <a:off x="7285002" y="6241985"/>
              <a:ext cx="549360" cy="153360"/>
            </p14:xfrm>
          </p:contentPart>
        </mc:Choice>
        <mc:Fallback xmlns="">
          <p:pic>
            <p:nvPicPr>
              <p:cNvPr id="24" name="Ink 23">
                <a:extLst>
                  <a:ext uri="{FF2B5EF4-FFF2-40B4-BE49-F238E27FC236}">
                    <a16:creationId xmlns:a16="http://schemas.microsoft.com/office/drawing/2014/main" id="{93C2E213-D53E-0357-BC53-943C4682CD3B}"/>
                  </a:ext>
                </a:extLst>
              </p:cNvPr>
              <p:cNvPicPr/>
              <p:nvPr/>
            </p:nvPicPr>
            <p:blipFill>
              <a:blip r:embed="rId6"/>
              <a:stretch>
                <a:fillRect/>
              </a:stretch>
            </p:blipFill>
            <p:spPr>
              <a:xfrm>
                <a:off x="7278882" y="6235865"/>
                <a:ext cx="561600" cy="165600"/>
              </a:xfrm>
              <a:prstGeom prst="rect">
                <a:avLst/>
              </a:prstGeom>
            </p:spPr>
          </p:pic>
        </mc:Fallback>
      </mc:AlternateContent>
      <p:pic>
        <p:nvPicPr>
          <p:cNvPr id="26" name="Picture 25">
            <a:extLst>
              <a:ext uri="{FF2B5EF4-FFF2-40B4-BE49-F238E27FC236}">
                <a16:creationId xmlns:a16="http://schemas.microsoft.com/office/drawing/2014/main" id="{73434527-D9F3-EE9C-68D5-29F231764D57}"/>
              </a:ext>
            </a:extLst>
          </p:cNvPr>
          <p:cNvPicPr>
            <a:picLocks noChangeAspect="1"/>
          </p:cNvPicPr>
          <p:nvPr/>
        </p:nvPicPr>
        <p:blipFill>
          <a:blip r:embed="rId8"/>
          <a:stretch>
            <a:fillRect/>
          </a:stretch>
        </p:blipFill>
        <p:spPr>
          <a:xfrm>
            <a:off x="390163" y="3775519"/>
            <a:ext cx="6592397" cy="307777"/>
          </a:xfrm>
          <a:prstGeom prst="rect">
            <a:avLst/>
          </a:prstGeom>
        </p:spPr>
      </p:pic>
      <p:sp>
        <p:nvSpPr>
          <p:cNvPr id="27" name="TextBox 26">
            <a:extLst>
              <a:ext uri="{FF2B5EF4-FFF2-40B4-BE49-F238E27FC236}">
                <a16:creationId xmlns:a16="http://schemas.microsoft.com/office/drawing/2014/main" id="{AF0EB651-0C58-255E-21C1-66078F5C2077}"/>
              </a:ext>
            </a:extLst>
          </p:cNvPr>
          <p:cNvSpPr txBox="1"/>
          <p:nvPr/>
        </p:nvSpPr>
        <p:spPr>
          <a:xfrm>
            <a:off x="7285002" y="3874188"/>
            <a:ext cx="3894275" cy="307777"/>
          </a:xfrm>
          <a:prstGeom prst="rect">
            <a:avLst/>
          </a:prstGeom>
          <a:noFill/>
        </p:spPr>
        <p:txBody>
          <a:bodyPr wrap="square" rtlCol="0">
            <a:spAutoFit/>
          </a:bodyPr>
          <a:lstStyle/>
          <a:p>
            <a:r>
              <a:rPr lang="en-US" sz="1400"/>
              <a:t>instead of np.mean, could’ve just said, “mean”.</a:t>
            </a:r>
          </a:p>
        </p:txBody>
      </p:sp>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831F51AA-2DE5-E9CD-7F4D-651A6B3D15FD}"/>
                  </a:ext>
                </a:extLst>
              </p14:cNvPr>
              <p14:cNvContentPartPr/>
              <p14:nvPr/>
            </p14:nvContentPartPr>
            <p14:xfrm>
              <a:off x="7069215" y="3962028"/>
              <a:ext cx="216360" cy="95400"/>
            </p14:xfrm>
          </p:contentPart>
        </mc:Choice>
        <mc:Fallback xmlns="">
          <p:pic>
            <p:nvPicPr>
              <p:cNvPr id="28" name="Ink 27">
                <a:extLst>
                  <a:ext uri="{FF2B5EF4-FFF2-40B4-BE49-F238E27FC236}">
                    <a16:creationId xmlns:a16="http://schemas.microsoft.com/office/drawing/2014/main" id="{831F51AA-2DE5-E9CD-7F4D-651A6B3D15FD}"/>
                  </a:ext>
                </a:extLst>
              </p:cNvPr>
              <p:cNvPicPr/>
              <p:nvPr/>
            </p:nvPicPr>
            <p:blipFill>
              <a:blip r:embed="rId10"/>
              <a:stretch>
                <a:fillRect/>
              </a:stretch>
            </p:blipFill>
            <p:spPr>
              <a:xfrm>
                <a:off x="7063095" y="3955908"/>
                <a:ext cx="2286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9" name="Ink 28">
                <a:extLst>
                  <a:ext uri="{FF2B5EF4-FFF2-40B4-BE49-F238E27FC236}">
                    <a16:creationId xmlns:a16="http://schemas.microsoft.com/office/drawing/2014/main" id="{D2E25CDD-ADAF-ADE0-8448-2EA59FAA2B02}"/>
                  </a:ext>
                </a:extLst>
              </p14:cNvPr>
              <p14:cNvContentPartPr/>
              <p14:nvPr/>
            </p14:nvContentPartPr>
            <p14:xfrm>
              <a:off x="6939255" y="2466228"/>
              <a:ext cx="794520" cy="1407960"/>
            </p14:xfrm>
          </p:contentPart>
        </mc:Choice>
        <mc:Fallback xmlns="">
          <p:pic>
            <p:nvPicPr>
              <p:cNvPr id="29" name="Ink 28">
                <a:extLst>
                  <a:ext uri="{FF2B5EF4-FFF2-40B4-BE49-F238E27FC236}">
                    <a16:creationId xmlns:a16="http://schemas.microsoft.com/office/drawing/2014/main" id="{D2E25CDD-ADAF-ADE0-8448-2EA59FAA2B02}"/>
                  </a:ext>
                </a:extLst>
              </p:cNvPr>
              <p:cNvPicPr/>
              <p:nvPr/>
            </p:nvPicPr>
            <p:blipFill>
              <a:blip r:embed="rId12"/>
              <a:stretch>
                <a:fillRect/>
              </a:stretch>
            </p:blipFill>
            <p:spPr>
              <a:xfrm>
                <a:off x="6933135" y="2460108"/>
                <a:ext cx="806760" cy="1420200"/>
              </a:xfrm>
              <a:prstGeom prst="rect">
                <a:avLst/>
              </a:prstGeom>
            </p:spPr>
          </p:pic>
        </mc:Fallback>
      </mc:AlternateContent>
      <p:sp>
        <p:nvSpPr>
          <p:cNvPr id="4" name="TextBox 3">
            <a:extLst>
              <a:ext uri="{FF2B5EF4-FFF2-40B4-BE49-F238E27FC236}">
                <a16:creationId xmlns:a16="http://schemas.microsoft.com/office/drawing/2014/main" id="{3B94D39E-4BC1-3919-46CE-1800AC203277}"/>
              </a:ext>
            </a:extLst>
          </p:cNvPr>
          <p:cNvSpPr txBox="1"/>
          <p:nvPr/>
        </p:nvSpPr>
        <p:spPr>
          <a:xfrm>
            <a:off x="5926041" y="1976544"/>
            <a:ext cx="1637775" cy="523220"/>
          </a:xfrm>
          <a:prstGeom prst="rect">
            <a:avLst/>
          </a:prstGeom>
          <a:noFill/>
        </p:spPr>
        <p:txBody>
          <a:bodyPr wrap="square" rtlCol="0">
            <a:spAutoFit/>
          </a:bodyPr>
          <a:lstStyle/>
          <a:p>
            <a:r>
              <a:rPr lang="en-US" sz="1400"/>
              <a:t>so we get a hierarchical index.</a:t>
            </a:r>
          </a:p>
        </p:txBody>
      </p:sp>
      <p:pic>
        <p:nvPicPr>
          <p:cNvPr id="5" name="Picture 4">
            <a:extLst>
              <a:ext uri="{FF2B5EF4-FFF2-40B4-BE49-F238E27FC236}">
                <a16:creationId xmlns:a16="http://schemas.microsoft.com/office/drawing/2014/main" id="{8C1AD038-0EA5-8B5A-048B-5563322DDE3E}"/>
              </a:ext>
            </a:extLst>
          </p:cNvPr>
          <p:cNvPicPr>
            <a:picLocks noChangeAspect="1"/>
          </p:cNvPicPr>
          <p:nvPr/>
        </p:nvPicPr>
        <p:blipFill>
          <a:blip r:embed="rId13"/>
          <a:stretch>
            <a:fillRect/>
          </a:stretch>
        </p:blipFill>
        <p:spPr>
          <a:xfrm>
            <a:off x="323510" y="6295248"/>
            <a:ext cx="6740654" cy="222491"/>
          </a:xfrm>
          <a:prstGeom prst="rect">
            <a:avLst/>
          </a:prstGeom>
        </p:spPr>
      </p:pic>
      <p:pic>
        <p:nvPicPr>
          <p:cNvPr id="7" name="Picture 6">
            <a:extLst>
              <a:ext uri="{FF2B5EF4-FFF2-40B4-BE49-F238E27FC236}">
                <a16:creationId xmlns:a16="http://schemas.microsoft.com/office/drawing/2014/main" id="{25F5BF15-D412-E58D-4288-BC321B68CE52}"/>
              </a:ext>
            </a:extLst>
          </p:cNvPr>
          <p:cNvPicPr>
            <a:picLocks noChangeAspect="1"/>
          </p:cNvPicPr>
          <p:nvPr/>
        </p:nvPicPr>
        <p:blipFill>
          <a:blip r:embed="rId14"/>
          <a:stretch>
            <a:fillRect/>
          </a:stretch>
        </p:blipFill>
        <p:spPr>
          <a:xfrm>
            <a:off x="304674" y="5084482"/>
            <a:ext cx="6677886" cy="259168"/>
          </a:xfrm>
          <a:prstGeom prst="rect">
            <a:avLst/>
          </a:prstGeom>
        </p:spPr>
      </p:pic>
      <p:pic>
        <p:nvPicPr>
          <p:cNvPr id="8" name="Picture 7">
            <a:extLst>
              <a:ext uri="{FF2B5EF4-FFF2-40B4-BE49-F238E27FC236}">
                <a16:creationId xmlns:a16="http://schemas.microsoft.com/office/drawing/2014/main" id="{210977C2-F79E-8C5F-4D3B-FA5392228DED}"/>
              </a:ext>
            </a:extLst>
          </p:cNvPr>
          <p:cNvPicPr>
            <a:picLocks noChangeAspect="1"/>
          </p:cNvPicPr>
          <p:nvPr/>
        </p:nvPicPr>
        <p:blipFill>
          <a:blip r:embed="rId15"/>
          <a:stretch>
            <a:fillRect/>
          </a:stretch>
        </p:blipFill>
        <p:spPr>
          <a:xfrm>
            <a:off x="8059470" y="4403828"/>
            <a:ext cx="1562235" cy="1112616"/>
          </a:xfrm>
          <a:prstGeom prst="rect">
            <a:avLst/>
          </a:prstGeom>
        </p:spPr>
      </p:pic>
      <p:pic>
        <p:nvPicPr>
          <p:cNvPr id="9" name="Picture 8">
            <a:extLst>
              <a:ext uri="{FF2B5EF4-FFF2-40B4-BE49-F238E27FC236}">
                <a16:creationId xmlns:a16="http://schemas.microsoft.com/office/drawing/2014/main" id="{E5AB5C79-2CB1-38B9-4FEC-9EB304E23409}"/>
              </a:ext>
            </a:extLst>
          </p:cNvPr>
          <p:cNvPicPr>
            <a:picLocks noChangeAspect="1"/>
          </p:cNvPicPr>
          <p:nvPr/>
        </p:nvPicPr>
        <p:blipFill>
          <a:blip r:embed="rId16"/>
          <a:stretch>
            <a:fillRect/>
          </a:stretch>
        </p:blipFill>
        <p:spPr>
          <a:xfrm>
            <a:off x="8161436" y="5811336"/>
            <a:ext cx="2141406" cy="967824"/>
          </a:xfrm>
          <a:prstGeom prst="rect">
            <a:avLst/>
          </a:prstGeom>
        </p:spPr>
      </p:pic>
    </p:spTree>
    <p:extLst>
      <p:ext uri="{BB962C8B-B14F-4D97-AF65-F5344CB8AC3E}">
        <p14:creationId xmlns:p14="http://schemas.microsoft.com/office/powerpoint/2010/main" val="10799260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1" name="TextBox 10">
            <a:extLst>
              <a:ext uri="{FF2B5EF4-FFF2-40B4-BE49-F238E27FC236}">
                <a16:creationId xmlns:a16="http://schemas.microsoft.com/office/drawing/2014/main" id="{9CAC340F-A204-2688-3874-00551963BDFD}"/>
              </a:ext>
            </a:extLst>
          </p:cNvPr>
          <p:cNvSpPr txBox="1"/>
          <p:nvPr/>
        </p:nvSpPr>
        <p:spPr>
          <a:xfrm>
            <a:off x="288377" y="959836"/>
            <a:ext cx="6456552" cy="307777"/>
          </a:xfrm>
          <a:prstGeom prst="rect">
            <a:avLst/>
          </a:prstGeom>
          <a:noFill/>
        </p:spPr>
        <p:txBody>
          <a:bodyPr wrap="square">
            <a:spAutoFit/>
          </a:bodyPr>
          <a:lstStyle/>
          <a:p>
            <a:r>
              <a:rPr lang="en-US" sz="1400"/>
              <a:t>Here we take a dataframe</a:t>
            </a:r>
          </a:p>
        </p:txBody>
      </p:sp>
      <p:pic>
        <p:nvPicPr>
          <p:cNvPr id="10" name="Picture 9">
            <a:extLst>
              <a:ext uri="{FF2B5EF4-FFF2-40B4-BE49-F238E27FC236}">
                <a16:creationId xmlns:a16="http://schemas.microsoft.com/office/drawing/2014/main" id="{0A60B672-556B-D594-8076-D9EA48D5D99E}"/>
              </a:ext>
            </a:extLst>
          </p:cNvPr>
          <p:cNvPicPr>
            <a:picLocks noChangeAspect="1"/>
          </p:cNvPicPr>
          <p:nvPr/>
        </p:nvPicPr>
        <p:blipFill>
          <a:blip r:embed="rId3"/>
          <a:stretch>
            <a:fillRect/>
          </a:stretch>
        </p:blipFill>
        <p:spPr>
          <a:xfrm>
            <a:off x="406531" y="1502228"/>
            <a:ext cx="4090727" cy="2048848"/>
          </a:xfrm>
          <a:prstGeom prst="rect">
            <a:avLst/>
          </a:prstGeom>
        </p:spPr>
      </p:pic>
      <p:sp>
        <p:nvSpPr>
          <p:cNvPr id="13" name="TextBox 12">
            <a:extLst>
              <a:ext uri="{FF2B5EF4-FFF2-40B4-BE49-F238E27FC236}">
                <a16:creationId xmlns:a16="http://schemas.microsoft.com/office/drawing/2014/main" id="{EB0A5167-D869-AE4C-5BA6-16A2BF7DDF2E}"/>
              </a:ext>
            </a:extLst>
          </p:cNvPr>
          <p:cNvSpPr txBox="1"/>
          <p:nvPr/>
        </p:nvSpPr>
        <p:spPr>
          <a:xfrm>
            <a:off x="406531" y="3726808"/>
            <a:ext cx="10920832" cy="523220"/>
          </a:xfrm>
          <a:prstGeom prst="rect">
            <a:avLst/>
          </a:prstGeom>
          <a:noFill/>
        </p:spPr>
        <p:txBody>
          <a:bodyPr wrap="square">
            <a:spAutoFit/>
          </a:bodyPr>
          <a:lstStyle/>
          <a:p>
            <a:r>
              <a:rPr lang="en-US" sz="1400"/>
              <a:t>group by “Policy ID Number”, and “Days of Delinquet Payment”, and find the average “Total Premium” per group, and then reset the index, which promotes “Policy ID Number”, and “Days of Delinquet Payment”, back into columns.  </a:t>
            </a:r>
          </a:p>
        </p:txBody>
      </p:sp>
      <p:pic>
        <p:nvPicPr>
          <p:cNvPr id="14" name="Picture 13">
            <a:extLst>
              <a:ext uri="{FF2B5EF4-FFF2-40B4-BE49-F238E27FC236}">
                <a16:creationId xmlns:a16="http://schemas.microsoft.com/office/drawing/2014/main" id="{0FB399B5-AEF6-EB57-945F-8CA150350DB2}"/>
              </a:ext>
            </a:extLst>
          </p:cNvPr>
          <p:cNvPicPr>
            <a:picLocks noChangeAspect="1"/>
          </p:cNvPicPr>
          <p:nvPr/>
        </p:nvPicPr>
        <p:blipFill>
          <a:blip r:embed="rId4"/>
          <a:stretch>
            <a:fillRect/>
          </a:stretch>
        </p:blipFill>
        <p:spPr>
          <a:xfrm>
            <a:off x="406531" y="4355610"/>
            <a:ext cx="9716856" cy="161948"/>
          </a:xfrm>
          <a:prstGeom prst="rect">
            <a:avLst/>
          </a:prstGeom>
        </p:spPr>
      </p:pic>
      <p:pic>
        <p:nvPicPr>
          <p:cNvPr id="16" name="Picture 15">
            <a:extLst>
              <a:ext uri="{FF2B5EF4-FFF2-40B4-BE49-F238E27FC236}">
                <a16:creationId xmlns:a16="http://schemas.microsoft.com/office/drawing/2014/main" id="{F4D446D1-3731-155E-78FA-14938586FB68}"/>
              </a:ext>
            </a:extLst>
          </p:cNvPr>
          <p:cNvPicPr>
            <a:picLocks noChangeAspect="1"/>
          </p:cNvPicPr>
          <p:nvPr/>
        </p:nvPicPr>
        <p:blipFill>
          <a:blip r:embed="rId5"/>
          <a:stretch>
            <a:fillRect/>
          </a:stretch>
        </p:blipFill>
        <p:spPr>
          <a:xfrm>
            <a:off x="406531" y="4781194"/>
            <a:ext cx="4437412" cy="1838356"/>
          </a:xfrm>
          <a:prstGeom prst="rect">
            <a:avLst/>
          </a:prstGeom>
        </p:spPr>
      </p:pic>
    </p:spTree>
    <p:extLst>
      <p:ext uri="{BB962C8B-B14F-4D97-AF65-F5344CB8AC3E}">
        <p14:creationId xmlns:p14="http://schemas.microsoft.com/office/powerpoint/2010/main" val="69803764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35676-63CC-2935-BF8E-18468258028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6BA9B5C-2ADF-F0CC-EDE2-9C8906A00613}"/>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7" name="TextBox 26">
            <a:extLst>
              <a:ext uri="{FF2B5EF4-FFF2-40B4-BE49-F238E27FC236}">
                <a16:creationId xmlns:a16="http://schemas.microsoft.com/office/drawing/2014/main" id="{FF4FFC5B-E790-BC8F-D142-3C935A3C358C}"/>
              </a:ext>
            </a:extLst>
          </p:cNvPr>
          <p:cNvSpPr txBox="1"/>
          <p:nvPr/>
        </p:nvSpPr>
        <p:spPr>
          <a:xfrm>
            <a:off x="148008" y="1176302"/>
            <a:ext cx="11110070" cy="307777"/>
          </a:xfrm>
          <a:prstGeom prst="rect">
            <a:avLst/>
          </a:prstGeom>
          <a:noFill/>
        </p:spPr>
        <p:txBody>
          <a:bodyPr wrap="square" rtlCol="0">
            <a:spAutoFit/>
          </a:bodyPr>
          <a:lstStyle/>
          <a:p>
            <a:r>
              <a:rPr lang="en-US" sz="1400"/>
              <a:t>If dealing with a datetime column, we can replicate the groupby functionality using the r method.</a:t>
            </a:r>
          </a:p>
        </p:txBody>
      </p:sp>
      <p:sp>
        <p:nvSpPr>
          <p:cNvPr id="10" name="TextBox 9">
            <a:extLst>
              <a:ext uri="{FF2B5EF4-FFF2-40B4-BE49-F238E27FC236}">
                <a16:creationId xmlns:a16="http://schemas.microsoft.com/office/drawing/2014/main" id="{1FD34E7A-EBE8-BED3-8ECA-940D04137F72}"/>
              </a:ext>
            </a:extLst>
          </p:cNvPr>
          <p:cNvSpPr txBox="1"/>
          <p:nvPr/>
        </p:nvSpPr>
        <p:spPr>
          <a:xfrm>
            <a:off x="148008" y="902378"/>
            <a:ext cx="1976067" cy="338554"/>
          </a:xfrm>
          <a:prstGeom prst="rect">
            <a:avLst/>
          </a:prstGeom>
          <a:noFill/>
        </p:spPr>
        <p:txBody>
          <a:bodyPr wrap="square" rtlCol="0">
            <a:spAutoFit/>
          </a:bodyPr>
          <a:lstStyle/>
          <a:p>
            <a:r>
              <a:rPr lang="en-US" sz="1600" b="1"/>
              <a:t>Resample Method </a:t>
            </a:r>
          </a:p>
        </p:txBody>
      </p:sp>
      <p:sp>
        <p:nvSpPr>
          <p:cNvPr id="9" name="TextBox 8">
            <a:extLst>
              <a:ext uri="{FF2B5EF4-FFF2-40B4-BE49-F238E27FC236}">
                <a16:creationId xmlns:a16="http://schemas.microsoft.com/office/drawing/2014/main" id="{6DB00DAC-1BA0-DAF7-0DBA-702E010D95C5}"/>
              </a:ext>
            </a:extLst>
          </p:cNvPr>
          <p:cNvSpPr txBox="1"/>
          <p:nvPr/>
        </p:nvSpPr>
        <p:spPr>
          <a:xfrm>
            <a:off x="161294" y="1802915"/>
            <a:ext cx="4180240" cy="338554"/>
          </a:xfrm>
          <a:prstGeom prst="rect">
            <a:avLst/>
          </a:prstGeom>
          <a:noFill/>
        </p:spPr>
        <p:txBody>
          <a:bodyPr wrap="square" rtlCol="0">
            <a:spAutoFit/>
          </a:bodyPr>
          <a:lstStyle/>
          <a:p>
            <a:r>
              <a:rPr lang="en-US" sz="1600"/>
              <a:t>r = df.resample(rule = “M”, on = “date_column”)</a:t>
            </a:r>
          </a:p>
        </p:txBody>
      </p:sp>
      <p:sp>
        <p:nvSpPr>
          <p:cNvPr id="11" name="TextBox 10">
            <a:extLst>
              <a:ext uri="{FF2B5EF4-FFF2-40B4-BE49-F238E27FC236}">
                <a16:creationId xmlns:a16="http://schemas.microsoft.com/office/drawing/2014/main" id="{E1882FAC-8327-3C5F-7987-916E2B1A4227}"/>
              </a:ext>
            </a:extLst>
          </p:cNvPr>
          <p:cNvSpPr txBox="1"/>
          <p:nvPr/>
        </p:nvSpPr>
        <p:spPr>
          <a:xfrm>
            <a:off x="5402853" y="1786135"/>
            <a:ext cx="6552385" cy="1169551"/>
          </a:xfrm>
          <a:prstGeom prst="rect">
            <a:avLst/>
          </a:prstGeom>
          <a:noFill/>
        </p:spPr>
        <p:txBody>
          <a:bodyPr wrap="square" rtlCol="0">
            <a:spAutoFit/>
          </a:bodyPr>
          <a:lstStyle/>
          <a:p>
            <a:r>
              <a:rPr lang="en-US" sz="1400"/>
              <a:t>This groups all the rows in df with the same </a:t>
            </a:r>
            <a:r>
              <a:rPr lang="en-US" sz="1400" b="1"/>
              <a:t>rule</a:t>
            </a:r>
            <a:r>
              <a:rPr lang="en-US" sz="1400"/>
              <a:t> value into their own mini groups.  The rule value can be “D”, “M”, “Y”, for grouping daily, monthly, yearly, etc.  </a:t>
            </a:r>
            <a:r>
              <a:rPr lang="en-US" sz="1400" b="1"/>
              <a:t>on</a:t>
            </a:r>
            <a:r>
              <a:rPr lang="en-US" sz="1400"/>
              <a:t> specifies the column these dates are taken from.  Even if you only have monthly data, you can set rule = “D”, and this will add daily rows for each month.  I think the first of the month will be assigned the entire monthly value, and the rest of the days will have NaN.</a:t>
            </a:r>
          </a:p>
        </p:txBody>
      </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CD19B341-929E-C793-DBA5-5371C60F323B}"/>
                  </a:ext>
                </a:extLst>
              </p14:cNvPr>
              <p14:cNvContentPartPr/>
              <p14:nvPr/>
            </p14:nvContentPartPr>
            <p14:xfrm>
              <a:off x="4466647" y="1972192"/>
              <a:ext cx="630000" cy="68400"/>
            </p14:xfrm>
          </p:contentPart>
        </mc:Choice>
        <mc:Fallback xmlns="">
          <p:pic>
            <p:nvPicPr>
              <p:cNvPr id="20" name="Ink 19">
                <a:extLst>
                  <a:ext uri="{FF2B5EF4-FFF2-40B4-BE49-F238E27FC236}">
                    <a16:creationId xmlns:a16="http://schemas.microsoft.com/office/drawing/2014/main" id="{CD19B341-929E-C793-DBA5-5371C60F323B}"/>
                  </a:ext>
                </a:extLst>
              </p:cNvPr>
              <p:cNvPicPr/>
              <p:nvPr/>
            </p:nvPicPr>
            <p:blipFill>
              <a:blip r:embed="rId4"/>
              <a:stretch>
                <a:fillRect/>
              </a:stretch>
            </p:blipFill>
            <p:spPr>
              <a:xfrm>
                <a:off x="4457647" y="1963192"/>
                <a:ext cx="647640" cy="86040"/>
              </a:xfrm>
              <a:prstGeom prst="rect">
                <a:avLst/>
              </a:prstGeom>
            </p:spPr>
          </p:pic>
        </mc:Fallback>
      </mc:AlternateContent>
      <p:sp>
        <p:nvSpPr>
          <p:cNvPr id="2" name="TextBox 1">
            <a:extLst>
              <a:ext uri="{FF2B5EF4-FFF2-40B4-BE49-F238E27FC236}">
                <a16:creationId xmlns:a16="http://schemas.microsoft.com/office/drawing/2014/main" id="{FCC41AE1-574B-78AA-C030-A0169D8AC52F}"/>
              </a:ext>
            </a:extLst>
          </p:cNvPr>
          <p:cNvSpPr txBox="1"/>
          <p:nvPr/>
        </p:nvSpPr>
        <p:spPr>
          <a:xfrm>
            <a:off x="148009" y="3188033"/>
            <a:ext cx="1452192" cy="338554"/>
          </a:xfrm>
          <a:prstGeom prst="rect">
            <a:avLst/>
          </a:prstGeom>
          <a:noFill/>
        </p:spPr>
        <p:txBody>
          <a:bodyPr wrap="square" rtlCol="0">
            <a:spAutoFit/>
          </a:bodyPr>
          <a:lstStyle/>
          <a:p>
            <a:r>
              <a:rPr lang="en-US" sz="1600"/>
              <a:t>r.method()</a:t>
            </a:r>
          </a:p>
        </p:txBody>
      </p:sp>
      <p:sp>
        <p:nvSpPr>
          <p:cNvPr id="4" name="TextBox 3">
            <a:extLst>
              <a:ext uri="{FF2B5EF4-FFF2-40B4-BE49-F238E27FC236}">
                <a16:creationId xmlns:a16="http://schemas.microsoft.com/office/drawing/2014/main" id="{2D828855-BC4C-8914-0DF8-BDA99B7ED92A}"/>
              </a:ext>
            </a:extLst>
          </p:cNvPr>
          <p:cNvSpPr txBox="1"/>
          <p:nvPr/>
        </p:nvSpPr>
        <p:spPr>
          <a:xfrm>
            <a:off x="2338197" y="3195873"/>
            <a:ext cx="9013982" cy="954107"/>
          </a:xfrm>
          <a:prstGeom prst="rect">
            <a:avLst/>
          </a:prstGeom>
          <a:noFill/>
        </p:spPr>
        <p:txBody>
          <a:bodyPr wrap="square" rtlCol="0">
            <a:spAutoFit/>
          </a:bodyPr>
          <a:lstStyle/>
          <a:p>
            <a:r>
              <a:rPr lang="en-US" sz="1400"/>
              <a:t>Applies the method to all the columns of r, grouped by the rule value.  If downsampling, could do, say, </a:t>
            </a:r>
            <a:r>
              <a:rPr lang="en-US" sz="1400" b="1"/>
              <a:t>.mean()</a:t>
            </a:r>
            <a:r>
              <a:rPr lang="en-US" sz="1400"/>
              <a:t> to take the mean of all daily values and assign it to the month.  Or if upsampling, you could do, say, </a:t>
            </a:r>
            <a:r>
              <a:rPr lang="en-US" sz="1400" b="1"/>
              <a:t>.interpolate(method = “linear”)</a:t>
            </a:r>
            <a:r>
              <a:rPr lang="en-US" sz="1400"/>
              <a:t>, to assign daily values to all the NaN’s via linear interpolation (well, this would be appropriate only if table is showing cumulative values per month, right?).  Can also do </a:t>
            </a:r>
            <a:r>
              <a:rPr lang="en-US" sz="1400" b="1"/>
              <a:t>.interpolate(method = “spline”, order = p)</a:t>
            </a:r>
            <a:r>
              <a:rPr lang="en-US" sz="1400"/>
              <a:t>.  </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ABDF4ADB-2F69-94AC-43A9-A29977F7C46A}"/>
                  </a:ext>
                </a:extLst>
              </p14:cNvPr>
              <p14:cNvContentPartPr/>
              <p14:nvPr/>
            </p14:nvContentPartPr>
            <p14:xfrm>
              <a:off x="1408350" y="3343716"/>
              <a:ext cx="630000" cy="68400"/>
            </p14:xfrm>
          </p:contentPart>
        </mc:Choice>
        <mc:Fallback xmlns="">
          <p:pic>
            <p:nvPicPr>
              <p:cNvPr id="5" name="Ink 4">
                <a:extLst>
                  <a:ext uri="{FF2B5EF4-FFF2-40B4-BE49-F238E27FC236}">
                    <a16:creationId xmlns:a16="http://schemas.microsoft.com/office/drawing/2014/main" id="{ABDF4ADB-2F69-94AC-43A9-A29977F7C46A}"/>
                  </a:ext>
                </a:extLst>
              </p:cNvPr>
              <p:cNvPicPr/>
              <p:nvPr/>
            </p:nvPicPr>
            <p:blipFill>
              <a:blip r:embed="rId6"/>
              <a:stretch>
                <a:fillRect/>
              </a:stretch>
            </p:blipFill>
            <p:spPr>
              <a:xfrm>
                <a:off x="1399350" y="3334716"/>
                <a:ext cx="647640" cy="86040"/>
              </a:xfrm>
              <a:prstGeom prst="rect">
                <a:avLst/>
              </a:prstGeom>
            </p:spPr>
          </p:pic>
        </mc:Fallback>
      </mc:AlternateContent>
      <p:sp>
        <p:nvSpPr>
          <p:cNvPr id="6" name="TextBox 5">
            <a:extLst>
              <a:ext uri="{FF2B5EF4-FFF2-40B4-BE49-F238E27FC236}">
                <a16:creationId xmlns:a16="http://schemas.microsoft.com/office/drawing/2014/main" id="{8700B317-5D8F-02F2-C847-1786763CFFF7}"/>
              </a:ext>
            </a:extLst>
          </p:cNvPr>
          <p:cNvSpPr txBox="1"/>
          <p:nvPr/>
        </p:nvSpPr>
        <p:spPr>
          <a:xfrm>
            <a:off x="148009" y="4429940"/>
            <a:ext cx="1766516" cy="338554"/>
          </a:xfrm>
          <a:prstGeom prst="rect">
            <a:avLst/>
          </a:prstGeom>
          <a:noFill/>
        </p:spPr>
        <p:txBody>
          <a:bodyPr wrap="square" rtlCol="0">
            <a:spAutoFit/>
          </a:bodyPr>
          <a:lstStyle/>
          <a:p>
            <a:r>
              <a:rPr lang="en-US" sz="1600"/>
              <a:t>r[“colA”].method()</a:t>
            </a:r>
          </a:p>
        </p:txBody>
      </p:sp>
      <p:sp>
        <p:nvSpPr>
          <p:cNvPr id="7" name="TextBox 6">
            <a:extLst>
              <a:ext uri="{FF2B5EF4-FFF2-40B4-BE49-F238E27FC236}">
                <a16:creationId xmlns:a16="http://schemas.microsoft.com/office/drawing/2014/main" id="{2B2452F7-A0CA-BAC2-BA53-D570CFBCDBC3}"/>
              </a:ext>
            </a:extLst>
          </p:cNvPr>
          <p:cNvSpPr txBox="1"/>
          <p:nvPr/>
        </p:nvSpPr>
        <p:spPr>
          <a:xfrm>
            <a:off x="2768593" y="4444677"/>
            <a:ext cx="5910453" cy="307777"/>
          </a:xfrm>
          <a:prstGeom prst="rect">
            <a:avLst/>
          </a:prstGeom>
          <a:noFill/>
        </p:spPr>
        <p:txBody>
          <a:bodyPr wrap="square" rtlCol="0">
            <a:spAutoFit/>
          </a:bodyPr>
          <a:lstStyle/>
          <a:p>
            <a:r>
              <a:rPr lang="en-US" sz="1400"/>
              <a:t>Applies the method to colA, grouped by the rule value.</a:t>
            </a:r>
          </a:p>
        </p:txBody>
      </p:sp>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CE258F97-C874-2E05-9F58-71EC10D3AB5A}"/>
                  </a:ext>
                </a:extLst>
              </p14:cNvPr>
              <p14:cNvContentPartPr/>
              <p14:nvPr/>
            </p14:nvContentPartPr>
            <p14:xfrm>
              <a:off x="1994622" y="4604673"/>
              <a:ext cx="630000" cy="68400"/>
            </p14:xfrm>
          </p:contentPart>
        </mc:Choice>
        <mc:Fallback xmlns="">
          <p:pic>
            <p:nvPicPr>
              <p:cNvPr id="8" name="Ink 7">
                <a:extLst>
                  <a:ext uri="{FF2B5EF4-FFF2-40B4-BE49-F238E27FC236}">
                    <a16:creationId xmlns:a16="http://schemas.microsoft.com/office/drawing/2014/main" id="{CE258F97-C874-2E05-9F58-71EC10D3AB5A}"/>
                  </a:ext>
                </a:extLst>
              </p:cNvPr>
              <p:cNvPicPr/>
              <p:nvPr/>
            </p:nvPicPr>
            <p:blipFill>
              <a:blip r:embed="rId4"/>
              <a:stretch>
                <a:fillRect/>
              </a:stretch>
            </p:blipFill>
            <p:spPr>
              <a:xfrm>
                <a:off x="1985622" y="4595673"/>
                <a:ext cx="647640" cy="86040"/>
              </a:xfrm>
              <a:prstGeom prst="rect">
                <a:avLst/>
              </a:prstGeom>
            </p:spPr>
          </p:pic>
        </mc:Fallback>
      </mc:AlternateContent>
      <p:sp>
        <p:nvSpPr>
          <p:cNvPr id="12" name="TextBox 11">
            <a:extLst>
              <a:ext uri="{FF2B5EF4-FFF2-40B4-BE49-F238E27FC236}">
                <a16:creationId xmlns:a16="http://schemas.microsoft.com/office/drawing/2014/main" id="{CD1FEF67-0DD8-9379-A9C0-C1DFC4DCA6C6}"/>
              </a:ext>
            </a:extLst>
          </p:cNvPr>
          <p:cNvSpPr txBox="1"/>
          <p:nvPr/>
        </p:nvSpPr>
        <p:spPr>
          <a:xfrm>
            <a:off x="161294" y="5047582"/>
            <a:ext cx="2955416" cy="307777"/>
          </a:xfrm>
          <a:prstGeom prst="rect">
            <a:avLst/>
          </a:prstGeom>
          <a:noFill/>
        </p:spPr>
        <p:txBody>
          <a:bodyPr wrap="square" rtlCol="0">
            <a:spAutoFit/>
          </a:bodyPr>
          <a:lstStyle/>
          <a:p>
            <a:r>
              <a:rPr lang="en-US" sz="1400"/>
              <a:t>Can combine groupby and resample,</a:t>
            </a:r>
          </a:p>
        </p:txBody>
      </p:sp>
      <p:sp>
        <p:nvSpPr>
          <p:cNvPr id="13" name="TextBox 12">
            <a:extLst>
              <a:ext uri="{FF2B5EF4-FFF2-40B4-BE49-F238E27FC236}">
                <a16:creationId xmlns:a16="http://schemas.microsoft.com/office/drawing/2014/main" id="{F9FDE3A7-CDC5-234C-A456-D9AC58032D4B}"/>
              </a:ext>
            </a:extLst>
          </p:cNvPr>
          <p:cNvSpPr txBox="1"/>
          <p:nvPr/>
        </p:nvSpPr>
        <p:spPr>
          <a:xfrm>
            <a:off x="204686" y="5563812"/>
            <a:ext cx="6460616" cy="338554"/>
          </a:xfrm>
          <a:prstGeom prst="rect">
            <a:avLst/>
          </a:prstGeom>
          <a:noFill/>
        </p:spPr>
        <p:txBody>
          <a:bodyPr wrap="square" rtlCol="0">
            <a:spAutoFit/>
          </a:bodyPr>
          <a:lstStyle/>
          <a:p>
            <a:r>
              <a:rPr lang="en-US" sz="1600"/>
              <a:t>df.groupby(by=“Group”).resample(on=“date_column”, rule=“D”).method()</a:t>
            </a:r>
          </a:p>
        </p:txBody>
      </p:sp>
      <p:sp>
        <p:nvSpPr>
          <p:cNvPr id="14" name="TextBox 13">
            <a:extLst>
              <a:ext uri="{FF2B5EF4-FFF2-40B4-BE49-F238E27FC236}">
                <a16:creationId xmlns:a16="http://schemas.microsoft.com/office/drawing/2014/main" id="{846CA216-8AA3-61BC-75D2-89B21AC31EB4}"/>
              </a:ext>
            </a:extLst>
          </p:cNvPr>
          <p:cNvSpPr txBox="1"/>
          <p:nvPr/>
        </p:nvSpPr>
        <p:spPr>
          <a:xfrm>
            <a:off x="7603323" y="5563812"/>
            <a:ext cx="4195953" cy="523220"/>
          </a:xfrm>
          <a:prstGeom prst="rect">
            <a:avLst/>
          </a:prstGeom>
          <a:noFill/>
        </p:spPr>
        <p:txBody>
          <a:bodyPr wrap="square" rtlCol="0">
            <a:spAutoFit/>
          </a:bodyPr>
          <a:lstStyle/>
          <a:p>
            <a:r>
              <a:rPr lang="en-US" sz="1400"/>
              <a:t>groups by the “Group” column, and then groups by date on “date_column” according to the rule value.  </a:t>
            </a:r>
          </a:p>
        </p:txBody>
      </p:sp>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339B5F89-A3FA-533C-B6E6-7AB4A6BC05AB}"/>
                  </a:ext>
                </a:extLst>
              </p14:cNvPr>
              <p14:cNvContentPartPr/>
              <p14:nvPr/>
            </p14:nvContentPartPr>
            <p14:xfrm>
              <a:off x="6665302" y="5727937"/>
              <a:ext cx="630000" cy="68400"/>
            </p14:xfrm>
          </p:contentPart>
        </mc:Choice>
        <mc:Fallback xmlns="">
          <p:pic>
            <p:nvPicPr>
              <p:cNvPr id="15" name="Ink 14">
                <a:extLst>
                  <a:ext uri="{FF2B5EF4-FFF2-40B4-BE49-F238E27FC236}">
                    <a16:creationId xmlns:a16="http://schemas.microsoft.com/office/drawing/2014/main" id="{339B5F89-A3FA-533C-B6E6-7AB4A6BC05AB}"/>
                  </a:ext>
                </a:extLst>
              </p:cNvPr>
              <p:cNvPicPr/>
              <p:nvPr/>
            </p:nvPicPr>
            <p:blipFill>
              <a:blip r:embed="rId4"/>
              <a:stretch>
                <a:fillRect/>
              </a:stretch>
            </p:blipFill>
            <p:spPr>
              <a:xfrm>
                <a:off x="6656302" y="5718937"/>
                <a:ext cx="647640" cy="86040"/>
              </a:xfrm>
              <a:prstGeom prst="rect">
                <a:avLst/>
              </a:prstGeom>
            </p:spPr>
          </p:pic>
        </mc:Fallback>
      </mc:AlternateContent>
    </p:spTree>
    <p:extLst>
      <p:ext uri="{BB962C8B-B14F-4D97-AF65-F5344CB8AC3E}">
        <p14:creationId xmlns:p14="http://schemas.microsoft.com/office/powerpoint/2010/main" val="2549493501"/>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08BB6-DAE1-50A7-1E80-5114140A6644}"/>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23E25D21-8B12-5E83-4B1B-AC3309CB59B1}"/>
              </a:ext>
            </a:extLst>
          </p:cNvPr>
          <p:cNvSpPr txBox="1"/>
          <p:nvPr/>
        </p:nvSpPr>
        <p:spPr>
          <a:xfrm>
            <a:off x="375106" y="1261062"/>
            <a:ext cx="2053769" cy="338554"/>
          </a:xfrm>
          <a:prstGeom prst="rect">
            <a:avLst/>
          </a:prstGeom>
          <a:noFill/>
        </p:spPr>
        <p:txBody>
          <a:bodyPr wrap="square" rtlCol="0">
            <a:spAutoFit/>
          </a:bodyPr>
          <a:lstStyle/>
          <a:p>
            <a:r>
              <a:rPr lang="en-US" sz="1600"/>
              <a:t>Here’s an example,</a:t>
            </a:r>
          </a:p>
        </p:txBody>
      </p:sp>
      <p:sp>
        <p:nvSpPr>
          <p:cNvPr id="12" name="Rectangle 11">
            <a:extLst>
              <a:ext uri="{FF2B5EF4-FFF2-40B4-BE49-F238E27FC236}">
                <a16:creationId xmlns:a16="http://schemas.microsoft.com/office/drawing/2014/main" id="{DBAF9CAC-7A23-EE6A-C2B2-35BBA0A7CAF1}"/>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13" name="Picture 12">
            <a:extLst>
              <a:ext uri="{FF2B5EF4-FFF2-40B4-BE49-F238E27FC236}">
                <a16:creationId xmlns:a16="http://schemas.microsoft.com/office/drawing/2014/main" id="{3443CE49-A497-DCC8-9244-20F5030BC0E2}"/>
              </a:ext>
            </a:extLst>
          </p:cNvPr>
          <p:cNvPicPr>
            <a:picLocks noChangeAspect="1"/>
          </p:cNvPicPr>
          <p:nvPr/>
        </p:nvPicPr>
        <p:blipFill>
          <a:blip r:embed="rId3"/>
          <a:stretch>
            <a:fillRect/>
          </a:stretch>
        </p:blipFill>
        <p:spPr>
          <a:xfrm>
            <a:off x="469352" y="1836239"/>
            <a:ext cx="1769023" cy="4551288"/>
          </a:xfrm>
          <a:prstGeom prst="rect">
            <a:avLst/>
          </a:prstGeom>
        </p:spPr>
      </p:pic>
      <p:sp>
        <p:nvSpPr>
          <p:cNvPr id="14" name="TextBox 13">
            <a:extLst>
              <a:ext uri="{FF2B5EF4-FFF2-40B4-BE49-F238E27FC236}">
                <a16:creationId xmlns:a16="http://schemas.microsoft.com/office/drawing/2014/main" id="{565F1F31-8B09-6CB6-EB88-1F505ECE697F}"/>
              </a:ext>
            </a:extLst>
          </p:cNvPr>
          <p:cNvSpPr txBox="1"/>
          <p:nvPr/>
        </p:nvSpPr>
        <p:spPr>
          <a:xfrm>
            <a:off x="3065553" y="1283874"/>
            <a:ext cx="2053769" cy="338554"/>
          </a:xfrm>
          <a:prstGeom prst="rect">
            <a:avLst/>
          </a:prstGeom>
          <a:noFill/>
        </p:spPr>
        <p:txBody>
          <a:bodyPr wrap="square" rtlCol="0">
            <a:spAutoFit/>
          </a:bodyPr>
          <a:lstStyle/>
          <a:p>
            <a:r>
              <a:rPr lang="en-US" sz="1600"/>
              <a:t>And resampled,</a:t>
            </a:r>
          </a:p>
        </p:txBody>
      </p:sp>
      <p:pic>
        <p:nvPicPr>
          <p:cNvPr id="15" name="Picture 14">
            <a:extLst>
              <a:ext uri="{FF2B5EF4-FFF2-40B4-BE49-F238E27FC236}">
                <a16:creationId xmlns:a16="http://schemas.microsoft.com/office/drawing/2014/main" id="{A3C0CD56-4D17-55DC-E6C5-1787B3CF6279}"/>
              </a:ext>
            </a:extLst>
          </p:cNvPr>
          <p:cNvPicPr>
            <a:picLocks noChangeAspect="1"/>
          </p:cNvPicPr>
          <p:nvPr/>
        </p:nvPicPr>
        <p:blipFill>
          <a:blip r:embed="rId4"/>
          <a:stretch>
            <a:fillRect/>
          </a:stretch>
        </p:blipFill>
        <p:spPr>
          <a:xfrm>
            <a:off x="3120242" y="1807663"/>
            <a:ext cx="3975883" cy="1916625"/>
          </a:xfrm>
          <a:prstGeom prst="rect">
            <a:avLst/>
          </a:prstGeom>
        </p:spPr>
      </p:pic>
      <p:pic>
        <p:nvPicPr>
          <p:cNvPr id="16" name="Picture 15">
            <a:extLst>
              <a:ext uri="{FF2B5EF4-FFF2-40B4-BE49-F238E27FC236}">
                <a16:creationId xmlns:a16="http://schemas.microsoft.com/office/drawing/2014/main" id="{E73EF462-1BA6-D11F-9EFA-F8F3477FF3D8}"/>
              </a:ext>
            </a:extLst>
          </p:cNvPr>
          <p:cNvPicPr>
            <a:picLocks noChangeAspect="1"/>
          </p:cNvPicPr>
          <p:nvPr/>
        </p:nvPicPr>
        <p:blipFill>
          <a:blip r:embed="rId5"/>
          <a:stretch>
            <a:fillRect/>
          </a:stretch>
        </p:blipFill>
        <p:spPr>
          <a:xfrm>
            <a:off x="7854167" y="1836239"/>
            <a:ext cx="3894157" cy="381033"/>
          </a:xfrm>
          <a:prstGeom prst="rect">
            <a:avLst/>
          </a:prstGeom>
        </p:spPr>
      </p:pic>
      <p:sp>
        <p:nvSpPr>
          <p:cNvPr id="17" name="TextBox 16">
            <a:extLst>
              <a:ext uri="{FF2B5EF4-FFF2-40B4-BE49-F238E27FC236}">
                <a16:creationId xmlns:a16="http://schemas.microsoft.com/office/drawing/2014/main" id="{F0B2FF8B-80B3-A3A6-494F-5ABD6A41A781}"/>
              </a:ext>
            </a:extLst>
          </p:cNvPr>
          <p:cNvSpPr txBox="1"/>
          <p:nvPr/>
        </p:nvSpPr>
        <p:spPr>
          <a:xfrm>
            <a:off x="7799478" y="1312450"/>
            <a:ext cx="2053769" cy="338554"/>
          </a:xfrm>
          <a:prstGeom prst="rect">
            <a:avLst/>
          </a:prstGeom>
          <a:noFill/>
        </p:spPr>
        <p:txBody>
          <a:bodyPr wrap="square" rtlCol="0">
            <a:spAutoFit/>
          </a:bodyPr>
          <a:lstStyle/>
          <a:p>
            <a:r>
              <a:rPr lang="en-US" sz="1600"/>
              <a:t>And plotted,</a:t>
            </a:r>
          </a:p>
        </p:txBody>
      </p:sp>
      <p:pic>
        <p:nvPicPr>
          <p:cNvPr id="18" name="Picture 17">
            <a:extLst>
              <a:ext uri="{FF2B5EF4-FFF2-40B4-BE49-F238E27FC236}">
                <a16:creationId xmlns:a16="http://schemas.microsoft.com/office/drawing/2014/main" id="{6F14B6BE-B8BB-B14C-F219-33F03B2F1F32}"/>
              </a:ext>
            </a:extLst>
          </p:cNvPr>
          <p:cNvPicPr>
            <a:picLocks noChangeAspect="1"/>
          </p:cNvPicPr>
          <p:nvPr/>
        </p:nvPicPr>
        <p:blipFill>
          <a:blip r:embed="rId6"/>
          <a:stretch>
            <a:fillRect/>
          </a:stretch>
        </p:blipFill>
        <p:spPr>
          <a:xfrm>
            <a:off x="7810939" y="2461175"/>
            <a:ext cx="3228536" cy="2329683"/>
          </a:xfrm>
          <a:prstGeom prst="rect">
            <a:avLst/>
          </a:prstGeom>
        </p:spPr>
      </p:pic>
    </p:spTree>
    <p:extLst>
      <p:ext uri="{BB962C8B-B14F-4D97-AF65-F5344CB8AC3E}">
        <p14:creationId xmlns:p14="http://schemas.microsoft.com/office/powerpoint/2010/main" val="216505704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CF3CC-AC6C-A7DE-6B87-93692D504288}"/>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CB289596-97CC-8644-3BBE-AA67A68E444F}"/>
              </a:ext>
            </a:extLst>
          </p:cNvPr>
          <p:cNvSpPr txBox="1"/>
          <p:nvPr/>
        </p:nvSpPr>
        <p:spPr>
          <a:xfrm>
            <a:off x="375106" y="1261062"/>
            <a:ext cx="2053769" cy="338554"/>
          </a:xfrm>
          <a:prstGeom prst="rect">
            <a:avLst/>
          </a:prstGeom>
          <a:noFill/>
        </p:spPr>
        <p:txBody>
          <a:bodyPr wrap="square" rtlCol="0">
            <a:spAutoFit/>
          </a:bodyPr>
          <a:lstStyle/>
          <a:p>
            <a:r>
              <a:rPr lang="en-US" sz="1600"/>
              <a:t>Here’s an example,</a:t>
            </a:r>
          </a:p>
        </p:txBody>
      </p:sp>
      <p:sp>
        <p:nvSpPr>
          <p:cNvPr id="12" name="Rectangle 11">
            <a:extLst>
              <a:ext uri="{FF2B5EF4-FFF2-40B4-BE49-F238E27FC236}">
                <a16:creationId xmlns:a16="http://schemas.microsoft.com/office/drawing/2014/main" id="{0B753C63-F6C6-2CD8-D754-C8DF8ABE44FD}"/>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4" name="TextBox 13">
            <a:extLst>
              <a:ext uri="{FF2B5EF4-FFF2-40B4-BE49-F238E27FC236}">
                <a16:creationId xmlns:a16="http://schemas.microsoft.com/office/drawing/2014/main" id="{E6421874-A7C5-955F-52E7-34C815BF6955}"/>
              </a:ext>
            </a:extLst>
          </p:cNvPr>
          <p:cNvSpPr txBox="1"/>
          <p:nvPr/>
        </p:nvSpPr>
        <p:spPr>
          <a:xfrm>
            <a:off x="3437028" y="1254630"/>
            <a:ext cx="2411322" cy="338554"/>
          </a:xfrm>
          <a:prstGeom prst="rect">
            <a:avLst/>
          </a:prstGeom>
          <a:noFill/>
        </p:spPr>
        <p:txBody>
          <a:bodyPr wrap="square" rtlCol="0">
            <a:spAutoFit/>
          </a:bodyPr>
          <a:lstStyle/>
          <a:p>
            <a:r>
              <a:rPr lang="en-US" sz="1600"/>
              <a:t>and grouped.resampled,</a:t>
            </a:r>
          </a:p>
        </p:txBody>
      </p:sp>
      <p:pic>
        <p:nvPicPr>
          <p:cNvPr id="2" name="Picture 1">
            <a:extLst>
              <a:ext uri="{FF2B5EF4-FFF2-40B4-BE49-F238E27FC236}">
                <a16:creationId xmlns:a16="http://schemas.microsoft.com/office/drawing/2014/main" id="{45803BA1-F333-06C9-2D76-5B880AEE9CD9}"/>
              </a:ext>
            </a:extLst>
          </p:cNvPr>
          <p:cNvPicPr>
            <a:picLocks noChangeAspect="1"/>
          </p:cNvPicPr>
          <p:nvPr/>
        </p:nvPicPr>
        <p:blipFill>
          <a:blip r:embed="rId3"/>
          <a:stretch>
            <a:fillRect/>
          </a:stretch>
        </p:blipFill>
        <p:spPr>
          <a:xfrm>
            <a:off x="405576" y="1807663"/>
            <a:ext cx="2470974" cy="4769754"/>
          </a:xfrm>
          <a:prstGeom prst="rect">
            <a:avLst/>
          </a:prstGeom>
        </p:spPr>
      </p:pic>
      <p:pic>
        <p:nvPicPr>
          <p:cNvPr id="3" name="Picture 2">
            <a:extLst>
              <a:ext uri="{FF2B5EF4-FFF2-40B4-BE49-F238E27FC236}">
                <a16:creationId xmlns:a16="http://schemas.microsoft.com/office/drawing/2014/main" id="{FB1DAE33-3366-07D2-C734-19AD4088FDF1}"/>
              </a:ext>
            </a:extLst>
          </p:cNvPr>
          <p:cNvPicPr>
            <a:picLocks noChangeAspect="1"/>
          </p:cNvPicPr>
          <p:nvPr/>
        </p:nvPicPr>
        <p:blipFill>
          <a:blip r:embed="rId4"/>
          <a:stretch>
            <a:fillRect/>
          </a:stretch>
        </p:blipFill>
        <p:spPr>
          <a:xfrm>
            <a:off x="3514049" y="2188697"/>
            <a:ext cx="4610775" cy="2461057"/>
          </a:xfrm>
          <a:prstGeom prst="rect">
            <a:avLst/>
          </a:prstGeom>
        </p:spPr>
      </p:pic>
    </p:spTree>
    <p:extLst>
      <p:ext uri="{BB962C8B-B14F-4D97-AF65-F5344CB8AC3E}">
        <p14:creationId xmlns:p14="http://schemas.microsoft.com/office/powerpoint/2010/main" val="192057772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7" name="TextBox 26">
            <a:extLst>
              <a:ext uri="{FF2B5EF4-FFF2-40B4-BE49-F238E27FC236}">
                <a16:creationId xmlns:a16="http://schemas.microsoft.com/office/drawing/2014/main" id="{E61D096E-21D8-4AA1-AD4E-9CA8F06001F7}"/>
              </a:ext>
            </a:extLst>
          </p:cNvPr>
          <p:cNvSpPr txBox="1"/>
          <p:nvPr/>
        </p:nvSpPr>
        <p:spPr>
          <a:xfrm>
            <a:off x="265471" y="1416195"/>
            <a:ext cx="4572000" cy="307777"/>
          </a:xfrm>
          <a:prstGeom prst="rect">
            <a:avLst/>
          </a:prstGeom>
          <a:noFill/>
        </p:spPr>
        <p:txBody>
          <a:bodyPr wrap="square" rtlCol="0">
            <a:spAutoFit/>
          </a:bodyPr>
          <a:lstStyle/>
          <a:p>
            <a:r>
              <a:rPr lang="en-US" sz="1400"/>
              <a:t>We can do similar things with the pivot table method.  </a:t>
            </a:r>
          </a:p>
        </p:txBody>
      </p:sp>
      <p:sp>
        <p:nvSpPr>
          <p:cNvPr id="10" name="TextBox 9">
            <a:extLst>
              <a:ext uri="{FF2B5EF4-FFF2-40B4-BE49-F238E27FC236}">
                <a16:creationId xmlns:a16="http://schemas.microsoft.com/office/drawing/2014/main" id="{2FE52876-7AFB-1C61-CBC5-6544E4554D30}"/>
              </a:ext>
            </a:extLst>
          </p:cNvPr>
          <p:cNvSpPr txBox="1"/>
          <p:nvPr/>
        </p:nvSpPr>
        <p:spPr>
          <a:xfrm>
            <a:off x="265470" y="1142271"/>
            <a:ext cx="2821859" cy="338554"/>
          </a:xfrm>
          <a:prstGeom prst="rect">
            <a:avLst/>
          </a:prstGeom>
          <a:noFill/>
        </p:spPr>
        <p:txBody>
          <a:bodyPr wrap="square" rtlCol="0">
            <a:spAutoFit/>
          </a:bodyPr>
          <a:lstStyle/>
          <a:p>
            <a:r>
              <a:rPr lang="en-US" sz="1600" b="1"/>
              <a:t>Pivot Table Method </a:t>
            </a:r>
          </a:p>
        </p:txBody>
      </p:sp>
      <p:sp>
        <p:nvSpPr>
          <p:cNvPr id="5" name="TextBox 4">
            <a:extLst>
              <a:ext uri="{FF2B5EF4-FFF2-40B4-BE49-F238E27FC236}">
                <a16:creationId xmlns:a16="http://schemas.microsoft.com/office/drawing/2014/main" id="{C7D18022-7486-6CCC-376C-2A6A23A68242}"/>
              </a:ext>
            </a:extLst>
          </p:cNvPr>
          <p:cNvSpPr txBox="1"/>
          <p:nvPr/>
        </p:nvSpPr>
        <p:spPr>
          <a:xfrm>
            <a:off x="255636" y="2000222"/>
            <a:ext cx="9871590" cy="338554"/>
          </a:xfrm>
          <a:prstGeom prst="rect">
            <a:avLst/>
          </a:prstGeom>
          <a:noFill/>
        </p:spPr>
        <p:txBody>
          <a:bodyPr wrap="square" rtlCol="0">
            <a:spAutoFit/>
          </a:bodyPr>
          <a:lstStyle/>
          <a:p>
            <a:r>
              <a:rPr lang="en-US" sz="1600"/>
              <a:t>p = dataframe.pivot_table(index = “col1”, columns = “col2”,  values = “col3”, aggfunc = [np_func_1, np_func_2])</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97A22F37-12C1-BC31-125B-25467FF3F09A}"/>
                  </a:ext>
                </a:extLst>
              </p14:cNvPr>
              <p14:cNvContentPartPr/>
              <p14:nvPr/>
            </p14:nvContentPartPr>
            <p14:xfrm rot="1581689">
              <a:off x="3865409" y="2653211"/>
              <a:ext cx="577440" cy="106920"/>
            </p14:xfrm>
          </p:contentPart>
        </mc:Choice>
        <mc:Fallback xmlns="">
          <p:pic>
            <p:nvPicPr>
              <p:cNvPr id="2" name="Ink 1">
                <a:extLst>
                  <a:ext uri="{FF2B5EF4-FFF2-40B4-BE49-F238E27FC236}">
                    <a16:creationId xmlns:a16="http://schemas.microsoft.com/office/drawing/2014/main" id="{97A22F37-12C1-BC31-125B-25467FF3F09A}"/>
                  </a:ext>
                </a:extLst>
              </p:cNvPr>
              <p:cNvPicPr/>
              <p:nvPr/>
            </p:nvPicPr>
            <p:blipFill>
              <a:blip r:embed="rId4"/>
              <a:stretch>
                <a:fillRect/>
              </a:stretch>
            </p:blipFill>
            <p:spPr>
              <a:xfrm rot="1581689">
                <a:off x="3859289" y="2647091"/>
                <a:ext cx="589680" cy="119160"/>
              </a:xfrm>
              <a:prstGeom prst="rect">
                <a:avLst/>
              </a:prstGeom>
            </p:spPr>
          </p:pic>
        </mc:Fallback>
      </mc:AlternateContent>
      <p:sp>
        <p:nvSpPr>
          <p:cNvPr id="9" name="TextBox 8">
            <a:extLst>
              <a:ext uri="{FF2B5EF4-FFF2-40B4-BE49-F238E27FC236}">
                <a16:creationId xmlns:a16="http://schemas.microsoft.com/office/drawing/2014/main" id="{8F7E9BCD-4E2D-9CAA-5676-25B4D66C0F80}"/>
              </a:ext>
            </a:extLst>
          </p:cNvPr>
          <p:cNvSpPr txBox="1"/>
          <p:nvPr/>
        </p:nvSpPr>
        <p:spPr>
          <a:xfrm>
            <a:off x="4532671" y="2530569"/>
            <a:ext cx="7187382" cy="2031325"/>
          </a:xfrm>
          <a:prstGeom prst="rect">
            <a:avLst/>
          </a:prstGeom>
          <a:noFill/>
        </p:spPr>
        <p:txBody>
          <a:bodyPr wrap="square" rtlCol="0">
            <a:spAutoFit/>
          </a:bodyPr>
          <a:lstStyle/>
          <a:p>
            <a:r>
              <a:rPr lang="en-US" sz="1400"/>
              <a:t>groups by </a:t>
            </a:r>
            <a:r>
              <a:rPr lang="en-US" sz="1400" i="1"/>
              <a:t>col1</a:t>
            </a:r>
            <a:r>
              <a:rPr lang="en-US" sz="1400"/>
              <a:t>, and </a:t>
            </a:r>
            <a:r>
              <a:rPr lang="en-US" sz="1400" i="1"/>
              <a:t>col2 </a:t>
            </a:r>
            <a:r>
              <a:rPr lang="en-US" sz="1400"/>
              <a:t>(</a:t>
            </a:r>
            <a:r>
              <a:rPr lang="en-US" sz="1400" i="1"/>
              <a:t>creates df with rows indexed by col1, and columns indexed by col2</a:t>
            </a:r>
            <a:r>
              <a:rPr lang="en-US" sz="1400"/>
              <a:t>) and calculates the functions np_func_1, np_func_2 on each subgroup.  So this is same as dataframe.groupby([“col1”, “col2”])[“col3”].agg([np_func_1, np_func_2]).  The default for aggfunc is [np.mean].  If there is no columns = “col2” argument, then just get a series with rows indexed by col1.  There is an optional </a:t>
            </a:r>
            <a:r>
              <a:rPr lang="en-US" sz="1400" b="1"/>
              <a:t>margins = True/False </a:t>
            </a:r>
            <a:r>
              <a:rPr lang="en-US" sz="1400"/>
              <a:t>argument, which, if set to True, gives you the aggfunc applied to each group in col1, over all groups in col2, and also each group in col2, over all groups in col1.  Basically, it gives you the cumulative aggfunc, for every row, across all columns, and for every column, across all rows.  Also a </a:t>
            </a:r>
            <a:r>
              <a:rPr lang="en-US" sz="1400" b="1"/>
              <a:t>fill_values=0 </a:t>
            </a:r>
            <a:r>
              <a:rPr lang="en-US" sz="1400"/>
              <a:t>argument, which will replace all the NaN’s with 0’s.</a:t>
            </a:r>
          </a:p>
        </p:txBody>
      </p:sp>
      <p:sp>
        <p:nvSpPr>
          <p:cNvPr id="4" name="TextBox 3">
            <a:extLst>
              <a:ext uri="{FF2B5EF4-FFF2-40B4-BE49-F238E27FC236}">
                <a16:creationId xmlns:a16="http://schemas.microsoft.com/office/drawing/2014/main" id="{59CE1280-BE3C-1488-7970-9C6DE62C8D8F}"/>
              </a:ext>
            </a:extLst>
          </p:cNvPr>
          <p:cNvSpPr txBox="1"/>
          <p:nvPr/>
        </p:nvSpPr>
        <p:spPr>
          <a:xfrm>
            <a:off x="499533" y="5317067"/>
            <a:ext cx="2700867" cy="954107"/>
          </a:xfrm>
          <a:prstGeom prst="rect">
            <a:avLst/>
          </a:prstGeom>
          <a:solidFill>
            <a:srgbClr val="FFC000"/>
          </a:solidFill>
        </p:spPr>
        <p:txBody>
          <a:bodyPr wrap="square" rtlCol="0">
            <a:spAutoFit/>
          </a:bodyPr>
          <a:lstStyle/>
          <a:p>
            <a:r>
              <a:rPr lang="en-US" sz="1400"/>
              <a:t>basically, the groupby method displays info in a series, whereas the pivot_table method displays it in tabular format (as df).</a:t>
            </a:r>
          </a:p>
        </p:txBody>
      </p:sp>
    </p:spTree>
    <p:extLst>
      <p:ext uri="{BB962C8B-B14F-4D97-AF65-F5344CB8AC3E}">
        <p14:creationId xmlns:p14="http://schemas.microsoft.com/office/powerpoint/2010/main" val="3719110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98133" y="1116838"/>
            <a:ext cx="3929738" cy="338554"/>
          </a:xfrm>
          <a:prstGeom prst="rect">
            <a:avLst/>
          </a:prstGeom>
          <a:noFill/>
        </p:spPr>
        <p:txBody>
          <a:bodyPr wrap="square" rtlCol="0">
            <a:spAutoFit/>
          </a:bodyPr>
          <a:lstStyle/>
          <a:p>
            <a:r>
              <a:rPr lang="en-US" sz="1600"/>
              <a:t>Here’s some useful series methods.</a:t>
            </a:r>
          </a:p>
        </p:txBody>
      </p:sp>
      <p:sp>
        <p:nvSpPr>
          <p:cNvPr id="7" name="TextBox 6">
            <a:extLst>
              <a:ext uri="{FF2B5EF4-FFF2-40B4-BE49-F238E27FC236}">
                <a16:creationId xmlns:a16="http://schemas.microsoft.com/office/drawing/2014/main" id="{B18AF556-B97C-469C-E1E7-381D2717FCF4}"/>
              </a:ext>
            </a:extLst>
          </p:cNvPr>
          <p:cNvSpPr txBox="1"/>
          <p:nvPr/>
        </p:nvSpPr>
        <p:spPr>
          <a:xfrm>
            <a:off x="298134" y="3805997"/>
            <a:ext cx="1353202" cy="307777"/>
          </a:xfrm>
          <a:prstGeom prst="rect">
            <a:avLst/>
          </a:prstGeom>
          <a:noFill/>
        </p:spPr>
        <p:txBody>
          <a:bodyPr wrap="square" rtlCol="0">
            <a:spAutoFit/>
          </a:bodyPr>
          <a:lstStyle/>
          <a:p>
            <a:r>
              <a:rPr lang="en-US" sz="1400"/>
              <a:t>series.unique()</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A477BABA-8038-2063-6438-F327B5406A40}"/>
                  </a:ext>
                </a:extLst>
              </p14:cNvPr>
              <p14:cNvContentPartPr/>
              <p14:nvPr/>
            </p14:nvContentPartPr>
            <p14:xfrm>
              <a:off x="1671051" y="3981845"/>
              <a:ext cx="553680" cy="20520"/>
            </p14:xfrm>
          </p:contentPart>
        </mc:Choice>
        <mc:Fallback xmlns="">
          <p:pic>
            <p:nvPicPr>
              <p:cNvPr id="8" name="Ink 7">
                <a:extLst>
                  <a:ext uri="{FF2B5EF4-FFF2-40B4-BE49-F238E27FC236}">
                    <a16:creationId xmlns:a16="http://schemas.microsoft.com/office/drawing/2014/main" id="{A477BABA-8038-2063-6438-F327B5406A40}"/>
                  </a:ext>
                </a:extLst>
              </p:cNvPr>
              <p:cNvPicPr/>
              <p:nvPr/>
            </p:nvPicPr>
            <p:blipFill>
              <a:blip r:embed="rId8"/>
              <a:stretch>
                <a:fillRect/>
              </a:stretch>
            </p:blipFill>
            <p:spPr>
              <a:xfrm>
                <a:off x="1662051" y="3972845"/>
                <a:ext cx="571320" cy="38160"/>
              </a:xfrm>
              <a:prstGeom prst="rect">
                <a:avLst/>
              </a:prstGeom>
            </p:spPr>
          </p:pic>
        </mc:Fallback>
      </mc:AlternateContent>
      <p:sp>
        <p:nvSpPr>
          <p:cNvPr id="9" name="TextBox 8">
            <a:extLst>
              <a:ext uri="{FF2B5EF4-FFF2-40B4-BE49-F238E27FC236}">
                <a16:creationId xmlns:a16="http://schemas.microsoft.com/office/drawing/2014/main" id="{E2846892-9ADA-8694-811B-5C9705E03CDE}"/>
              </a:ext>
            </a:extLst>
          </p:cNvPr>
          <p:cNvSpPr txBox="1"/>
          <p:nvPr/>
        </p:nvSpPr>
        <p:spPr>
          <a:xfrm>
            <a:off x="2373130" y="3830245"/>
            <a:ext cx="3563906" cy="307777"/>
          </a:xfrm>
          <a:prstGeom prst="rect">
            <a:avLst/>
          </a:prstGeom>
          <a:noFill/>
        </p:spPr>
        <p:txBody>
          <a:bodyPr wrap="square" rtlCol="0">
            <a:spAutoFit/>
          </a:bodyPr>
          <a:lstStyle/>
          <a:p>
            <a:r>
              <a:rPr lang="en-US" sz="1400"/>
              <a:t>prints out the unique values of the series.</a:t>
            </a:r>
          </a:p>
        </p:txBody>
      </p:sp>
      <p:sp>
        <p:nvSpPr>
          <p:cNvPr id="10" name="TextBox 9">
            <a:extLst>
              <a:ext uri="{FF2B5EF4-FFF2-40B4-BE49-F238E27FC236}">
                <a16:creationId xmlns:a16="http://schemas.microsoft.com/office/drawing/2014/main" id="{D153D845-255B-7374-0602-61E7F2D9FB8F}"/>
              </a:ext>
            </a:extLst>
          </p:cNvPr>
          <p:cNvSpPr txBox="1"/>
          <p:nvPr/>
        </p:nvSpPr>
        <p:spPr>
          <a:xfrm>
            <a:off x="298761" y="1697918"/>
            <a:ext cx="1352574" cy="307777"/>
          </a:xfrm>
          <a:prstGeom prst="rect">
            <a:avLst/>
          </a:prstGeom>
          <a:noFill/>
        </p:spPr>
        <p:txBody>
          <a:bodyPr wrap="square" rtlCol="0">
            <a:spAutoFit/>
          </a:bodyPr>
          <a:lstStyle/>
          <a:p>
            <a:r>
              <a:rPr lang="en-US" sz="1400"/>
              <a:t>series.head(n)</a:t>
            </a:r>
          </a:p>
        </p:txBody>
      </p:sp>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44ECAAF1-7725-C0D9-F9C9-E2BEF682ABA9}"/>
                  </a:ext>
                </a:extLst>
              </p14:cNvPr>
              <p14:cNvContentPartPr/>
              <p14:nvPr/>
            </p14:nvContentPartPr>
            <p14:xfrm>
              <a:off x="1671051" y="1869931"/>
              <a:ext cx="553680" cy="20520"/>
            </p14:xfrm>
          </p:contentPart>
        </mc:Choice>
        <mc:Fallback xmlns="">
          <p:pic>
            <p:nvPicPr>
              <p:cNvPr id="11" name="Ink 10">
                <a:extLst>
                  <a:ext uri="{FF2B5EF4-FFF2-40B4-BE49-F238E27FC236}">
                    <a16:creationId xmlns:a16="http://schemas.microsoft.com/office/drawing/2014/main" id="{44ECAAF1-7725-C0D9-F9C9-E2BEF682ABA9}"/>
                  </a:ext>
                </a:extLst>
              </p:cNvPr>
              <p:cNvPicPr/>
              <p:nvPr/>
            </p:nvPicPr>
            <p:blipFill>
              <a:blip r:embed="rId8"/>
              <a:stretch>
                <a:fillRect/>
              </a:stretch>
            </p:blipFill>
            <p:spPr>
              <a:xfrm>
                <a:off x="1662051" y="1860931"/>
                <a:ext cx="571320" cy="38160"/>
              </a:xfrm>
              <a:prstGeom prst="rect">
                <a:avLst/>
              </a:prstGeom>
            </p:spPr>
          </p:pic>
        </mc:Fallback>
      </mc:AlternateContent>
      <p:sp>
        <p:nvSpPr>
          <p:cNvPr id="12" name="TextBox 11">
            <a:extLst>
              <a:ext uri="{FF2B5EF4-FFF2-40B4-BE49-F238E27FC236}">
                <a16:creationId xmlns:a16="http://schemas.microsoft.com/office/drawing/2014/main" id="{D6DEF5F3-21E1-8509-6C40-5E5FED3616A6}"/>
              </a:ext>
            </a:extLst>
          </p:cNvPr>
          <p:cNvSpPr txBox="1"/>
          <p:nvPr/>
        </p:nvSpPr>
        <p:spPr>
          <a:xfrm>
            <a:off x="2373130" y="1697810"/>
            <a:ext cx="8061965" cy="523220"/>
          </a:xfrm>
          <a:prstGeom prst="rect">
            <a:avLst/>
          </a:prstGeom>
          <a:noFill/>
        </p:spPr>
        <p:txBody>
          <a:bodyPr wrap="square" rtlCol="0">
            <a:spAutoFit/>
          </a:bodyPr>
          <a:lstStyle/>
          <a:p>
            <a:r>
              <a:rPr lang="en-US" sz="1400"/>
              <a:t>This will return a data frame which when printed gives you the first n rows (and the column headings for free).  If leave () empty, then it prints out first (5?).   Well, might have to print(it).</a:t>
            </a:r>
          </a:p>
        </p:txBody>
      </p:sp>
      <p:sp>
        <p:nvSpPr>
          <p:cNvPr id="13" name="TextBox 12">
            <a:extLst>
              <a:ext uri="{FF2B5EF4-FFF2-40B4-BE49-F238E27FC236}">
                <a16:creationId xmlns:a16="http://schemas.microsoft.com/office/drawing/2014/main" id="{5C76B08B-CF8A-C8E7-B424-84099CD07E92}"/>
              </a:ext>
            </a:extLst>
          </p:cNvPr>
          <p:cNvSpPr txBox="1"/>
          <p:nvPr/>
        </p:nvSpPr>
        <p:spPr>
          <a:xfrm>
            <a:off x="298761" y="2441066"/>
            <a:ext cx="1549089" cy="307777"/>
          </a:xfrm>
          <a:prstGeom prst="rect">
            <a:avLst/>
          </a:prstGeom>
          <a:noFill/>
        </p:spPr>
        <p:txBody>
          <a:bodyPr wrap="square" rtlCol="0">
            <a:spAutoFit/>
          </a:bodyPr>
          <a:lstStyle/>
          <a:p>
            <a:r>
              <a:rPr lang="en-US" sz="1400"/>
              <a:t>series.duplicated()</a:t>
            </a:r>
          </a:p>
        </p:txBody>
      </p:sp>
      <mc:AlternateContent xmlns:mc="http://schemas.openxmlformats.org/markup-compatibility/2006" xmlns:p14="http://schemas.microsoft.com/office/powerpoint/2010/main">
        <mc:Choice Requires="p14">
          <p:contentPart p14:bwMode="auto" r:id="rId10">
            <p14:nvContentPartPr>
              <p14:cNvPr id="14" name="Ink 13">
                <a:extLst>
                  <a:ext uri="{FF2B5EF4-FFF2-40B4-BE49-F238E27FC236}">
                    <a16:creationId xmlns:a16="http://schemas.microsoft.com/office/drawing/2014/main" id="{912CE1C8-BAEB-56EC-C579-FF9FAD45DEE0}"/>
                  </a:ext>
                </a:extLst>
              </p14:cNvPr>
              <p14:cNvContentPartPr/>
              <p14:nvPr/>
            </p14:nvContentPartPr>
            <p14:xfrm>
              <a:off x="1926809" y="2618552"/>
              <a:ext cx="658500" cy="28080"/>
            </p14:xfrm>
          </p:contentPart>
        </mc:Choice>
        <mc:Fallback xmlns="">
          <p:pic>
            <p:nvPicPr>
              <p:cNvPr id="14" name="Ink 13">
                <a:extLst>
                  <a:ext uri="{FF2B5EF4-FFF2-40B4-BE49-F238E27FC236}">
                    <a16:creationId xmlns:a16="http://schemas.microsoft.com/office/drawing/2014/main" id="{912CE1C8-BAEB-56EC-C579-FF9FAD45DEE0}"/>
                  </a:ext>
                </a:extLst>
              </p:cNvPr>
              <p:cNvPicPr/>
              <p:nvPr/>
            </p:nvPicPr>
            <p:blipFill>
              <a:blip r:embed="rId11"/>
              <a:stretch>
                <a:fillRect/>
              </a:stretch>
            </p:blipFill>
            <p:spPr>
              <a:xfrm>
                <a:off x="1917808" y="2609552"/>
                <a:ext cx="676142" cy="45720"/>
              </a:xfrm>
              <a:prstGeom prst="rect">
                <a:avLst/>
              </a:prstGeom>
            </p:spPr>
          </p:pic>
        </mc:Fallback>
      </mc:AlternateContent>
      <p:sp>
        <p:nvSpPr>
          <p:cNvPr id="15" name="TextBox 14">
            <a:extLst>
              <a:ext uri="{FF2B5EF4-FFF2-40B4-BE49-F238E27FC236}">
                <a16:creationId xmlns:a16="http://schemas.microsoft.com/office/drawing/2014/main" id="{0D62656D-C20E-63CF-1E32-C1B078AFCA47}"/>
              </a:ext>
            </a:extLst>
          </p:cNvPr>
          <p:cNvSpPr txBox="1"/>
          <p:nvPr/>
        </p:nvSpPr>
        <p:spPr>
          <a:xfrm>
            <a:off x="2738264" y="2458704"/>
            <a:ext cx="8061965" cy="307777"/>
          </a:xfrm>
          <a:prstGeom prst="rect">
            <a:avLst/>
          </a:prstGeom>
          <a:noFill/>
        </p:spPr>
        <p:txBody>
          <a:bodyPr wrap="square">
            <a:spAutoFit/>
          </a:bodyPr>
          <a:lstStyle/>
          <a:p>
            <a:r>
              <a:rPr lang="en-US" sz="1400"/>
              <a:t>outputs the series, with each entry replaced by True/False according to whether they’re duplicates or not.  </a:t>
            </a:r>
          </a:p>
        </p:txBody>
      </p:sp>
      <p:sp>
        <p:nvSpPr>
          <p:cNvPr id="16" name="TextBox 15">
            <a:extLst>
              <a:ext uri="{FF2B5EF4-FFF2-40B4-BE49-F238E27FC236}">
                <a16:creationId xmlns:a16="http://schemas.microsoft.com/office/drawing/2014/main" id="{60334143-0794-CABE-2230-228DD9027EB0}"/>
              </a:ext>
            </a:extLst>
          </p:cNvPr>
          <p:cNvSpPr txBox="1"/>
          <p:nvPr/>
        </p:nvSpPr>
        <p:spPr>
          <a:xfrm>
            <a:off x="298761" y="3109813"/>
            <a:ext cx="1205575" cy="307777"/>
          </a:xfrm>
          <a:prstGeom prst="rect">
            <a:avLst/>
          </a:prstGeom>
          <a:noFill/>
        </p:spPr>
        <p:txBody>
          <a:bodyPr wrap="square" rtlCol="0">
            <a:spAutoFit/>
          </a:bodyPr>
          <a:lstStyle/>
          <a:p>
            <a:r>
              <a:rPr lang="en-US" sz="1400"/>
              <a:t>series.isnull()</a:t>
            </a:r>
          </a:p>
        </p:txBody>
      </p:sp>
      <mc:AlternateContent xmlns:mc="http://schemas.openxmlformats.org/markup-compatibility/2006" xmlns:p14="http://schemas.microsoft.com/office/powerpoint/2010/main">
        <mc:Choice Requires="p14">
          <p:contentPart p14:bwMode="auto" r:id="rId12">
            <p14:nvContentPartPr>
              <p14:cNvPr id="17" name="Ink 16">
                <a:extLst>
                  <a:ext uri="{FF2B5EF4-FFF2-40B4-BE49-F238E27FC236}">
                    <a16:creationId xmlns:a16="http://schemas.microsoft.com/office/drawing/2014/main" id="{84B08A18-7FFB-AF56-31E5-AC5413920000}"/>
                  </a:ext>
                </a:extLst>
              </p14:cNvPr>
              <p14:cNvContentPartPr/>
              <p14:nvPr/>
            </p14:nvContentPartPr>
            <p14:xfrm>
              <a:off x="1541818" y="3297377"/>
              <a:ext cx="658500" cy="28080"/>
            </p14:xfrm>
          </p:contentPart>
        </mc:Choice>
        <mc:Fallback xmlns="">
          <p:pic>
            <p:nvPicPr>
              <p:cNvPr id="17" name="Ink 16">
                <a:extLst>
                  <a:ext uri="{FF2B5EF4-FFF2-40B4-BE49-F238E27FC236}">
                    <a16:creationId xmlns:a16="http://schemas.microsoft.com/office/drawing/2014/main" id="{84B08A18-7FFB-AF56-31E5-AC5413920000}"/>
                  </a:ext>
                </a:extLst>
              </p:cNvPr>
              <p:cNvPicPr/>
              <p:nvPr/>
            </p:nvPicPr>
            <p:blipFill>
              <a:blip r:embed="rId11"/>
              <a:stretch>
                <a:fillRect/>
              </a:stretch>
            </p:blipFill>
            <p:spPr>
              <a:xfrm>
                <a:off x="1532817" y="3288377"/>
                <a:ext cx="676142" cy="45720"/>
              </a:xfrm>
              <a:prstGeom prst="rect">
                <a:avLst/>
              </a:prstGeom>
            </p:spPr>
          </p:pic>
        </mc:Fallback>
      </mc:AlternateContent>
      <p:sp>
        <p:nvSpPr>
          <p:cNvPr id="18" name="TextBox 17">
            <a:extLst>
              <a:ext uri="{FF2B5EF4-FFF2-40B4-BE49-F238E27FC236}">
                <a16:creationId xmlns:a16="http://schemas.microsoft.com/office/drawing/2014/main" id="{683E0911-67D1-EC69-2AC4-E2414C3D5AE0}"/>
              </a:ext>
            </a:extLst>
          </p:cNvPr>
          <p:cNvSpPr txBox="1"/>
          <p:nvPr/>
        </p:nvSpPr>
        <p:spPr>
          <a:xfrm>
            <a:off x="2373130" y="3141913"/>
            <a:ext cx="8303549" cy="307777"/>
          </a:xfrm>
          <a:prstGeom prst="rect">
            <a:avLst/>
          </a:prstGeom>
          <a:noFill/>
        </p:spPr>
        <p:txBody>
          <a:bodyPr wrap="square">
            <a:spAutoFit/>
          </a:bodyPr>
          <a:lstStyle/>
          <a:p>
            <a:r>
              <a:rPr lang="en-US" sz="1400"/>
              <a:t>outputs the series, with each entry replaced by True/False according to whether the value is null or not.  </a:t>
            </a:r>
          </a:p>
        </p:txBody>
      </p:sp>
      <p:sp>
        <p:nvSpPr>
          <p:cNvPr id="19" name="TextBox 18">
            <a:extLst>
              <a:ext uri="{FF2B5EF4-FFF2-40B4-BE49-F238E27FC236}">
                <a16:creationId xmlns:a16="http://schemas.microsoft.com/office/drawing/2014/main" id="{6963A210-64F8-ABD7-D203-59A4A8C25361}"/>
              </a:ext>
            </a:extLst>
          </p:cNvPr>
          <p:cNvSpPr txBox="1"/>
          <p:nvPr/>
        </p:nvSpPr>
        <p:spPr>
          <a:xfrm>
            <a:off x="293002" y="819649"/>
            <a:ext cx="3187617" cy="338554"/>
          </a:xfrm>
          <a:prstGeom prst="rect">
            <a:avLst/>
          </a:prstGeom>
          <a:noFill/>
        </p:spPr>
        <p:txBody>
          <a:bodyPr wrap="square" rtlCol="0">
            <a:spAutoFit/>
          </a:bodyPr>
          <a:lstStyle/>
          <a:p>
            <a:r>
              <a:rPr lang="en-US" sz="1600" b="1"/>
              <a:t>Generic Info Methods</a:t>
            </a:r>
          </a:p>
        </p:txBody>
      </p:sp>
      <p:sp>
        <p:nvSpPr>
          <p:cNvPr id="2" name="TextBox 1">
            <a:extLst>
              <a:ext uri="{FF2B5EF4-FFF2-40B4-BE49-F238E27FC236}">
                <a16:creationId xmlns:a16="http://schemas.microsoft.com/office/drawing/2014/main" id="{418DC5FB-E5EF-4744-B87B-C8A6170995F9}"/>
              </a:ext>
            </a:extLst>
          </p:cNvPr>
          <p:cNvSpPr txBox="1"/>
          <p:nvPr/>
        </p:nvSpPr>
        <p:spPr>
          <a:xfrm>
            <a:off x="293002" y="4494329"/>
            <a:ext cx="1476804" cy="307777"/>
          </a:xfrm>
          <a:prstGeom prst="rect">
            <a:avLst/>
          </a:prstGeom>
          <a:noFill/>
        </p:spPr>
        <p:txBody>
          <a:bodyPr wrap="square" rtlCol="0">
            <a:spAutoFit/>
          </a:bodyPr>
          <a:lstStyle/>
          <a:p>
            <a:r>
              <a:rPr lang="en-US" sz="1400"/>
              <a:t>series.nlargest(n)</a:t>
            </a:r>
          </a:p>
        </p:txBody>
      </p:sp>
      <mc:AlternateContent xmlns:mc="http://schemas.openxmlformats.org/markup-compatibility/2006" xmlns:p14="http://schemas.microsoft.com/office/powerpoint/2010/main">
        <mc:Choice Requires="p14">
          <p:contentPart p14:bwMode="auto" r:id="rId13">
            <p14:nvContentPartPr>
              <p14:cNvPr id="5" name="Ink 4">
                <a:extLst>
                  <a:ext uri="{FF2B5EF4-FFF2-40B4-BE49-F238E27FC236}">
                    <a16:creationId xmlns:a16="http://schemas.microsoft.com/office/drawing/2014/main" id="{6F69B1E6-D6C5-46CF-242C-DDFEC3718519}"/>
                  </a:ext>
                </a:extLst>
              </p14:cNvPr>
              <p14:cNvContentPartPr/>
              <p14:nvPr/>
            </p14:nvContentPartPr>
            <p14:xfrm>
              <a:off x="1926809" y="4670177"/>
              <a:ext cx="553680" cy="20520"/>
            </p14:xfrm>
          </p:contentPart>
        </mc:Choice>
        <mc:Fallback xmlns="">
          <p:pic>
            <p:nvPicPr>
              <p:cNvPr id="5" name="Ink 4">
                <a:extLst>
                  <a:ext uri="{FF2B5EF4-FFF2-40B4-BE49-F238E27FC236}">
                    <a16:creationId xmlns:a16="http://schemas.microsoft.com/office/drawing/2014/main" id="{6F69B1E6-D6C5-46CF-242C-DDFEC3718519}"/>
                  </a:ext>
                </a:extLst>
              </p:cNvPr>
              <p:cNvPicPr/>
              <p:nvPr/>
            </p:nvPicPr>
            <p:blipFill>
              <a:blip r:embed="rId14"/>
              <a:stretch>
                <a:fillRect/>
              </a:stretch>
            </p:blipFill>
            <p:spPr>
              <a:xfrm>
                <a:off x="1917809" y="4661177"/>
                <a:ext cx="571320" cy="38160"/>
              </a:xfrm>
              <a:prstGeom prst="rect">
                <a:avLst/>
              </a:prstGeom>
            </p:spPr>
          </p:pic>
        </mc:Fallback>
      </mc:AlternateContent>
      <p:sp>
        <p:nvSpPr>
          <p:cNvPr id="6" name="TextBox 5">
            <a:extLst>
              <a:ext uri="{FF2B5EF4-FFF2-40B4-BE49-F238E27FC236}">
                <a16:creationId xmlns:a16="http://schemas.microsoft.com/office/drawing/2014/main" id="{DF97FE5B-D50B-233C-3378-D9A2D5068EC7}"/>
              </a:ext>
            </a:extLst>
          </p:cNvPr>
          <p:cNvSpPr txBox="1"/>
          <p:nvPr/>
        </p:nvSpPr>
        <p:spPr>
          <a:xfrm>
            <a:off x="2738263" y="4494329"/>
            <a:ext cx="4537607" cy="307777"/>
          </a:xfrm>
          <a:prstGeom prst="rect">
            <a:avLst/>
          </a:prstGeom>
          <a:noFill/>
        </p:spPr>
        <p:txBody>
          <a:bodyPr wrap="square" rtlCol="0">
            <a:spAutoFit/>
          </a:bodyPr>
          <a:lstStyle/>
          <a:p>
            <a:r>
              <a:rPr lang="en-US" sz="1400"/>
              <a:t>prints out series of rows vs. values for n largest entries.</a:t>
            </a:r>
          </a:p>
        </p:txBody>
      </p:sp>
      <p:sp>
        <p:nvSpPr>
          <p:cNvPr id="20" name="TextBox 19">
            <a:extLst>
              <a:ext uri="{FF2B5EF4-FFF2-40B4-BE49-F238E27FC236}">
                <a16:creationId xmlns:a16="http://schemas.microsoft.com/office/drawing/2014/main" id="{DD6ACA9D-5C71-9F58-B1C4-1EE0B0AC5FE8}"/>
              </a:ext>
            </a:extLst>
          </p:cNvPr>
          <p:cNvSpPr txBox="1"/>
          <p:nvPr/>
        </p:nvSpPr>
        <p:spPr>
          <a:xfrm>
            <a:off x="293002" y="5099448"/>
            <a:ext cx="1554848" cy="307777"/>
          </a:xfrm>
          <a:prstGeom prst="rect">
            <a:avLst/>
          </a:prstGeom>
          <a:noFill/>
        </p:spPr>
        <p:txBody>
          <a:bodyPr wrap="square" rtlCol="0">
            <a:spAutoFit/>
          </a:bodyPr>
          <a:lstStyle/>
          <a:p>
            <a:r>
              <a:rPr lang="en-US" sz="1400"/>
              <a:t>series.nsmallest(n)</a:t>
            </a:r>
          </a:p>
        </p:txBody>
      </p:sp>
      <mc:AlternateContent xmlns:mc="http://schemas.openxmlformats.org/markup-compatibility/2006" xmlns:p14="http://schemas.microsoft.com/office/powerpoint/2010/main">
        <mc:Choice Requires="p14">
          <p:contentPart p14:bwMode="auto" r:id="rId15">
            <p14:nvContentPartPr>
              <p14:cNvPr id="21" name="Ink 20">
                <a:extLst>
                  <a:ext uri="{FF2B5EF4-FFF2-40B4-BE49-F238E27FC236}">
                    <a16:creationId xmlns:a16="http://schemas.microsoft.com/office/drawing/2014/main" id="{817B382E-0601-D7B1-A28D-2BCCEE0B60E5}"/>
                  </a:ext>
                </a:extLst>
              </p14:cNvPr>
              <p14:cNvContentPartPr/>
              <p14:nvPr/>
            </p14:nvContentPartPr>
            <p14:xfrm>
              <a:off x="1926809" y="5275296"/>
              <a:ext cx="553680" cy="20520"/>
            </p14:xfrm>
          </p:contentPart>
        </mc:Choice>
        <mc:Fallback xmlns="">
          <p:pic>
            <p:nvPicPr>
              <p:cNvPr id="21" name="Ink 20">
                <a:extLst>
                  <a:ext uri="{FF2B5EF4-FFF2-40B4-BE49-F238E27FC236}">
                    <a16:creationId xmlns:a16="http://schemas.microsoft.com/office/drawing/2014/main" id="{817B382E-0601-D7B1-A28D-2BCCEE0B60E5}"/>
                  </a:ext>
                </a:extLst>
              </p:cNvPr>
              <p:cNvPicPr/>
              <p:nvPr/>
            </p:nvPicPr>
            <p:blipFill>
              <a:blip r:embed="rId16"/>
              <a:stretch>
                <a:fillRect/>
              </a:stretch>
            </p:blipFill>
            <p:spPr>
              <a:xfrm>
                <a:off x="1917809" y="5266296"/>
                <a:ext cx="571320" cy="38160"/>
              </a:xfrm>
              <a:prstGeom prst="rect">
                <a:avLst/>
              </a:prstGeom>
            </p:spPr>
          </p:pic>
        </mc:Fallback>
      </mc:AlternateContent>
      <p:sp>
        <p:nvSpPr>
          <p:cNvPr id="22" name="TextBox 21">
            <a:extLst>
              <a:ext uri="{FF2B5EF4-FFF2-40B4-BE49-F238E27FC236}">
                <a16:creationId xmlns:a16="http://schemas.microsoft.com/office/drawing/2014/main" id="{B39A45AA-57A6-45ED-7B9E-C891E359390A}"/>
              </a:ext>
            </a:extLst>
          </p:cNvPr>
          <p:cNvSpPr txBox="1"/>
          <p:nvPr/>
        </p:nvSpPr>
        <p:spPr>
          <a:xfrm>
            <a:off x="2738263" y="5099448"/>
            <a:ext cx="4537607" cy="307777"/>
          </a:xfrm>
          <a:prstGeom prst="rect">
            <a:avLst/>
          </a:prstGeom>
          <a:noFill/>
        </p:spPr>
        <p:txBody>
          <a:bodyPr wrap="square" rtlCol="0">
            <a:spAutoFit/>
          </a:bodyPr>
          <a:lstStyle/>
          <a:p>
            <a:r>
              <a:rPr lang="en-US" sz="1400"/>
              <a:t>prints out series of rows vs. values for n smallest entries.</a:t>
            </a:r>
          </a:p>
        </p:txBody>
      </p:sp>
      <p:sp>
        <p:nvSpPr>
          <p:cNvPr id="23" name="TextBox 22">
            <a:extLst>
              <a:ext uri="{FF2B5EF4-FFF2-40B4-BE49-F238E27FC236}">
                <a16:creationId xmlns:a16="http://schemas.microsoft.com/office/drawing/2014/main" id="{3D668E47-D264-0E1B-8083-38DAB18BC202}"/>
              </a:ext>
            </a:extLst>
          </p:cNvPr>
          <p:cNvSpPr txBox="1"/>
          <p:nvPr/>
        </p:nvSpPr>
        <p:spPr>
          <a:xfrm>
            <a:off x="293002" y="5787780"/>
            <a:ext cx="1248816" cy="307777"/>
          </a:xfrm>
          <a:prstGeom prst="rect">
            <a:avLst/>
          </a:prstGeom>
          <a:noFill/>
        </p:spPr>
        <p:txBody>
          <a:bodyPr wrap="square" rtlCol="0">
            <a:spAutoFit/>
          </a:bodyPr>
          <a:lstStyle/>
          <a:p>
            <a:r>
              <a:rPr lang="en-US" sz="1400"/>
              <a:t>series.tolist()</a:t>
            </a:r>
          </a:p>
        </p:txBody>
      </p:sp>
      <mc:AlternateContent xmlns:mc="http://schemas.openxmlformats.org/markup-compatibility/2006" xmlns:p14="http://schemas.microsoft.com/office/powerpoint/2010/main">
        <mc:Choice Requires="p14">
          <p:contentPart p14:bwMode="auto" r:id="rId17">
            <p14:nvContentPartPr>
              <p14:cNvPr id="24" name="Ink 23">
                <a:extLst>
                  <a:ext uri="{FF2B5EF4-FFF2-40B4-BE49-F238E27FC236}">
                    <a16:creationId xmlns:a16="http://schemas.microsoft.com/office/drawing/2014/main" id="{9768972C-CEBF-5B62-651B-E64FDCB96F98}"/>
                  </a:ext>
                </a:extLst>
              </p14:cNvPr>
              <p14:cNvContentPartPr/>
              <p14:nvPr/>
            </p14:nvContentPartPr>
            <p14:xfrm>
              <a:off x="1926809" y="5963628"/>
              <a:ext cx="553680" cy="20520"/>
            </p14:xfrm>
          </p:contentPart>
        </mc:Choice>
        <mc:Fallback xmlns="">
          <p:pic>
            <p:nvPicPr>
              <p:cNvPr id="24" name="Ink 23">
                <a:extLst>
                  <a:ext uri="{FF2B5EF4-FFF2-40B4-BE49-F238E27FC236}">
                    <a16:creationId xmlns:a16="http://schemas.microsoft.com/office/drawing/2014/main" id="{9768972C-CEBF-5B62-651B-E64FDCB96F98}"/>
                  </a:ext>
                </a:extLst>
              </p:cNvPr>
              <p:cNvPicPr/>
              <p:nvPr/>
            </p:nvPicPr>
            <p:blipFill>
              <a:blip r:embed="rId18"/>
              <a:stretch>
                <a:fillRect/>
              </a:stretch>
            </p:blipFill>
            <p:spPr>
              <a:xfrm>
                <a:off x="1917809" y="5954628"/>
                <a:ext cx="571320" cy="38160"/>
              </a:xfrm>
              <a:prstGeom prst="rect">
                <a:avLst/>
              </a:prstGeom>
            </p:spPr>
          </p:pic>
        </mc:Fallback>
      </mc:AlternateContent>
      <p:sp>
        <p:nvSpPr>
          <p:cNvPr id="25" name="TextBox 24">
            <a:extLst>
              <a:ext uri="{FF2B5EF4-FFF2-40B4-BE49-F238E27FC236}">
                <a16:creationId xmlns:a16="http://schemas.microsoft.com/office/drawing/2014/main" id="{BEE04D38-B618-8447-C4F0-0463A1B97087}"/>
              </a:ext>
            </a:extLst>
          </p:cNvPr>
          <p:cNvSpPr txBox="1"/>
          <p:nvPr/>
        </p:nvSpPr>
        <p:spPr>
          <a:xfrm>
            <a:off x="2738264" y="5787780"/>
            <a:ext cx="2271482" cy="307777"/>
          </a:xfrm>
          <a:prstGeom prst="rect">
            <a:avLst/>
          </a:prstGeom>
          <a:noFill/>
        </p:spPr>
        <p:txBody>
          <a:bodyPr wrap="square" rtlCol="0">
            <a:spAutoFit/>
          </a:bodyPr>
          <a:lstStyle/>
          <a:p>
            <a:r>
              <a:rPr lang="en-US" sz="1400"/>
              <a:t>converts a series to a list.</a:t>
            </a:r>
          </a:p>
        </p:txBody>
      </p:sp>
    </p:spTree>
    <p:extLst>
      <p:ext uri="{BB962C8B-B14F-4D97-AF65-F5344CB8AC3E}">
        <p14:creationId xmlns:p14="http://schemas.microsoft.com/office/powerpoint/2010/main" val="27946800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3664" cy="461665"/>
          </a:xfrm>
          <a:prstGeom prst="rect">
            <a:avLst/>
          </a:prstGeom>
        </p:spPr>
        <p:txBody>
          <a:bodyPr wrap="none">
            <a:spAutoFit/>
          </a:bodyPr>
          <a:lstStyle/>
          <a:p>
            <a:r>
              <a:rPr lang="en-US" sz="2400" b="1" u="sng">
                <a:solidFill>
                  <a:srgbClr val="0066FF"/>
                </a:solidFill>
              </a:rPr>
              <a:t>Dataframe: Methods</a:t>
            </a:r>
          </a:p>
        </p:txBody>
      </p:sp>
      <p:sp>
        <p:nvSpPr>
          <p:cNvPr id="27" name="TextBox 26">
            <a:extLst>
              <a:ext uri="{FF2B5EF4-FFF2-40B4-BE49-F238E27FC236}">
                <a16:creationId xmlns:a16="http://schemas.microsoft.com/office/drawing/2014/main" id="{E61D096E-21D8-4AA1-AD4E-9CA8F06001F7}"/>
              </a:ext>
            </a:extLst>
          </p:cNvPr>
          <p:cNvSpPr txBox="1"/>
          <p:nvPr/>
        </p:nvSpPr>
        <p:spPr>
          <a:xfrm>
            <a:off x="265470" y="1416195"/>
            <a:ext cx="5073445" cy="307777"/>
          </a:xfrm>
          <a:prstGeom prst="rect">
            <a:avLst/>
          </a:prstGeom>
          <a:noFill/>
        </p:spPr>
        <p:txBody>
          <a:bodyPr wrap="square" rtlCol="0">
            <a:spAutoFit/>
          </a:bodyPr>
          <a:lstStyle/>
          <a:p>
            <a:r>
              <a:rPr lang="en-US" sz="1400"/>
              <a:t>Looks like we can do the same thing with the crosstab method,</a:t>
            </a:r>
          </a:p>
        </p:txBody>
      </p:sp>
      <p:sp>
        <p:nvSpPr>
          <p:cNvPr id="10" name="TextBox 9">
            <a:extLst>
              <a:ext uri="{FF2B5EF4-FFF2-40B4-BE49-F238E27FC236}">
                <a16:creationId xmlns:a16="http://schemas.microsoft.com/office/drawing/2014/main" id="{2FE52876-7AFB-1C61-CBC5-6544E4554D30}"/>
              </a:ext>
            </a:extLst>
          </p:cNvPr>
          <p:cNvSpPr txBox="1"/>
          <p:nvPr/>
        </p:nvSpPr>
        <p:spPr>
          <a:xfrm>
            <a:off x="265470" y="1142271"/>
            <a:ext cx="2821859" cy="338554"/>
          </a:xfrm>
          <a:prstGeom prst="rect">
            <a:avLst/>
          </a:prstGeom>
          <a:noFill/>
        </p:spPr>
        <p:txBody>
          <a:bodyPr wrap="square" rtlCol="0">
            <a:spAutoFit/>
          </a:bodyPr>
          <a:lstStyle/>
          <a:p>
            <a:r>
              <a:rPr lang="en-US" sz="1600" b="1"/>
              <a:t>Crosstab Method </a:t>
            </a:r>
          </a:p>
        </p:txBody>
      </p:sp>
      <p:sp>
        <p:nvSpPr>
          <p:cNvPr id="5" name="TextBox 4">
            <a:extLst>
              <a:ext uri="{FF2B5EF4-FFF2-40B4-BE49-F238E27FC236}">
                <a16:creationId xmlns:a16="http://schemas.microsoft.com/office/drawing/2014/main" id="{C7D18022-7486-6CCC-376C-2A6A23A68242}"/>
              </a:ext>
            </a:extLst>
          </p:cNvPr>
          <p:cNvSpPr txBox="1"/>
          <p:nvPr/>
        </p:nvSpPr>
        <p:spPr>
          <a:xfrm>
            <a:off x="255636" y="2000222"/>
            <a:ext cx="9871590" cy="338554"/>
          </a:xfrm>
          <a:prstGeom prst="rect">
            <a:avLst/>
          </a:prstGeom>
          <a:noFill/>
        </p:spPr>
        <p:txBody>
          <a:bodyPr wrap="square" rtlCol="0">
            <a:spAutoFit/>
          </a:bodyPr>
          <a:lstStyle/>
          <a:p>
            <a:r>
              <a:rPr lang="en-US" sz="1600"/>
              <a:t>p = dataframe.crosstab(index = “col1”, columns = “col2”,  values = “col3”, aggfunc = [np_func_1, np_func_2])</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97A22F37-12C1-BC31-125B-25467FF3F09A}"/>
                  </a:ext>
                </a:extLst>
              </p14:cNvPr>
              <p14:cNvContentPartPr/>
              <p14:nvPr/>
            </p14:nvContentPartPr>
            <p14:xfrm rot="1581689">
              <a:off x="3865409" y="2653211"/>
              <a:ext cx="577440" cy="106920"/>
            </p14:xfrm>
          </p:contentPart>
        </mc:Choice>
        <mc:Fallback xmlns="">
          <p:pic>
            <p:nvPicPr>
              <p:cNvPr id="2" name="Ink 1">
                <a:extLst>
                  <a:ext uri="{FF2B5EF4-FFF2-40B4-BE49-F238E27FC236}">
                    <a16:creationId xmlns:a16="http://schemas.microsoft.com/office/drawing/2014/main" id="{97A22F37-12C1-BC31-125B-25467FF3F09A}"/>
                  </a:ext>
                </a:extLst>
              </p:cNvPr>
              <p:cNvPicPr/>
              <p:nvPr/>
            </p:nvPicPr>
            <p:blipFill>
              <a:blip r:embed="rId4"/>
              <a:stretch>
                <a:fillRect/>
              </a:stretch>
            </p:blipFill>
            <p:spPr>
              <a:xfrm rot="1581689">
                <a:off x="3859289" y="2647091"/>
                <a:ext cx="589680" cy="119160"/>
              </a:xfrm>
              <a:prstGeom prst="rect">
                <a:avLst/>
              </a:prstGeom>
            </p:spPr>
          </p:pic>
        </mc:Fallback>
      </mc:AlternateContent>
      <p:sp>
        <p:nvSpPr>
          <p:cNvPr id="9" name="TextBox 8">
            <a:extLst>
              <a:ext uri="{FF2B5EF4-FFF2-40B4-BE49-F238E27FC236}">
                <a16:creationId xmlns:a16="http://schemas.microsoft.com/office/drawing/2014/main" id="{8F7E9BCD-4E2D-9CAA-5676-25B4D66C0F80}"/>
              </a:ext>
            </a:extLst>
          </p:cNvPr>
          <p:cNvSpPr txBox="1"/>
          <p:nvPr/>
        </p:nvSpPr>
        <p:spPr>
          <a:xfrm>
            <a:off x="4532671" y="2530569"/>
            <a:ext cx="6602846" cy="738664"/>
          </a:xfrm>
          <a:prstGeom prst="rect">
            <a:avLst/>
          </a:prstGeom>
          <a:noFill/>
        </p:spPr>
        <p:txBody>
          <a:bodyPr wrap="square" rtlCol="0">
            <a:spAutoFit/>
          </a:bodyPr>
          <a:lstStyle/>
          <a:p>
            <a:r>
              <a:rPr lang="en-US" sz="1400"/>
              <a:t>groups by </a:t>
            </a:r>
            <a:r>
              <a:rPr lang="en-US" sz="1400" i="1"/>
              <a:t>col1</a:t>
            </a:r>
            <a:r>
              <a:rPr lang="en-US" sz="1400"/>
              <a:t>, and </a:t>
            </a:r>
            <a:r>
              <a:rPr lang="en-US" sz="1400" i="1"/>
              <a:t>col2 </a:t>
            </a:r>
            <a:r>
              <a:rPr lang="en-US" sz="1400"/>
              <a:t>(</a:t>
            </a:r>
            <a:r>
              <a:rPr lang="en-US" sz="1400" i="1"/>
              <a:t>creates df with rows indexed by col1, and columns indexed by col2</a:t>
            </a:r>
            <a:r>
              <a:rPr lang="en-US" sz="1400"/>
              <a:t>) and calculates the functions np_func_1, np_func_2 on each subgroup.  This seems to be the same as the pivot table thing.</a:t>
            </a:r>
          </a:p>
        </p:txBody>
      </p:sp>
      <p:sp>
        <p:nvSpPr>
          <p:cNvPr id="4" name="TextBox 3">
            <a:extLst>
              <a:ext uri="{FF2B5EF4-FFF2-40B4-BE49-F238E27FC236}">
                <a16:creationId xmlns:a16="http://schemas.microsoft.com/office/drawing/2014/main" id="{FAF10BCA-735F-6861-E0C8-2E67FF413B19}"/>
              </a:ext>
            </a:extLst>
          </p:cNvPr>
          <p:cNvSpPr txBox="1"/>
          <p:nvPr/>
        </p:nvSpPr>
        <p:spPr>
          <a:xfrm>
            <a:off x="265470" y="4001083"/>
            <a:ext cx="7541343" cy="338554"/>
          </a:xfrm>
          <a:prstGeom prst="rect">
            <a:avLst/>
          </a:prstGeom>
          <a:noFill/>
        </p:spPr>
        <p:txBody>
          <a:bodyPr wrap="square" rtlCol="0">
            <a:spAutoFit/>
          </a:bodyPr>
          <a:lstStyle/>
          <a:p>
            <a:r>
              <a:rPr lang="en-US" sz="1600"/>
              <a:t>p = dataframe.crosstab(index = “col1”, columns = “col2”,  values = “”, aggfunc = “count”)</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77394888-8D39-908A-4188-4F59194E3814}"/>
                  </a:ext>
                </a:extLst>
              </p14:cNvPr>
              <p14:cNvContentPartPr/>
              <p14:nvPr/>
            </p14:nvContentPartPr>
            <p14:xfrm rot="1581689">
              <a:off x="3865409" y="5450485"/>
              <a:ext cx="577440" cy="106920"/>
            </p14:xfrm>
          </p:contentPart>
        </mc:Choice>
        <mc:Fallback xmlns="">
          <p:pic>
            <p:nvPicPr>
              <p:cNvPr id="6" name="Ink 5">
                <a:extLst>
                  <a:ext uri="{FF2B5EF4-FFF2-40B4-BE49-F238E27FC236}">
                    <a16:creationId xmlns:a16="http://schemas.microsoft.com/office/drawing/2014/main" id="{77394888-8D39-908A-4188-4F59194E3814}"/>
                  </a:ext>
                </a:extLst>
              </p:cNvPr>
              <p:cNvPicPr/>
              <p:nvPr/>
            </p:nvPicPr>
            <p:blipFill>
              <a:blip r:embed="rId6"/>
              <a:stretch>
                <a:fillRect/>
              </a:stretch>
            </p:blipFill>
            <p:spPr>
              <a:xfrm rot="1581689">
                <a:off x="3859289" y="5444386"/>
                <a:ext cx="589680" cy="119119"/>
              </a:xfrm>
              <a:prstGeom prst="rect">
                <a:avLst/>
              </a:prstGeom>
            </p:spPr>
          </p:pic>
        </mc:Fallback>
      </mc:AlternateContent>
      <p:sp>
        <p:nvSpPr>
          <p:cNvPr id="7" name="TextBox 6">
            <a:extLst>
              <a:ext uri="{FF2B5EF4-FFF2-40B4-BE49-F238E27FC236}">
                <a16:creationId xmlns:a16="http://schemas.microsoft.com/office/drawing/2014/main" id="{D90FB652-E7BB-B3AB-FBC9-4D3B4D982A81}"/>
              </a:ext>
            </a:extLst>
          </p:cNvPr>
          <p:cNvSpPr txBox="1"/>
          <p:nvPr/>
        </p:nvSpPr>
        <p:spPr>
          <a:xfrm>
            <a:off x="4532671" y="5327843"/>
            <a:ext cx="4493342" cy="523220"/>
          </a:xfrm>
          <a:prstGeom prst="rect">
            <a:avLst/>
          </a:prstGeom>
          <a:noFill/>
        </p:spPr>
        <p:txBody>
          <a:bodyPr wrap="square" rtlCol="0">
            <a:spAutoFit/>
          </a:bodyPr>
          <a:lstStyle/>
          <a:p>
            <a:r>
              <a:rPr lang="en-US" sz="1400"/>
              <a:t>both of these count the number of elements in the set given by the intersection of the values in col1 and col2.</a:t>
            </a:r>
          </a:p>
        </p:txBody>
      </p:sp>
      <p:sp>
        <p:nvSpPr>
          <p:cNvPr id="8" name="TextBox 7">
            <a:extLst>
              <a:ext uri="{FF2B5EF4-FFF2-40B4-BE49-F238E27FC236}">
                <a16:creationId xmlns:a16="http://schemas.microsoft.com/office/drawing/2014/main" id="{09FF32AB-0DC2-B59D-E1E2-6CD524CB75C1}"/>
              </a:ext>
            </a:extLst>
          </p:cNvPr>
          <p:cNvSpPr txBox="1"/>
          <p:nvPr/>
        </p:nvSpPr>
        <p:spPr>
          <a:xfrm>
            <a:off x="300365" y="3599887"/>
            <a:ext cx="1986116" cy="307777"/>
          </a:xfrm>
          <a:prstGeom prst="rect">
            <a:avLst/>
          </a:prstGeom>
          <a:noFill/>
        </p:spPr>
        <p:txBody>
          <a:bodyPr wrap="square" rtlCol="0">
            <a:spAutoFit/>
          </a:bodyPr>
          <a:lstStyle/>
          <a:p>
            <a:r>
              <a:rPr lang="en-US" sz="1400"/>
              <a:t>I saw this once,</a:t>
            </a:r>
          </a:p>
        </p:txBody>
      </p:sp>
      <p:sp>
        <p:nvSpPr>
          <p:cNvPr id="11" name="TextBox 10">
            <a:extLst>
              <a:ext uri="{FF2B5EF4-FFF2-40B4-BE49-F238E27FC236}">
                <a16:creationId xmlns:a16="http://schemas.microsoft.com/office/drawing/2014/main" id="{24AEFDDA-1A0C-5291-015A-B72F1ACEC3CF}"/>
              </a:ext>
            </a:extLst>
          </p:cNvPr>
          <p:cNvSpPr txBox="1"/>
          <p:nvPr/>
        </p:nvSpPr>
        <p:spPr>
          <a:xfrm>
            <a:off x="265470" y="4397386"/>
            <a:ext cx="5073445" cy="338554"/>
          </a:xfrm>
          <a:prstGeom prst="rect">
            <a:avLst/>
          </a:prstGeom>
          <a:noFill/>
        </p:spPr>
        <p:txBody>
          <a:bodyPr wrap="square" rtlCol="0">
            <a:spAutoFit/>
          </a:bodyPr>
          <a:lstStyle/>
          <a:p>
            <a:r>
              <a:rPr lang="en-US" sz="1600"/>
              <a:t>p = dataframe.crosstab(index = “col1”, columns = “col2”)</a:t>
            </a:r>
          </a:p>
        </p:txBody>
      </p:sp>
    </p:spTree>
    <p:extLst>
      <p:ext uri="{BB962C8B-B14F-4D97-AF65-F5344CB8AC3E}">
        <p14:creationId xmlns:p14="http://schemas.microsoft.com/office/powerpoint/2010/main" val="3296487208"/>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11" name="Picture 10">
            <a:extLst>
              <a:ext uri="{FF2B5EF4-FFF2-40B4-BE49-F238E27FC236}">
                <a16:creationId xmlns:a16="http://schemas.microsoft.com/office/drawing/2014/main" id="{7EFD9C9D-5E5F-8AED-1EE8-163F8DD693C0}"/>
              </a:ext>
            </a:extLst>
          </p:cNvPr>
          <p:cNvPicPr>
            <a:picLocks noChangeAspect="1"/>
          </p:cNvPicPr>
          <p:nvPr/>
        </p:nvPicPr>
        <p:blipFill>
          <a:blip r:embed="rId3"/>
          <a:stretch>
            <a:fillRect/>
          </a:stretch>
        </p:blipFill>
        <p:spPr>
          <a:xfrm>
            <a:off x="7964441" y="4963058"/>
            <a:ext cx="3379471" cy="1725688"/>
          </a:xfrm>
          <a:prstGeom prst="rect">
            <a:avLst/>
          </a:prstGeom>
        </p:spPr>
      </p:pic>
      <p:sp>
        <p:nvSpPr>
          <p:cNvPr id="20" name="Rectangle 19">
            <a:extLst>
              <a:ext uri="{FF2B5EF4-FFF2-40B4-BE49-F238E27FC236}">
                <a16:creationId xmlns:a16="http://schemas.microsoft.com/office/drawing/2014/main" id="{3D171FBF-FBD1-6D1C-E96E-95A96540B288}"/>
              </a:ext>
            </a:extLst>
          </p:cNvPr>
          <p:cNvSpPr/>
          <p:nvPr/>
        </p:nvSpPr>
        <p:spPr>
          <a:xfrm>
            <a:off x="7964441" y="6103045"/>
            <a:ext cx="550295" cy="51538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9164E29-9433-7DFD-0BBA-2F1DAB1027BB}"/>
              </a:ext>
            </a:extLst>
          </p:cNvPr>
          <p:cNvSpPr/>
          <p:nvPr/>
        </p:nvSpPr>
        <p:spPr>
          <a:xfrm>
            <a:off x="7964441" y="5867071"/>
            <a:ext cx="3379471" cy="23597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A70792E-2C7D-677C-DA96-640CE0A9CA21}"/>
              </a:ext>
            </a:extLst>
          </p:cNvPr>
          <p:cNvSpPr txBox="1"/>
          <p:nvPr/>
        </p:nvSpPr>
        <p:spPr>
          <a:xfrm>
            <a:off x="235974" y="990929"/>
            <a:ext cx="3726426" cy="338554"/>
          </a:xfrm>
          <a:prstGeom prst="rect">
            <a:avLst/>
          </a:prstGeom>
          <a:noFill/>
        </p:spPr>
        <p:txBody>
          <a:bodyPr wrap="square" rtlCol="0">
            <a:spAutoFit/>
          </a:bodyPr>
          <a:lstStyle/>
          <a:p>
            <a:r>
              <a:rPr lang="en-US" sz="1600"/>
              <a:t>Here’s a few examples, starting with this.</a:t>
            </a:r>
          </a:p>
        </p:txBody>
      </p:sp>
      <p:pic>
        <p:nvPicPr>
          <p:cNvPr id="6" name="Picture 5">
            <a:extLst>
              <a:ext uri="{FF2B5EF4-FFF2-40B4-BE49-F238E27FC236}">
                <a16:creationId xmlns:a16="http://schemas.microsoft.com/office/drawing/2014/main" id="{E978099B-7F63-6F05-9119-094C84E85C5F}"/>
              </a:ext>
            </a:extLst>
          </p:cNvPr>
          <p:cNvPicPr>
            <a:picLocks noChangeAspect="1"/>
          </p:cNvPicPr>
          <p:nvPr/>
        </p:nvPicPr>
        <p:blipFill>
          <a:blip r:embed="rId4"/>
          <a:stretch>
            <a:fillRect/>
          </a:stretch>
        </p:blipFill>
        <p:spPr>
          <a:xfrm>
            <a:off x="304800" y="1447568"/>
            <a:ext cx="4732430" cy="1905165"/>
          </a:xfrm>
          <a:prstGeom prst="rect">
            <a:avLst/>
          </a:prstGeom>
        </p:spPr>
      </p:pic>
      <p:pic>
        <p:nvPicPr>
          <p:cNvPr id="7" name="Picture 6">
            <a:extLst>
              <a:ext uri="{FF2B5EF4-FFF2-40B4-BE49-F238E27FC236}">
                <a16:creationId xmlns:a16="http://schemas.microsoft.com/office/drawing/2014/main" id="{D8AB392E-58E7-6B59-79A2-AE70C65C1EBC}"/>
              </a:ext>
            </a:extLst>
          </p:cNvPr>
          <p:cNvPicPr>
            <a:picLocks noChangeAspect="1"/>
          </p:cNvPicPr>
          <p:nvPr/>
        </p:nvPicPr>
        <p:blipFill>
          <a:blip r:embed="rId5"/>
          <a:stretch>
            <a:fillRect/>
          </a:stretch>
        </p:blipFill>
        <p:spPr>
          <a:xfrm>
            <a:off x="376356" y="5617753"/>
            <a:ext cx="6416596" cy="190517"/>
          </a:xfrm>
          <a:prstGeom prst="rect">
            <a:avLst/>
          </a:prstGeom>
        </p:spPr>
      </p:pic>
      <p:sp>
        <p:nvSpPr>
          <p:cNvPr id="12" name="TextBox 11">
            <a:extLst>
              <a:ext uri="{FF2B5EF4-FFF2-40B4-BE49-F238E27FC236}">
                <a16:creationId xmlns:a16="http://schemas.microsoft.com/office/drawing/2014/main" id="{5863D61F-87FE-9F6D-C619-602E7017B17E}"/>
              </a:ext>
            </a:extLst>
          </p:cNvPr>
          <p:cNvSpPr txBox="1"/>
          <p:nvPr/>
        </p:nvSpPr>
        <p:spPr>
          <a:xfrm>
            <a:off x="287866" y="5183940"/>
            <a:ext cx="1075267" cy="307777"/>
          </a:xfrm>
          <a:prstGeom prst="rect">
            <a:avLst/>
          </a:prstGeom>
          <a:noFill/>
        </p:spPr>
        <p:txBody>
          <a:bodyPr wrap="square" rtlCol="0">
            <a:spAutoFit/>
          </a:bodyPr>
          <a:lstStyle/>
          <a:p>
            <a:r>
              <a:rPr lang="en-US" sz="1400"/>
              <a:t>So we have:</a:t>
            </a:r>
          </a:p>
        </p:txBody>
      </p:sp>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718362E5-1A51-12BB-A79C-DE7C65ABF877}"/>
                  </a:ext>
                </a:extLst>
              </p14:cNvPr>
              <p14:cNvContentPartPr/>
              <p14:nvPr/>
            </p14:nvContentPartPr>
            <p14:xfrm>
              <a:off x="7011055" y="5633302"/>
              <a:ext cx="562320" cy="192600"/>
            </p14:xfrm>
          </p:contentPart>
        </mc:Choice>
        <mc:Fallback xmlns="">
          <p:pic>
            <p:nvPicPr>
              <p:cNvPr id="13" name="Ink 12">
                <a:extLst>
                  <a:ext uri="{FF2B5EF4-FFF2-40B4-BE49-F238E27FC236}">
                    <a16:creationId xmlns:a16="http://schemas.microsoft.com/office/drawing/2014/main" id="{718362E5-1A51-12BB-A79C-DE7C65ABF877}"/>
                  </a:ext>
                </a:extLst>
              </p:cNvPr>
              <p:cNvPicPr/>
              <p:nvPr/>
            </p:nvPicPr>
            <p:blipFill>
              <a:blip r:embed="rId7"/>
              <a:stretch>
                <a:fillRect/>
              </a:stretch>
            </p:blipFill>
            <p:spPr>
              <a:xfrm>
                <a:off x="7004939" y="5627182"/>
                <a:ext cx="574552" cy="204840"/>
              </a:xfrm>
              <a:prstGeom prst="rect">
                <a:avLst/>
              </a:prstGeom>
            </p:spPr>
          </p:pic>
        </mc:Fallback>
      </mc:AlternateContent>
      <p:pic>
        <p:nvPicPr>
          <p:cNvPr id="14" name="Picture 13">
            <a:extLst>
              <a:ext uri="{FF2B5EF4-FFF2-40B4-BE49-F238E27FC236}">
                <a16:creationId xmlns:a16="http://schemas.microsoft.com/office/drawing/2014/main" id="{3CC5D5F7-348C-9E9E-3D90-0D64C05530BC}"/>
              </a:ext>
            </a:extLst>
          </p:cNvPr>
          <p:cNvPicPr>
            <a:picLocks noChangeAspect="1"/>
          </p:cNvPicPr>
          <p:nvPr/>
        </p:nvPicPr>
        <p:blipFill>
          <a:blip r:embed="rId8"/>
          <a:stretch>
            <a:fillRect/>
          </a:stretch>
        </p:blipFill>
        <p:spPr>
          <a:xfrm>
            <a:off x="393290" y="4047337"/>
            <a:ext cx="5288738" cy="220999"/>
          </a:xfrm>
          <a:prstGeom prst="rect">
            <a:avLst/>
          </a:prstGeom>
        </p:spPr>
      </p:pic>
      <p:sp>
        <p:nvSpPr>
          <p:cNvPr id="15" name="TextBox 14">
            <a:extLst>
              <a:ext uri="{FF2B5EF4-FFF2-40B4-BE49-F238E27FC236}">
                <a16:creationId xmlns:a16="http://schemas.microsoft.com/office/drawing/2014/main" id="{4289F62F-C6BA-5EBB-2D3C-37D1D9A27D9F}"/>
              </a:ext>
            </a:extLst>
          </p:cNvPr>
          <p:cNvSpPr txBox="1"/>
          <p:nvPr/>
        </p:nvSpPr>
        <p:spPr>
          <a:xfrm>
            <a:off x="304800" y="3694612"/>
            <a:ext cx="1075267" cy="307777"/>
          </a:xfrm>
          <a:prstGeom prst="rect">
            <a:avLst/>
          </a:prstGeom>
          <a:noFill/>
        </p:spPr>
        <p:txBody>
          <a:bodyPr wrap="square" rtlCol="0">
            <a:spAutoFit/>
          </a:bodyPr>
          <a:lstStyle/>
          <a:p>
            <a:r>
              <a:rPr lang="en-US" sz="1400"/>
              <a:t>So we have:</a:t>
            </a:r>
          </a:p>
        </p:txBody>
      </p:sp>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C22D198E-F37D-6155-D9A8-15DF912968FD}"/>
                  </a:ext>
                </a:extLst>
              </p14:cNvPr>
              <p14:cNvContentPartPr/>
              <p14:nvPr/>
            </p14:nvContentPartPr>
            <p14:xfrm>
              <a:off x="5883180" y="4061536"/>
              <a:ext cx="562320" cy="192600"/>
            </p14:xfrm>
          </p:contentPart>
        </mc:Choice>
        <mc:Fallback xmlns="">
          <p:pic>
            <p:nvPicPr>
              <p:cNvPr id="18" name="Ink 17">
                <a:extLst>
                  <a:ext uri="{FF2B5EF4-FFF2-40B4-BE49-F238E27FC236}">
                    <a16:creationId xmlns:a16="http://schemas.microsoft.com/office/drawing/2014/main" id="{C22D198E-F37D-6155-D9A8-15DF912968FD}"/>
                  </a:ext>
                </a:extLst>
              </p:cNvPr>
              <p:cNvPicPr/>
              <p:nvPr/>
            </p:nvPicPr>
            <p:blipFill>
              <a:blip r:embed="rId10"/>
              <a:stretch>
                <a:fillRect/>
              </a:stretch>
            </p:blipFill>
            <p:spPr>
              <a:xfrm>
                <a:off x="5877060" y="4055416"/>
                <a:ext cx="574560" cy="204840"/>
              </a:xfrm>
              <a:prstGeom prst="rect">
                <a:avLst/>
              </a:prstGeom>
            </p:spPr>
          </p:pic>
        </mc:Fallback>
      </mc:AlternateContent>
      <p:pic>
        <p:nvPicPr>
          <p:cNvPr id="19" name="Picture 18">
            <a:extLst>
              <a:ext uri="{FF2B5EF4-FFF2-40B4-BE49-F238E27FC236}">
                <a16:creationId xmlns:a16="http://schemas.microsoft.com/office/drawing/2014/main" id="{87E60140-8220-FFC1-1D62-C1F570A50466}"/>
              </a:ext>
            </a:extLst>
          </p:cNvPr>
          <p:cNvPicPr>
            <a:picLocks noChangeAspect="1"/>
          </p:cNvPicPr>
          <p:nvPr/>
        </p:nvPicPr>
        <p:blipFill>
          <a:blip r:embed="rId11"/>
          <a:stretch>
            <a:fillRect/>
          </a:stretch>
        </p:blipFill>
        <p:spPr>
          <a:xfrm>
            <a:off x="6710927" y="3640433"/>
            <a:ext cx="1196444" cy="1295512"/>
          </a:xfrm>
          <a:prstGeom prst="rect">
            <a:avLst/>
          </a:prstGeom>
        </p:spPr>
      </p:pic>
    </p:spTree>
    <p:extLst>
      <p:ext uri="{BB962C8B-B14F-4D97-AF65-F5344CB8AC3E}">
        <p14:creationId xmlns:p14="http://schemas.microsoft.com/office/powerpoint/2010/main" val="3023888405"/>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EA70792E-2C7D-677C-DA96-640CE0A9CA21}"/>
              </a:ext>
            </a:extLst>
          </p:cNvPr>
          <p:cNvSpPr txBox="1"/>
          <p:nvPr/>
        </p:nvSpPr>
        <p:spPr>
          <a:xfrm>
            <a:off x="235974" y="990929"/>
            <a:ext cx="3726426" cy="338554"/>
          </a:xfrm>
          <a:prstGeom prst="rect">
            <a:avLst/>
          </a:prstGeom>
          <a:noFill/>
        </p:spPr>
        <p:txBody>
          <a:bodyPr wrap="square" rtlCol="0">
            <a:spAutoFit/>
          </a:bodyPr>
          <a:lstStyle/>
          <a:p>
            <a:r>
              <a:rPr lang="en-US" sz="1600"/>
              <a:t>And some more examples,</a:t>
            </a:r>
          </a:p>
        </p:txBody>
      </p:sp>
      <p:pic>
        <p:nvPicPr>
          <p:cNvPr id="6" name="Picture 5">
            <a:extLst>
              <a:ext uri="{FF2B5EF4-FFF2-40B4-BE49-F238E27FC236}">
                <a16:creationId xmlns:a16="http://schemas.microsoft.com/office/drawing/2014/main" id="{E978099B-7F63-6F05-9119-094C84E85C5F}"/>
              </a:ext>
            </a:extLst>
          </p:cNvPr>
          <p:cNvPicPr>
            <a:picLocks noChangeAspect="1"/>
          </p:cNvPicPr>
          <p:nvPr/>
        </p:nvPicPr>
        <p:blipFill>
          <a:blip r:embed="rId3"/>
          <a:stretch>
            <a:fillRect/>
          </a:stretch>
        </p:blipFill>
        <p:spPr>
          <a:xfrm>
            <a:off x="304800" y="1447568"/>
            <a:ext cx="4732430" cy="1905165"/>
          </a:xfrm>
          <a:prstGeom prst="rect">
            <a:avLst/>
          </a:prstGeom>
        </p:spPr>
      </p:pic>
      <p:sp>
        <p:nvSpPr>
          <p:cNvPr id="15" name="TextBox 14">
            <a:extLst>
              <a:ext uri="{FF2B5EF4-FFF2-40B4-BE49-F238E27FC236}">
                <a16:creationId xmlns:a16="http://schemas.microsoft.com/office/drawing/2014/main" id="{4289F62F-C6BA-5EBB-2D3C-37D1D9A27D9F}"/>
              </a:ext>
            </a:extLst>
          </p:cNvPr>
          <p:cNvSpPr txBox="1"/>
          <p:nvPr/>
        </p:nvSpPr>
        <p:spPr>
          <a:xfrm>
            <a:off x="304800" y="3694612"/>
            <a:ext cx="3726426" cy="307777"/>
          </a:xfrm>
          <a:prstGeom prst="rect">
            <a:avLst/>
          </a:prstGeom>
          <a:noFill/>
        </p:spPr>
        <p:txBody>
          <a:bodyPr wrap="square" rtlCol="0">
            <a:spAutoFit/>
          </a:bodyPr>
          <a:lstStyle/>
          <a:p>
            <a:r>
              <a:rPr lang="en-US" sz="1400"/>
              <a:t>So we have:</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C22D198E-F37D-6155-D9A8-15DF912968FD}"/>
                  </a:ext>
                </a:extLst>
              </p14:cNvPr>
              <p14:cNvContentPartPr/>
              <p14:nvPr/>
            </p14:nvContentPartPr>
            <p14:xfrm>
              <a:off x="6020448" y="4396126"/>
              <a:ext cx="562320" cy="192600"/>
            </p14:xfrm>
          </p:contentPart>
        </mc:Choice>
        <mc:Fallback xmlns="">
          <p:pic>
            <p:nvPicPr>
              <p:cNvPr id="18" name="Ink 17">
                <a:extLst>
                  <a:ext uri="{FF2B5EF4-FFF2-40B4-BE49-F238E27FC236}">
                    <a16:creationId xmlns:a16="http://schemas.microsoft.com/office/drawing/2014/main" id="{C22D198E-F37D-6155-D9A8-15DF912968FD}"/>
                  </a:ext>
                </a:extLst>
              </p:cNvPr>
              <p:cNvPicPr/>
              <p:nvPr/>
            </p:nvPicPr>
            <p:blipFill>
              <a:blip r:embed="rId5"/>
              <a:stretch>
                <a:fillRect/>
              </a:stretch>
            </p:blipFill>
            <p:spPr>
              <a:xfrm>
                <a:off x="6014328" y="4390006"/>
                <a:ext cx="574560" cy="204840"/>
              </a:xfrm>
              <a:prstGeom prst="rect">
                <a:avLst/>
              </a:prstGeom>
            </p:spPr>
          </p:pic>
        </mc:Fallback>
      </mc:AlternateContent>
      <p:pic>
        <p:nvPicPr>
          <p:cNvPr id="8" name="Picture 7">
            <a:extLst>
              <a:ext uri="{FF2B5EF4-FFF2-40B4-BE49-F238E27FC236}">
                <a16:creationId xmlns:a16="http://schemas.microsoft.com/office/drawing/2014/main" id="{0B81E440-4F48-601B-7F8A-3BA69B7C84E6}"/>
              </a:ext>
            </a:extLst>
          </p:cNvPr>
          <p:cNvPicPr>
            <a:picLocks noChangeAspect="1"/>
          </p:cNvPicPr>
          <p:nvPr/>
        </p:nvPicPr>
        <p:blipFill>
          <a:blip r:embed="rId6"/>
          <a:stretch>
            <a:fillRect/>
          </a:stretch>
        </p:blipFill>
        <p:spPr>
          <a:xfrm>
            <a:off x="7276646" y="3429000"/>
            <a:ext cx="3711262" cy="1623201"/>
          </a:xfrm>
          <a:prstGeom prst="rect">
            <a:avLst/>
          </a:prstGeom>
        </p:spPr>
      </p:pic>
      <p:pic>
        <p:nvPicPr>
          <p:cNvPr id="9" name="Picture 8">
            <a:extLst>
              <a:ext uri="{FF2B5EF4-FFF2-40B4-BE49-F238E27FC236}">
                <a16:creationId xmlns:a16="http://schemas.microsoft.com/office/drawing/2014/main" id="{955007CA-2D08-7237-0C73-8AE4BEF71DBE}"/>
              </a:ext>
            </a:extLst>
          </p:cNvPr>
          <p:cNvPicPr>
            <a:picLocks noChangeAspect="1"/>
          </p:cNvPicPr>
          <p:nvPr/>
        </p:nvPicPr>
        <p:blipFill>
          <a:blip r:embed="rId7"/>
          <a:stretch>
            <a:fillRect/>
          </a:stretch>
        </p:blipFill>
        <p:spPr>
          <a:xfrm>
            <a:off x="324998" y="4309530"/>
            <a:ext cx="5418290" cy="365792"/>
          </a:xfrm>
          <a:prstGeom prst="rect">
            <a:avLst/>
          </a:prstGeom>
        </p:spPr>
      </p:pic>
      <p:sp>
        <p:nvSpPr>
          <p:cNvPr id="10" name="Rectangle 9">
            <a:extLst>
              <a:ext uri="{FF2B5EF4-FFF2-40B4-BE49-F238E27FC236}">
                <a16:creationId xmlns:a16="http://schemas.microsoft.com/office/drawing/2014/main" id="{E751771D-6936-E0CF-3C2F-C80698EA4565}"/>
              </a:ext>
            </a:extLst>
          </p:cNvPr>
          <p:cNvSpPr/>
          <p:nvPr/>
        </p:nvSpPr>
        <p:spPr>
          <a:xfrm>
            <a:off x="7276646" y="4427517"/>
            <a:ext cx="550295" cy="62468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B292698-6DC4-AA75-F2CE-02C6B7F52849}"/>
              </a:ext>
            </a:extLst>
          </p:cNvPr>
          <p:cNvSpPr/>
          <p:nvPr/>
        </p:nvSpPr>
        <p:spPr>
          <a:xfrm>
            <a:off x="7276646" y="4191543"/>
            <a:ext cx="3607664" cy="23597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8287064"/>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EA70792E-2C7D-677C-DA96-640CE0A9CA21}"/>
              </a:ext>
            </a:extLst>
          </p:cNvPr>
          <p:cNvSpPr txBox="1"/>
          <p:nvPr/>
        </p:nvSpPr>
        <p:spPr>
          <a:xfrm>
            <a:off x="235974" y="990929"/>
            <a:ext cx="3726426" cy="338554"/>
          </a:xfrm>
          <a:prstGeom prst="rect">
            <a:avLst/>
          </a:prstGeom>
          <a:noFill/>
        </p:spPr>
        <p:txBody>
          <a:bodyPr wrap="square" rtlCol="0">
            <a:spAutoFit/>
          </a:bodyPr>
          <a:lstStyle/>
          <a:p>
            <a:r>
              <a:rPr lang="en-US" sz="1600"/>
              <a:t>And here’s a crosstab example,</a:t>
            </a:r>
          </a:p>
        </p:txBody>
      </p:sp>
      <p:pic>
        <p:nvPicPr>
          <p:cNvPr id="6" name="Picture 5">
            <a:extLst>
              <a:ext uri="{FF2B5EF4-FFF2-40B4-BE49-F238E27FC236}">
                <a16:creationId xmlns:a16="http://schemas.microsoft.com/office/drawing/2014/main" id="{E978099B-7F63-6F05-9119-094C84E85C5F}"/>
              </a:ext>
            </a:extLst>
          </p:cNvPr>
          <p:cNvPicPr>
            <a:picLocks noChangeAspect="1"/>
          </p:cNvPicPr>
          <p:nvPr/>
        </p:nvPicPr>
        <p:blipFill>
          <a:blip r:embed="rId3"/>
          <a:stretch>
            <a:fillRect/>
          </a:stretch>
        </p:blipFill>
        <p:spPr>
          <a:xfrm>
            <a:off x="324998" y="1523835"/>
            <a:ext cx="4732430" cy="1905165"/>
          </a:xfrm>
          <a:prstGeom prst="rect">
            <a:avLst/>
          </a:prstGeom>
        </p:spPr>
      </p:pic>
      <p:sp>
        <p:nvSpPr>
          <p:cNvPr id="15" name="TextBox 14">
            <a:extLst>
              <a:ext uri="{FF2B5EF4-FFF2-40B4-BE49-F238E27FC236}">
                <a16:creationId xmlns:a16="http://schemas.microsoft.com/office/drawing/2014/main" id="{4289F62F-C6BA-5EBB-2D3C-37D1D9A27D9F}"/>
              </a:ext>
            </a:extLst>
          </p:cNvPr>
          <p:cNvSpPr txBox="1"/>
          <p:nvPr/>
        </p:nvSpPr>
        <p:spPr>
          <a:xfrm>
            <a:off x="304800" y="3694612"/>
            <a:ext cx="3726426" cy="307777"/>
          </a:xfrm>
          <a:prstGeom prst="rect">
            <a:avLst/>
          </a:prstGeom>
          <a:noFill/>
        </p:spPr>
        <p:txBody>
          <a:bodyPr wrap="square" rtlCol="0">
            <a:spAutoFit/>
          </a:bodyPr>
          <a:lstStyle/>
          <a:p>
            <a:r>
              <a:rPr lang="en-US" sz="1400"/>
              <a:t>So we have:</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C22D198E-F37D-6155-D9A8-15DF912968FD}"/>
                  </a:ext>
                </a:extLst>
              </p14:cNvPr>
              <p14:cNvContentPartPr/>
              <p14:nvPr/>
            </p14:nvContentPartPr>
            <p14:xfrm>
              <a:off x="6315416" y="4171700"/>
              <a:ext cx="562320" cy="192600"/>
            </p14:xfrm>
          </p:contentPart>
        </mc:Choice>
        <mc:Fallback xmlns="">
          <p:pic>
            <p:nvPicPr>
              <p:cNvPr id="18" name="Ink 17">
                <a:extLst>
                  <a:ext uri="{FF2B5EF4-FFF2-40B4-BE49-F238E27FC236}">
                    <a16:creationId xmlns:a16="http://schemas.microsoft.com/office/drawing/2014/main" id="{C22D198E-F37D-6155-D9A8-15DF912968FD}"/>
                  </a:ext>
                </a:extLst>
              </p:cNvPr>
              <p:cNvPicPr/>
              <p:nvPr/>
            </p:nvPicPr>
            <p:blipFill>
              <a:blip r:embed="rId5"/>
              <a:stretch>
                <a:fillRect/>
              </a:stretch>
            </p:blipFill>
            <p:spPr>
              <a:xfrm>
                <a:off x="6309300" y="4165580"/>
                <a:ext cx="574552" cy="204840"/>
              </a:xfrm>
              <a:prstGeom prst="rect">
                <a:avLst/>
              </a:prstGeom>
            </p:spPr>
          </p:pic>
        </mc:Fallback>
      </mc:AlternateContent>
      <p:pic>
        <p:nvPicPr>
          <p:cNvPr id="2" name="Picture 1">
            <a:extLst>
              <a:ext uri="{FF2B5EF4-FFF2-40B4-BE49-F238E27FC236}">
                <a16:creationId xmlns:a16="http://schemas.microsoft.com/office/drawing/2014/main" id="{E62696B4-A487-C821-42C7-1F8DFE646513}"/>
              </a:ext>
            </a:extLst>
          </p:cNvPr>
          <p:cNvPicPr>
            <a:picLocks noChangeAspect="1"/>
          </p:cNvPicPr>
          <p:nvPr/>
        </p:nvPicPr>
        <p:blipFill>
          <a:blip r:embed="rId6"/>
          <a:stretch>
            <a:fillRect/>
          </a:stretch>
        </p:blipFill>
        <p:spPr>
          <a:xfrm>
            <a:off x="324998" y="4088915"/>
            <a:ext cx="5771002" cy="397708"/>
          </a:xfrm>
          <a:prstGeom prst="rect">
            <a:avLst/>
          </a:prstGeom>
        </p:spPr>
      </p:pic>
      <p:pic>
        <p:nvPicPr>
          <p:cNvPr id="5" name="Picture 4">
            <a:extLst>
              <a:ext uri="{FF2B5EF4-FFF2-40B4-BE49-F238E27FC236}">
                <a16:creationId xmlns:a16="http://schemas.microsoft.com/office/drawing/2014/main" id="{182D65D0-6936-B2B6-BC9A-1E4DC66A3D4E}"/>
              </a:ext>
            </a:extLst>
          </p:cNvPr>
          <p:cNvPicPr>
            <a:picLocks noChangeAspect="1"/>
          </p:cNvPicPr>
          <p:nvPr/>
        </p:nvPicPr>
        <p:blipFill>
          <a:blip r:embed="rId7"/>
          <a:stretch>
            <a:fillRect/>
          </a:stretch>
        </p:blipFill>
        <p:spPr>
          <a:xfrm>
            <a:off x="7448828" y="3993357"/>
            <a:ext cx="2934036" cy="1369936"/>
          </a:xfrm>
          <a:prstGeom prst="rect">
            <a:avLst/>
          </a:prstGeom>
        </p:spPr>
      </p:pic>
      <p:pic>
        <p:nvPicPr>
          <p:cNvPr id="7" name="Picture 6">
            <a:extLst>
              <a:ext uri="{FF2B5EF4-FFF2-40B4-BE49-F238E27FC236}">
                <a16:creationId xmlns:a16="http://schemas.microsoft.com/office/drawing/2014/main" id="{D02E5CEB-A49D-5528-F88E-BE2163D0CC8D}"/>
              </a:ext>
            </a:extLst>
          </p:cNvPr>
          <p:cNvPicPr>
            <a:picLocks noChangeAspect="1"/>
          </p:cNvPicPr>
          <p:nvPr/>
        </p:nvPicPr>
        <p:blipFill>
          <a:blip r:embed="rId8"/>
          <a:stretch>
            <a:fillRect/>
          </a:stretch>
        </p:blipFill>
        <p:spPr>
          <a:xfrm>
            <a:off x="7448828" y="5808514"/>
            <a:ext cx="2206449" cy="554440"/>
          </a:xfrm>
          <a:prstGeom prst="rect">
            <a:avLst/>
          </a:prstGeom>
        </p:spPr>
      </p:pic>
    </p:spTree>
    <p:extLst>
      <p:ext uri="{BB962C8B-B14F-4D97-AF65-F5344CB8AC3E}">
        <p14:creationId xmlns:p14="http://schemas.microsoft.com/office/powerpoint/2010/main" val="257627923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EA70792E-2C7D-677C-DA96-640CE0A9CA21}"/>
              </a:ext>
            </a:extLst>
          </p:cNvPr>
          <p:cNvSpPr txBox="1"/>
          <p:nvPr/>
        </p:nvSpPr>
        <p:spPr>
          <a:xfrm>
            <a:off x="235973" y="922105"/>
            <a:ext cx="11552903" cy="338554"/>
          </a:xfrm>
          <a:prstGeom prst="rect">
            <a:avLst/>
          </a:prstGeom>
          <a:noFill/>
        </p:spPr>
        <p:txBody>
          <a:bodyPr wrap="square" rtlCol="0">
            <a:spAutoFit/>
          </a:bodyPr>
          <a:lstStyle/>
          <a:p>
            <a:r>
              <a:rPr lang="en-US" sz="1600"/>
              <a:t>And here’s another crosstab example, of counting the number of elements common to each value combination of the groups (col1, col2).</a:t>
            </a:r>
          </a:p>
        </p:txBody>
      </p:sp>
      <p:pic>
        <p:nvPicPr>
          <p:cNvPr id="6" name="Picture 5">
            <a:extLst>
              <a:ext uri="{FF2B5EF4-FFF2-40B4-BE49-F238E27FC236}">
                <a16:creationId xmlns:a16="http://schemas.microsoft.com/office/drawing/2014/main" id="{E978099B-7F63-6F05-9119-094C84E85C5F}"/>
              </a:ext>
            </a:extLst>
          </p:cNvPr>
          <p:cNvPicPr>
            <a:picLocks noChangeAspect="1"/>
          </p:cNvPicPr>
          <p:nvPr/>
        </p:nvPicPr>
        <p:blipFill>
          <a:blip r:embed="rId3"/>
          <a:stretch>
            <a:fillRect/>
          </a:stretch>
        </p:blipFill>
        <p:spPr>
          <a:xfrm>
            <a:off x="304800" y="1364157"/>
            <a:ext cx="4732430" cy="1905165"/>
          </a:xfrm>
          <a:prstGeom prst="rect">
            <a:avLst/>
          </a:prstGeom>
        </p:spPr>
      </p:pic>
      <p:sp>
        <p:nvSpPr>
          <p:cNvPr id="15" name="TextBox 14">
            <a:extLst>
              <a:ext uri="{FF2B5EF4-FFF2-40B4-BE49-F238E27FC236}">
                <a16:creationId xmlns:a16="http://schemas.microsoft.com/office/drawing/2014/main" id="{4289F62F-C6BA-5EBB-2D3C-37D1D9A27D9F}"/>
              </a:ext>
            </a:extLst>
          </p:cNvPr>
          <p:cNvSpPr txBox="1"/>
          <p:nvPr/>
        </p:nvSpPr>
        <p:spPr>
          <a:xfrm>
            <a:off x="304800" y="3441137"/>
            <a:ext cx="3726426" cy="307777"/>
          </a:xfrm>
          <a:prstGeom prst="rect">
            <a:avLst/>
          </a:prstGeom>
          <a:noFill/>
        </p:spPr>
        <p:txBody>
          <a:bodyPr wrap="square" rtlCol="0">
            <a:spAutoFit/>
          </a:bodyPr>
          <a:lstStyle/>
          <a:p>
            <a:r>
              <a:rPr lang="en-US" sz="1400"/>
              <a:t>So we have:</a:t>
            </a:r>
          </a:p>
        </p:txBody>
      </p:sp>
      <p:pic>
        <p:nvPicPr>
          <p:cNvPr id="8" name="Picture 7">
            <a:extLst>
              <a:ext uri="{FF2B5EF4-FFF2-40B4-BE49-F238E27FC236}">
                <a16:creationId xmlns:a16="http://schemas.microsoft.com/office/drawing/2014/main" id="{8D483787-86F8-2C7D-74A2-8086BAFF7E72}"/>
              </a:ext>
            </a:extLst>
          </p:cNvPr>
          <p:cNvPicPr>
            <a:picLocks noChangeAspect="1"/>
          </p:cNvPicPr>
          <p:nvPr/>
        </p:nvPicPr>
        <p:blipFill>
          <a:blip r:embed="rId4"/>
          <a:stretch>
            <a:fillRect/>
          </a:stretch>
        </p:blipFill>
        <p:spPr>
          <a:xfrm>
            <a:off x="351606" y="3917942"/>
            <a:ext cx="5524979" cy="990686"/>
          </a:xfrm>
          <a:prstGeom prst="rect">
            <a:avLst/>
          </a:prstGeom>
        </p:spPr>
      </p:pic>
      <p:sp>
        <p:nvSpPr>
          <p:cNvPr id="9" name="TextBox 8">
            <a:extLst>
              <a:ext uri="{FF2B5EF4-FFF2-40B4-BE49-F238E27FC236}">
                <a16:creationId xmlns:a16="http://schemas.microsoft.com/office/drawing/2014/main" id="{1EB2E0C7-6EA7-E49D-9720-9546ED62990B}"/>
              </a:ext>
            </a:extLst>
          </p:cNvPr>
          <p:cNvSpPr txBox="1"/>
          <p:nvPr/>
        </p:nvSpPr>
        <p:spPr>
          <a:xfrm>
            <a:off x="304800" y="5205472"/>
            <a:ext cx="1386348" cy="307777"/>
          </a:xfrm>
          <a:prstGeom prst="rect">
            <a:avLst/>
          </a:prstGeom>
          <a:noFill/>
        </p:spPr>
        <p:txBody>
          <a:bodyPr wrap="square" rtlCol="0">
            <a:spAutoFit/>
          </a:bodyPr>
          <a:lstStyle/>
          <a:p>
            <a:r>
              <a:rPr lang="en-US" sz="1400"/>
              <a:t>And alternately,</a:t>
            </a:r>
          </a:p>
        </p:txBody>
      </p:sp>
      <p:pic>
        <p:nvPicPr>
          <p:cNvPr id="10" name="Picture 9">
            <a:extLst>
              <a:ext uri="{FF2B5EF4-FFF2-40B4-BE49-F238E27FC236}">
                <a16:creationId xmlns:a16="http://schemas.microsoft.com/office/drawing/2014/main" id="{1888E1D1-D6B2-FC45-DB4A-523F7D650FCE}"/>
              </a:ext>
            </a:extLst>
          </p:cNvPr>
          <p:cNvPicPr>
            <a:picLocks noChangeAspect="1"/>
          </p:cNvPicPr>
          <p:nvPr/>
        </p:nvPicPr>
        <p:blipFill>
          <a:blip r:embed="rId5"/>
          <a:stretch>
            <a:fillRect/>
          </a:stretch>
        </p:blipFill>
        <p:spPr>
          <a:xfrm>
            <a:off x="351606" y="5513249"/>
            <a:ext cx="3535986" cy="960203"/>
          </a:xfrm>
          <a:prstGeom prst="rect">
            <a:avLst/>
          </a:prstGeom>
        </p:spPr>
      </p:pic>
    </p:spTree>
    <p:extLst>
      <p:ext uri="{BB962C8B-B14F-4D97-AF65-F5344CB8AC3E}">
        <p14:creationId xmlns:p14="http://schemas.microsoft.com/office/powerpoint/2010/main" val="948678611"/>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94985" y="128562"/>
            <a:ext cx="4038541" cy="461665"/>
          </a:xfrm>
          <a:prstGeom prst="rect">
            <a:avLst/>
          </a:prstGeom>
        </p:spPr>
        <p:txBody>
          <a:bodyPr wrap="none">
            <a:spAutoFit/>
          </a:bodyPr>
          <a:lstStyle/>
          <a:p>
            <a:r>
              <a:rPr lang="en-US" sz="2400" b="1" u="sng">
                <a:solidFill>
                  <a:srgbClr val="0066FF"/>
                </a:solidFill>
              </a:rPr>
              <a:t>Dataframe: One-Hot-Encoding</a:t>
            </a:r>
          </a:p>
        </p:txBody>
      </p:sp>
      <p:sp>
        <p:nvSpPr>
          <p:cNvPr id="28" name="TextBox 27">
            <a:extLst>
              <a:ext uri="{FF2B5EF4-FFF2-40B4-BE49-F238E27FC236}">
                <a16:creationId xmlns:a16="http://schemas.microsoft.com/office/drawing/2014/main" id="{677392A4-E7A1-48CD-B305-C464455ADE54}"/>
              </a:ext>
            </a:extLst>
          </p:cNvPr>
          <p:cNvSpPr txBox="1"/>
          <p:nvPr/>
        </p:nvSpPr>
        <p:spPr>
          <a:xfrm>
            <a:off x="337090" y="1158867"/>
            <a:ext cx="11537484" cy="984885"/>
          </a:xfrm>
          <a:prstGeom prst="rect">
            <a:avLst/>
          </a:prstGeom>
          <a:noFill/>
        </p:spPr>
        <p:txBody>
          <a:bodyPr wrap="square" rtlCol="0">
            <a:spAutoFit/>
          </a:bodyPr>
          <a:lstStyle/>
          <a:p>
            <a:r>
              <a:rPr lang="en-US" sz="1600" b="1"/>
              <a:t>One-Hot-Encoding</a:t>
            </a:r>
          </a:p>
          <a:p>
            <a:r>
              <a:rPr lang="en-US" sz="1400"/>
              <a:t>So if you have a column of nominal data (can’t really be represented by numbers), that contains nominal values ‘A’, ‘B’, ‘C’, say. then a common approach to translate to ordinal data is to promote each distinct nominal value to a separate column.  And then row would be described by a coordinate label (1, 0, 0), (0, 1, 0), (0, 0, 1).  This is One-Hot-Encoding.</a:t>
            </a:r>
          </a:p>
        </p:txBody>
      </p:sp>
      <p:sp>
        <p:nvSpPr>
          <p:cNvPr id="16" name="TextBox 15">
            <a:extLst>
              <a:ext uri="{FF2B5EF4-FFF2-40B4-BE49-F238E27FC236}">
                <a16:creationId xmlns:a16="http://schemas.microsoft.com/office/drawing/2014/main" id="{E7080495-8D65-11B8-8C76-95AA0AFBB461}"/>
              </a:ext>
            </a:extLst>
          </p:cNvPr>
          <p:cNvSpPr txBox="1"/>
          <p:nvPr/>
        </p:nvSpPr>
        <p:spPr>
          <a:xfrm>
            <a:off x="337090" y="2274283"/>
            <a:ext cx="6481999" cy="338554"/>
          </a:xfrm>
          <a:prstGeom prst="rect">
            <a:avLst/>
          </a:prstGeom>
          <a:noFill/>
        </p:spPr>
        <p:txBody>
          <a:bodyPr wrap="square" rtlCol="0">
            <a:spAutoFit/>
          </a:bodyPr>
          <a:lstStyle/>
          <a:p>
            <a:r>
              <a:rPr lang="en-US" sz="1600"/>
              <a:t>pandas.get_dummies(df, df.column, prefix=“prefix”, drop_first = True/False)</a:t>
            </a:r>
          </a:p>
        </p:txBody>
      </p:sp>
      <p:sp>
        <p:nvSpPr>
          <p:cNvPr id="5" name="TextBox 4">
            <a:extLst>
              <a:ext uri="{FF2B5EF4-FFF2-40B4-BE49-F238E27FC236}">
                <a16:creationId xmlns:a16="http://schemas.microsoft.com/office/drawing/2014/main" id="{E8CB58CF-13A3-F85A-A112-B220295F498F}"/>
              </a:ext>
            </a:extLst>
          </p:cNvPr>
          <p:cNvSpPr txBox="1"/>
          <p:nvPr/>
        </p:nvSpPr>
        <p:spPr>
          <a:xfrm>
            <a:off x="4930040" y="3155991"/>
            <a:ext cx="6750683" cy="1600438"/>
          </a:xfrm>
          <a:prstGeom prst="rect">
            <a:avLst/>
          </a:prstGeom>
          <a:noFill/>
        </p:spPr>
        <p:txBody>
          <a:bodyPr wrap="square" rtlCol="0">
            <a:spAutoFit/>
          </a:bodyPr>
          <a:lstStyle/>
          <a:p>
            <a:r>
              <a:rPr lang="en-US" sz="1400"/>
              <a:t>will expand df.column into the one-hot-encoded format columns, and return the new dataframe.  We can make df.column a list of columns if we want, but apparently have to say </a:t>
            </a:r>
            <a:r>
              <a:rPr lang="en-US" sz="1400" b="1"/>
              <a:t>columns = [list of columns].  prefix = “prefix”</a:t>
            </a:r>
            <a:r>
              <a:rPr lang="en-US" sz="1400"/>
              <a:t> governs how the new columns are displayed.  If we’re one-hot-encoding col1, which has values: val1, val2, val3, then their new associated column headings will be prefix_val1, prefix_val2, prefix_val3, I think.  The default prefix is just the name of the categorical/nominal column. The last argument drop_first, allows you to drop the first of the new columns, to avoid the collinearity thing.</a:t>
            </a:r>
            <a:endParaRPr lang="en-US" b="1"/>
          </a:p>
        </p:txBody>
      </p:sp>
      <p:pic>
        <p:nvPicPr>
          <p:cNvPr id="2" name="Picture 1">
            <a:extLst>
              <a:ext uri="{FF2B5EF4-FFF2-40B4-BE49-F238E27FC236}">
                <a16:creationId xmlns:a16="http://schemas.microsoft.com/office/drawing/2014/main" id="{E7E7D8FA-F403-9F52-B378-6D21AC7337BC}"/>
              </a:ext>
            </a:extLst>
          </p:cNvPr>
          <p:cNvPicPr>
            <a:picLocks noChangeAspect="1"/>
          </p:cNvPicPr>
          <p:nvPr/>
        </p:nvPicPr>
        <p:blipFill>
          <a:blip r:embed="rId3"/>
          <a:stretch>
            <a:fillRect/>
          </a:stretch>
        </p:blipFill>
        <p:spPr>
          <a:xfrm>
            <a:off x="5206625" y="4933647"/>
            <a:ext cx="6750683" cy="300031"/>
          </a:xfrm>
          <a:prstGeom prst="rect">
            <a:avLst/>
          </a:prstGeom>
        </p:spPr>
      </p:pic>
      <p:sp>
        <p:nvSpPr>
          <p:cNvPr id="10" name="TextBox 9">
            <a:extLst>
              <a:ext uri="{FF2B5EF4-FFF2-40B4-BE49-F238E27FC236}">
                <a16:creationId xmlns:a16="http://schemas.microsoft.com/office/drawing/2014/main" id="{A58D9B03-A550-7628-D006-F7A0BB5833DB}"/>
              </a:ext>
            </a:extLst>
          </p:cNvPr>
          <p:cNvSpPr txBox="1"/>
          <p:nvPr/>
        </p:nvSpPr>
        <p:spPr>
          <a:xfrm>
            <a:off x="5206625" y="5787007"/>
            <a:ext cx="3050967" cy="738664"/>
          </a:xfrm>
          <a:prstGeom prst="rect">
            <a:avLst/>
          </a:prstGeom>
          <a:solidFill>
            <a:srgbClr val="CEDBFE"/>
          </a:solidFill>
        </p:spPr>
        <p:txBody>
          <a:bodyPr wrap="square" rtlCol="0">
            <a:spAutoFit/>
          </a:bodyPr>
          <a:lstStyle/>
          <a:p>
            <a:r>
              <a:rPr lang="en-US" sz="1400"/>
              <a:t>just to reiterate, to be safe, you should drop one of the dummy columns to avoid the collinearity trap.</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D7D47FE7-EEA7-A659-F70B-B3740076729A}"/>
                  </a:ext>
                </a:extLst>
              </p14:cNvPr>
              <p14:cNvContentPartPr/>
              <p14:nvPr/>
            </p14:nvContentPartPr>
            <p14:xfrm>
              <a:off x="6227895" y="2448126"/>
              <a:ext cx="794880" cy="633960"/>
            </p14:xfrm>
          </p:contentPart>
        </mc:Choice>
        <mc:Fallback xmlns="">
          <p:pic>
            <p:nvPicPr>
              <p:cNvPr id="6" name="Ink 5">
                <a:extLst>
                  <a:ext uri="{FF2B5EF4-FFF2-40B4-BE49-F238E27FC236}">
                    <a16:creationId xmlns:a16="http://schemas.microsoft.com/office/drawing/2014/main" id="{D7D47FE7-EEA7-A659-F70B-B3740076729A}"/>
                  </a:ext>
                </a:extLst>
              </p:cNvPr>
              <p:cNvPicPr/>
              <p:nvPr/>
            </p:nvPicPr>
            <p:blipFill>
              <a:blip r:embed="rId5"/>
              <a:stretch>
                <a:fillRect/>
              </a:stretch>
            </p:blipFill>
            <p:spPr>
              <a:xfrm>
                <a:off x="6221775" y="2442006"/>
                <a:ext cx="807120" cy="646200"/>
              </a:xfrm>
              <a:prstGeom prst="rect">
                <a:avLst/>
              </a:prstGeom>
            </p:spPr>
          </p:pic>
        </mc:Fallback>
      </mc:AlternateContent>
      <p:pic>
        <p:nvPicPr>
          <p:cNvPr id="7" name="Picture 6">
            <a:extLst>
              <a:ext uri="{FF2B5EF4-FFF2-40B4-BE49-F238E27FC236}">
                <a16:creationId xmlns:a16="http://schemas.microsoft.com/office/drawing/2014/main" id="{213D6000-2751-6E5B-245A-4FB4D4AA3707}"/>
              </a:ext>
            </a:extLst>
          </p:cNvPr>
          <p:cNvPicPr>
            <a:picLocks noChangeAspect="1"/>
          </p:cNvPicPr>
          <p:nvPr/>
        </p:nvPicPr>
        <p:blipFill>
          <a:blip r:embed="rId6"/>
          <a:stretch>
            <a:fillRect/>
          </a:stretch>
        </p:blipFill>
        <p:spPr>
          <a:xfrm>
            <a:off x="5206625" y="5390828"/>
            <a:ext cx="6349864" cy="239029"/>
          </a:xfrm>
          <a:prstGeom prst="rect">
            <a:avLst/>
          </a:prstGeom>
        </p:spPr>
      </p:pic>
    </p:spTree>
    <p:extLst>
      <p:ext uri="{BB962C8B-B14F-4D97-AF65-F5344CB8AC3E}">
        <p14:creationId xmlns:p14="http://schemas.microsoft.com/office/powerpoint/2010/main" val="296707889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94985" y="128562"/>
            <a:ext cx="4038541" cy="461665"/>
          </a:xfrm>
          <a:prstGeom prst="rect">
            <a:avLst/>
          </a:prstGeom>
        </p:spPr>
        <p:txBody>
          <a:bodyPr wrap="none">
            <a:spAutoFit/>
          </a:bodyPr>
          <a:lstStyle/>
          <a:p>
            <a:r>
              <a:rPr lang="en-US" sz="2400" b="1" u="sng">
                <a:solidFill>
                  <a:srgbClr val="0066FF"/>
                </a:solidFill>
              </a:rPr>
              <a:t>Dataframe: One-Hot-Encoding</a:t>
            </a:r>
          </a:p>
        </p:txBody>
      </p:sp>
      <p:pic>
        <p:nvPicPr>
          <p:cNvPr id="6" name="Picture 5">
            <a:extLst>
              <a:ext uri="{FF2B5EF4-FFF2-40B4-BE49-F238E27FC236}">
                <a16:creationId xmlns:a16="http://schemas.microsoft.com/office/drawing/2014/main" id="{DCF214E6-8233-B77F-379C-57EE83C80615}"/>
              </a:ext>
            </a:extLst>
          </p:cNvPr>
          <p:cNvPicPr>
            <a:picLocks noChangeAspect="1"/>
          </p:cNvPicPr>
          <p:nvPr/>
        </p:nvPicPr>
        <p:blipFill>
          <a:blip r:embed="rId3"/>
          <a:stretch>
            <a:fillRect/>
          </a:stretch>
        </p:blipFill>
        <p:spPr>
          <a:xfrm>
            <a:off x="386252" y="1774418"/>
            <a:ext cx="3871295" cy="1402202"/>
          </a:xfrm>
          <a:prstGeom prst="rect">
            <a:avLst/>
          </a:prstGeom>
        </p:spPr>
      </p:pic>
      <p:sp>
        <p:nvSpPr>
          <p:cNvPr id="7" name="TextBox 6">
            <a:extLst>
              <a:ext uri="{FF2B5EF4-FFF2-40B4-BE49-F238E27FC236}">
                <a16:creationId xmlns:a16="http://schemas.microsoft.com/office/drawing/2014/main" id="{5C79BB67-F581-CDC9-A348-5CADDBC9D591}"/>
              </a:ext>
            </a:extLst>
          </p:cNvPr>
          <p:cNvSpPr txBox="1"/>
          <p:nvPr/>
        </p:nvSpPr>
        <p:spPr>
          <a:xfrm>
            <a:off x="346656" y="1301720"/>
            <a:ext cx="4157739" cy="338554"/>
          </a:xfrm>
          <a:prstGeom prst="rect">
            <a:avLst/>
          </a:prstGeom>
          <a:noFill/>
        </p:spPr>
        <p:txBody>
          <a:bodyPr wrap="square" rtlCol="0">
            <a:spAutoFit/>
          </a:bodyPr>
          <a:lstStyle/>
          <a:p>
            <a:r>
              <a:rPr lang="en-US" sz="1600"/>
              <a:t>for instance, here is badgrades dataframe.</a:t>
            </a:r>
          </a:p>
        </p:txBody>
      </p:sp>
      <p:sp>
        <p:nvSpPr>
          <p:cNvPr id="8" name="TextBox 7">
            <a:extLst>
              <a:ext uri="{FF2B5EF4-FFF2-40B4-BE49-F238E27FC236}">
                <a16:creationId xmlns:a16="http://schemas.microsoft.com/office/drawing/2014/main" id="{91613923-779A-499B-FB07-80725C499B82}"/>
              </a:ext>
            </a:extLst>
          </p:cNvPr>
          <p:cNvSpPr txBox="1"/>
          <p:nvPr/>
        </p:nvSpPr>
        <p:spPr>
          <a:xfrm>
            <a:off x="5267701" y="1232504"/>
            <a:ext cx="5459293" cy="338554"/>
          </a:xfrm>
          <a:prstGeom prst="rect">
            <a:avLst/>
          </a:prstGeom>
          <a:noFill/>
        </p:spPr>
        <p:txBody>
          <a:bodyPr wrap="square" rtlCol="0">
            <a:spAutoFit/>
          </a:bodyPr>
          <a:lstStyle/>
          <a:p>
            <a:r>
              <a:rPr lang="en-US" sz="1600"/>
              <a:t>and here it is with Grade column one-hot-encoded.</a:t>
            </a:r>
          </a:p>
        </p:txBody>
      </p:sp>
      <p:pic>
        <p:nvPicPr>
          <p:cNvPr id="9" name="Picture 8">
            <a:extLst>
              <a:ext uri="{FF2B5EF4-FFF2-40B4-BE49-F238E27FC236}">
                <a16:creationId xmlns:a16="http://schemas.microsoft.com/office/drawing/2014/main" id="{4BCA9F92-EFC8-08D6-1625-CF6A90ED695C}"/>
              </a:ext>
            </a:extLst>
          </p:cNvPr>
          <p:cNvPicPr>
            <a:picLocks noChangeAspect="1"/>
          </p:cNvPicPr>
          <p:nvPr/>
        </p:nvPicPr>
        <p:blipFill>
          <a:blip r:embed="rId4"/>
          <a:stretch>
            <a:fillRect/>
          </a:stretch>
        </p:blipFill>
        <p:spPr>
          <a:xfrm>
            <a:off x="5267701" y="1791224"/>
            <a:ext cx="5960738" cy="2506427"/>
          </a:xfrm>
          <a:prstGeom prst="rect">
            <a:avLst/>
          </a:prstGeom>
        </p:spPr>
      </p:pic>
    </p:spTree>
    <p:extLst>
      <p:ext uri="{BB962C8B-B14F-4D97-AF65-F5344CB8AC3E}">
        <p14:creationId xmlns:p14="http://schemas.microsoft.com/office/powerpoint/2010/main" val="99585563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D9AF-E1D3-31EC-F04C-189539F743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A54E36-2BD5-974D-BADF-D67987E8A95D}"/>
              </a:ext>
            </a:extLst>
          </p:cNvPr>
          <p:cNvSpPr>
            <a:spLocks noGrp="1"/>
          </p:cNvSpPr>
          <p:nvPr>
            <p:ph type="ctrTitle"/>
          </p:nvPr>
        </p:nvSpPr>
        <p:spPr>
          <a:xfrm>
            <a:off x="3246673" y="181746"/>
            <a:ext cx="4507066" cy="553468"/>
          </a:xfrm>
        </p:spPr>
        <p:txBody>
          <a:bodyPr>
            <a:noAutofit/>
          </a:bodyPr>
          <a:lstStyle/>
          <a:p>
            <a:r>
              <a:rPr lang="en-US" sz="2800" b="1" u="sng">
                <a:solidFill>
                  <a:srgbClr val="0066FF"/>
                </a:solidFill>
                <a:latin typeface="Abadi" panose="020B0604020104020204" pitchFamily="34" charset="0"/>
              </a:rPr>
              <a:t>Dataframe: Display Options</a:t>
            </a:r>
          </a:p>
        </p:txBody>
      </p:sp>
      <p:sp>
        <p:nvSpPr>
          <p:cNvPr id="17" name="TextBox 16">
            <a:extLst>
              <a:ext uri="{FF2B5EF4-FFF2-40B4-BE49-F238E27FC236}">
                <a16:creationId xmlns:a16="http://schemas.microsoft.com/office/drawing/2014/main" id="{C2DF5803-8C96-EAFC-10E3-E57B59092421}"/>
              </a:ext>
            </a:extLst>
          </p:cNvPr>
          <p:cNvSpPr txBox="1"/>
          <p:nvPr/>
        </p:nvSpPr>
        <p:spPr>
          <a:xfrm>
            <a:off x="326570" y="1142540"/>
            <a:ext cx="10655133" cy="523220"/>
          </a:xfrm>
          <a:prstGeom prst="rect">
            <a:avLst/>
          </a:prstGeom>
          <a:noFill/>
        </p:spPr>
        <p:txBody>
          <a:bodyPr wrap="square">
            <a:spAutoFit/>
          </a:bodyPr>
          <a:lstStyle/>
          <a:p>
            <a:r>
              <a:rPr lang="en-US" sz="1400"/>
              <a:t>We can set display options for how many columns/rows are shown when you display a dataframe in the console. You would put these lines right below the pandas import.  </a:t>
            </a:r>
          </a:p>
        </p:txBody>
      </p:sp>
      <p:sp>
        <p:nvSpPr>
          <p:cNvPr id="4" name="TextBox 3">
            <a:extLst>
              <a:ext uri="{FF2B5EF4-FFF2-40B4-BE49-F238E27FC236}">
                <a16:creationId xmlns:a16="http://schemas.microsoft.com/office/drawing/2014/main" id="{BDD42534-2394-49B4-F286-D7AD720D5A68}"/>
              </a:ext>
            </a:extLst>
          </p:cNvPr>
          <p:cNvSpPr txBox="1"/>
          <p:nvPr/>
        </p:nvSpPr>
        <p:spPr>
          <a:xfrm>
            <a:off x="326570" y="2073086"/>
            <a:ext cx="3778899" cy="338554"/>
          </a:xfrm>
          <a:prstGeom prst="rect">
            <a:avLst/>
          </a:prstGeom>
          <a:noFill/>
        </p:spPr>
        <p:txBody>
          <a:bodyPr wrap="square">
            <a:spAutoFit/>
          </a:bodyPr>
          <a:lstStyle/>
          <a:p>
            <a:r>
              <a:rPr lang="en-US" sz="1600"/>
              <a:t>pandas.set_option(“display.max_rows”, 5)</a:t>
            </a:r>
          </a:p>
        </p:txBody>
      </p:sp>
      <p:sp>
        <p:nvSpPr>
          <p:cNvPr id="8" name="TextBox 7">
            <a:extLst>
              <a:ext uri="{FF2B5EF4-FFF2-40B4-BE49-F238E27FC236}">
                <a16:creationId xmlns:a16="http://schemas.microsoft.com/office/drawing/2014/main" id="{B37DF9DE-637B-3474-DCC5-D35FA27645D3}"/>
              </a:ext>
            </a:extLst>
          </p:cNvPr>
          <p:cNvSpPr txBox="1"/>
          <p:nvPr/>
        </p:nvSpPr>
        <p:spPr>
          <a:xfrm>
            <a:off x="326570" y="3059735"/>
            <a:ext cx="4068148" cy="338554"/>
          </a:xfrm>
          <a:prstGeom prst="rect">
            <a:avLst/>
          </a:prstGeom>
          <a:noFill/>
        </p:spPr>
        <p:txBody>
          <a:bodyPr wrap="square">
            <a:spAutoFit/>
          </a:bodyPr>
          <a:lstStyle/>
          <a:p>
            <a:r>
              <a:rPr lang="en-US" sz="1600"/>
              <a:t>pandas.set_option(“display.max_columns”, 2)</a:t>
            </a:r>
          </a:p>
        </p:txBody>
      </p:sp>
      <mc:AlternateContent xmlns:mc="http://schemas.openxmlformats.org/markup-compatibility/2006" xmlns:p14="http://schemas.microsoft.com/office/powerpoint/2010/main">
        <mc:Choice Requires="p14">
          <p:contentPart p14:bwMode="auto" r:id="rId2">
            <p14:nvContentPartPr>
              <p14:cNvPr id="13" name="Ink 12">
                <a:extLst>
                  <a:ext uri="{FF2B5EF4-FFF2-40B4-BE49-F238E27FC236}">
                    <a16:creationId xmlns:a16="http://schemas.microsoft.com/office/drawing/2014/main" id="{5A9B605B-CC33-0C4F-3321-6095A6389983}"/>
                  </a:ext>
                </a:extLst>
              </p14:cNvPr>
              <p14:cNvContentPartPr/>
              <p14:nvPr/>
            </p14:nvContentPartPr>
            <p14:xfrm>
              <a:off x="4077213" y="2186390"/>
              <a:ext cx="723600" cy="81720"/>
            </p14:xfrm>
          </p:contentPart>
        </mc:Choice>
        <mc:Fallback xmlns="">
          <p:pic>
            <p:nvPicPr>
              <p:cNvPr id="13" name="Ink 12">
                <a:extLst>
                  <a:ext uri="{FF2B5EF4-FFF2-40B4-BE49-F238E27FC236}">
                    <a16:creationId xmlns:a16="http://schemas.microsoft.com/office/drawing/2014/main" id="{5A9B605B-CC33-0C4F-3321-6095A6389983}"/>
                  </a:ext>
                </a:extLst>
              </p:cNvPr>
              <p:cNvPicPr/>
              <p:nvPr/>
            </p:nvPicPr>
            <p:blipFill>
              <a:blip r:embed="rId3"/>
              <a:stretch>
                <a:fillRect/>
              </a:stretch>
            </p:blipFill>
            <p:spPr>
              <a:xfrm>
                <a:off x="4068573" y="2177750"/>
                <a:ext cx="7412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E0413932-0799-BEB6-5842-FF36B7A5747D}"/>
                  </a:ext>
                </a:extLst>
              </p14:cNvPr>
              <p14:cNvContentPartPr/>
              <p14:nvPr/>
            </p14:nvContentPartPr>
            <p14:xfrm>
              <a:off x="4301133" y="3236870"/>
              <a:ext cx="646560" cy="49680"/>
            </p14:xfrm>
          </p:contentPart>
        </mc:Choice>
        <mc:Fallback xmlns="">
          <p:pic>
            <p:nvPicPr>
              <p:cNvPr id="14" name="Ink 13">
                <a:extLst>
                  <a:ext uri="{FF2B5EF4-FFF2-40B4-BE49-F238E27FC236}">
                    <a16:creationId xmlns:a16="http://schemas.microsoft.com/office/drawing/2014/main" id="{E0413932-0799-BEB6-5842-FF36B7A5747D}"/>
                  </a:ext>
                </a:extLst>
              </p:cNvPr>
              <p:cNvPicPr/>
              <p:nvPr/>
            </p:nvPicPr>
            <p:blipFill>
              <a:blip r:embed="rId5"/>
              <a:stretch>
                <a:fillRect/>
              </a:stretch>
            </p:blipFill>
            <p:spPr>
              <a:xfrm>
                <a:off x="4292493" y="3228230"/>
                <a:ext cx="664200" cy="67320"/>
              </a:xfrm>
              <a:prstGeom prst="rect">
                <a:avLst/>
              </a:prstGeom>
            </p:spPr>
          </p:pic>
        </mc:Fallback>
      </mc:AlternateContent>
      <p:sp>
        <p:nvSpPr>
          <p:cNvPr id="19" name="TextBox 18">
            <a:extLst>
              <a:ext uri="{FF2B5EF4-FFF2-40B4-BE49-F238E27FC236}">
                <a16:creationId xmlns:a16="http://schemas.microsoft.com/office/drawing/2014/main" id="{7D362F41-068E-CAE6-153A-50CC1E125A56}"/>
              </a:ext>
            </a:extLst>
          </p:cNvPr>
          <p:cNvSpPr txBox="1"/>
          <p:nvPr/>
        </p:nvSpPr>
        <p:spPr>
          <a:xfrm>
            <a:off x="5197150" y="2098833"/>
            <a:ext cx="5971593" cy="307777"/>
          </a:xfrm>
          <a:prstGeom prst="rect">
            <a:avLst/>
          </a:prstGeom>
          <a:noFill/>
        </p:spPr>
        <p:txBody>
          <a:bodyPr wrap="square" rtlCol="0">
            <a:spAutoFit/>
          </a:bodyPr>
          <a:lstStyle/>
          <a:p>
            <a:r>
              <a:rPr lang="en-US" sz="1400"/>
              <a:t>sets number of displayed rows to 5.  If you want all, then can say None.</a:t>
            </a:r>
          </a:p>
        </p:txBody>
      </p:sp>
      <p:sp>
        <p:nvSpPr>
          <p:cNvPr id="20" name="TextBox 19">
            <a:extLst>
              <a:ext uri="{FF2B5EF4-FFF2-40B4-BE49-F238E27FC236}">
                <a16:creationId xmlns:a16="http://schemas.microsoft.com/office/drawing/2014/main" id="{89708E84-A100-20A2-C151-14ED65B9352B}"/>
              </a:ext>
            </a:extLst>
          </p:cNvPr>
          <p:cNvSpPr txBox="1"/>
          <p:nvPr/>
        </p:nvSpPr>
        <p:spPr>
          <a:xfrm>
            <a:off x="5191574" y="3082981"/>
            <a:ext cx="5874532" cy="307777"/>
          </a:xfrm>
          <a:prstGeom prst="rect">
            <a:avLst/>
          </a:prstGeom>
          <a:noFill/>
        </p:spPr>
        <p:txBody>
          <a:bodyPr wrap="square" rtlCol="0">
            <a:spAutoFit/>
          </a:bodyPr>
          <a:lstStyle/>
          <a:p>
            <a:r>
              <a:rPr lang="en-US" sz="1400"/>
              <a:t>sets number of displayed columns to 2.  If you want all, then can say None.</a:t>
            </a:r>
          </a:p>
        </p:txBody>
      </p:sp>
      <p:sp>
        <p:nvSpPr>
          <p:cNvPr id="21" name="TextBox 20">
            <a:extLst>
              <a:ext uri="{FF2B5EF4-FFF2-40B4-BE49-F238E27FC236}">
                <a16:creationId xmlns:a16="http://schemas.microsoft.com/office/drawing/2014/main" id="{D5C23020-D24D-864E-3B4C-25C3A8157AA0}"/>
              </a:ext>
            </a:extLst>
          </p:cNvPr>
          <p:cNvSpPr txBox="1"/>
          <p:nvPr/>
        </p:nvSpPr>
        <p:spPr>
          <a:xfrm>
            <a:off x="298314" y="4046384"/>
            <a:ext cx="6951572" cy="338554"/>
          </a:xfrm>
          <a:prstGeom prst="rect">
            <a:avLst/>
          </a:prstGeom>
          <a:noFill/>
        </p:spPr>
        <p:txBody>
          <a:bodyPr wrap="square">
            <a:spAutoFit/>
          </a:bodyPr>
          <a:lstStyle/>
          <a:p>
            <a:r>
              <a:rPr lang="en-US" sz="1600"/>
              <a:t>dataframe.head().to_markdown(index=False, numalign=“center”, stralign=“right”)</a:t>
            </a:r>
          </a:p>
        </p:txBody>
      </p:sp>
      <mc:AlternateContent xmlns:mc="http://schemas.openxmlformats.org/markup-compatibility/2006" xmlns:p14="http://schemas.microsoft.com/office/powerpoint/2010/main">
        <mc:Choice Requires="p14">
          <p:contentPart p14:bwMode="auto" r:id="rId6">
            <p14:nvContentPartPr>
              <p14:cNvPr id="22" name="Ink 21">
                <a:extLst>
                  <a:ext uri="{FF2B5EF4-FFF2-40B4-BE49-F238E27FC236}">
                    <a16:creationId xmlns:a16="http://schemas.microsoft.com/office/drawing/2014/main" id="{690BCD47-A4DE-91DF-DF37-665FA245BC24}"/>
                  </a:ext>
                </a:extLst>
              </p14:cNvPr>
              <p14:cNvContentPartPr/>
              <p14:nvPr/>
            </p14:nvContentPartPr>
            <p14:xfrm>
              <a:off x="7391939" y="4174801"/>
              <a:ext cx="723600" cy="81720"/>
            </p14:xfrm>
          </p:contentPart>
        </mc:Choice>
        <mc:Fallback xmlns="">
          <p:pic>
            <p:nvPicPr>
              <p:cNvPr id="22" name="Ink 21">
                <a:extLst>
                  <a:ext uri="{FF2B5EF4-FFF2-40B4-BE49-F238E27FC236}">
                    <a16:creationId xmlns:a16="http://schemas.microsoft.com/office/drawing/2014/main" id="{690BCD47-A4DE-91DF-DF37-665FA245BC24}"/>
                  </a:ext>
                </a:extLst>
              </p:cNvPr>
              <p:cNvPicPr/>
              <p:nvPr/>
            </p:nvPicPr>
            <p:blipFill>
              <a:blip r:embed="rId3"/>
              <a:stretch>
                <a:fillRect/>
              </a:stretch>
            </p:blipFill>
            <p:spPr>
              <a:xfrm>
                <a:off x="7383299" y="4166161"/>
                <a:ext cx="741240" cy="99360"/>
              </a:xfrm>
              <a:prstGeom prst="rect">
                <a:avLst/>
              </a:prstGeom>
            </p:spPr>
          </p:pic>
        </mc:Fallback>
      </mc:AlternateContent>
      <p:sp>
        <p:nvSpPr>
          <p:cNvPr id="23" name="TextBox 22">
            <a:extLst>
              <a:ext uri="{FF2B5EF4-FFF2-40B4-BE49-F238E27FC236}">
                <a16:creationId xmlns:a16="http://schemas.microsoft.com/office/drawing/2014/main" id="{EB1229E6-76DE-4D26-7415-7DA2767EE376}"/>
              </a:ext>
            </a:extLst>
          </p:cNvPr>
          <p:cNvSpPr txBox="1"/>
          <p:nvPr/>
        </p:nvSpPr>
        <p:spPr>
          <a:xfrm>
            <a:off x="8324784" y="4046384"/>
            <a:ext cx="3568902" cy="2031325"/>
          </a:xfrm>
          <a:prstGeom prst="rect">
            <a:avLst/>
          </a:prstGeom>
          <a:noFill/>
        </p:spPr>
        <p:txBody>
          <a:bodyPr wrap="square" rtlCol="0">
            <a:spAutoFit/>
          </a:bodyPr>
          <a:lstStyle/>
          <a:p>
            <a:r>
              <a:rPr lang="en-US" sz="1400"/>
              <a:t>will convert the output to markdown in this case.  I guess index=False means don’t show the row indices.  numalign and stralign presumably refer to the alignment of data in numerical columns and string columns.  This can be useful for better visualizing the df.  You can put the output into a markdown preview site, e.g., </a:t>
            </a:r>
            <a:r>
              <a:rPr lang="en-US" sz="1400">
                <a:hlinkClick r:id="rId7"/>
              </a:rPr>
              <a:t>https://markdownlivepreview.com/</a:t>
            </a:r>
            <a:endParaRPr lang="en-US" sz="1400"/>
          </a:p>
          <a:p>
            <a:endParaRPr lang="en-US" sz="1400"/>
          </a:p>
        </p:txBody>
      </p:sp>
      <p:sp>
        <p:nvSpPr>
          <p:cNvPr id="3" name="TextBox 2">
            <a:extLst>
              <a:ext uri="{FF2B5EF4-FFF2-40B4-BE49-F238E27FC236}">
                <a16:creationId xmlns:a16="http://schemas.microsoft.com/office/drawing/2014/main" id="{6D67D623-F606-89C8-E41C-600196168938}"/>
              </a:ext>
            </a:extLst>
          </p:cNvPr>
          <p:cNvSpPr txBox="1"/>
          <p:nvPr/>
        </p:nvSpPr>
        <p:spPr>
          <a:xfrm>
            <a:off x="313269" y="6077709"/>
            <a:ext cx="3568902" cy="338554"/>
          </a:xfrm>
          <a:prstGeom prst="rect">
            <a:avLst/>
          </a:prstGeom>
          <a:noFill/>
        </p:spPr>
        <p:txBody>
          <a:bodyPr wrap="square">
            <a:spAutoFit/>
          </a:bodyPr>
          <a:lstStyle/>
          <a:p>
            <a:r>
              <a:rPr lang="en-US" sz="1600"/>
              <a:t>pandas.set_option(“display.precision”, 2)</a:t>
            </a:r>
          </a:p>
        </p:txBody>
      </p:sp>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8D76BFAD-8FE4-9DBB-4547-63906F4086B5}"/>
                  </a:ext>
                </a:extLst>
              </p14:cNvPr>
              <p14:cNvContentPartPr/>
              <p14:nvPr/>
            </p14:nvContentPartPr>
            <p14:xfrm>
              <a:off x="4287832" y="6254844"/>
              <a:ext cx="646560" cy="49680"/>
            </p14:xfrm>
          </p:contentPart>
        </mc:Choice>
        <mc:Fallback xmlns="">
          <p:pic>
            <p:nvPicPr>
              <p:cNvPr id="5" name="Ink 4">
                <a:extLst>
                  <a:ext uri="{FF2B5EF4-FFF2-40B4-BE49-F238E27FC236}">
                    <a16:creationId xmlns:a16="http://schemas.microsoft.com/office/drawing/2014/main" id="{8D76BFAD-8FE4-9DBB-4547-63906F4086B5}"/>
                  </a:ext>
                </a:extLst>
              </p:cNvPr>
              <p:cNvPicPr/>
              <p:nvPr/>
            </p:nvPicPr>
            <p:blipFill>
              <a:blip r:embed="rId9"/>
              <a:stretch>
                <a:fillRect/>
              </a:stretch>
            </p:blipFill>
            <p:spPr>
              <a:xfrm>
                <a:off x="4278832" y="6245778"/>
                <a:ext cx="664200" cy="67449"/>
              </a:xfrm>
              <a:prstGeom prst="rect">
                <a:avLst/>
              </a:prstGeom>
            </p:spPr>
          </p:pic>
        </mc:Fallback>
      </mc:AlternateContent>
      <p:sp>
        <p:nvSpPr>
          <p:cNvPr id="6" name="TextBox 5">
            <a:extLst>
              <a:ext uri="{FF2B5EF4-FFF2-40B4-BE49-F238E27FC236}">
                <a16:creationId xmlns:a16="http://schemas.microsoft.com/office/drawing/2014/main" id="{3DA909DA-6B4D-D48E-3645-3F1E2FA52B1F}"/>
              </a:ext>
            </a:extLst>
          </p:cNvPr>
          <p:cNvSpPr txBox="1"/>
          <p:nvPr/>
        </p:nvSpPr>
        <p:spPr>
          <a:xfrm>
            <a:off x="5107171" y="6110566"/>
            <a:ext cx="5874532" cy="307777"/>
          </a:xfrm>
          <a:prstGeom prst="rect">
            <a:avLst/>
          </a:prstGeom>
          <a:noFill/>
        </p:spPr>
        <p:txBody>
          <a:bodyPr wrap="square" rtlCol="0">
            <a:spAutoFit/>
          </a:bodyPr>
          <a:lstStyle/>
          <a:p>
            <a:r>
              <a:rPr lang="en-US" sz="1400"/>
              <a:t>sets number of places past the decimal when printing out dataframe.</a:t>
            </a:r>
          </a:p>
        </p:txBody>
      </p:sp>
    </p:spTree>
    <p:extLst>
      <p:ext uri="{BB962C8B-B14F-4D97-AF65-F5344CB8AC3E}">
        <p14:creationId xmlns:p14="http://schemas.microsoft.com/office/powerpoint/2010/main" val="1358400422"/>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D9AF-E1D3-31EC-F04C-189539F743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A54E36-2BD5-974D-BADF-D67987E8A95D}"/>
              </a:ext>
            </a:extLst>
          </p:cNvPr>
          <p:cNvSpPr>
            <a:spLocks noGrp="1"/>
          </p:cNvSpPr>
          <p:nvPr>
            <p:ph type="ctrTitle"/>
          </p:nvPr>
        </p:nvSpPr>
        <p:spPr>
          <a:xfrm>
            <a:off x="4488023" y="181746"/>
            <a:ext cx="2883161" cy="553468"/>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C2DF5803-8C96-EAFC-10E3-E57B59092421}"/>
              </a:ext>
            </a:extLst>
          </p:cNvPr>
          <p:cNvSpPr txBox="1"/>
          <p:nvPr/>
        </p:nvSpPr>
        <p:spPr>
          <a:xfrm>
            <a:off x="326570" y="1142540"/>
            <a:ext cx="10655133" cy="523220"/>
          </a:xfrm>
          <a:prstGeom prst="rect">
            <a:avLst/>
          </a:prstGeom>
          <a:noFill/>
        </p:spPr>
        <p:txBody>
          <a:bodyPr wrap="square">
            <a:spAutoFit/>
          </a:bodyPr>
          <a:lstStyle/>
          <a:p>
            <a:r>
              <a:rPr lang="en-US" sz="1400"/>
              <a:t>We can set display options for how many columns/rows are shown when you display a dataframe in the console. You would put these lines right below the pandas import.  </a:t>
            </a:r>
          </a:p>
        </p:txBody>
      </p:sp>
      <p:pic>
        <p:nvPicPr>
          <p:cNvPr id="3" name="Picture 2">
            <a:extLst>
              <a:ext uri="{FF2B5EF4-FFF2-40B4-BE49-F238E27FC236}">
                <a16:creationId xmlns:a16="http://schemas.microsoft.com/office/drawing/2014/main" id="{99DF2FAC-BE60-31E7-6AAF-10F53D2F3DEB}"/>
              </a:ext>
            </a:extLst>
          </p:cNvPr>
          <p:cNvPicPr>
            <a:picLocks noChangeAspect="1"/>
          </p:cNvPicPr>
          <p:nvPr/>
        </p:nvPicPr>
        <p:blipFill>
          <a:blip r:embed="rId2"/>
          <a:stretch>
            <a:fillRect/>
          </a:stretch>
        </p:blipFill>
        <p:spPr>
          <a:xfrm>
            <a:off x="443948" y="2545922"/>
            <a:ext cx="10221751" cy="1038370"/>
          </a:xfrm>
          <a:prstGeom prst="rect">
            <a:avLst/>
          </a:prstGeom>
        </p:spPr>
      </p:pic>
      <p:sp>
        <p:nvSpPr>
          <p:cNvPr id="5" name="TextBox 4">
            <a:extLst>
              <a:ext uri="{FF2B5EF4-FFF2-40B4-BE49-F238E27FC236}">
                <a16:creationId xmlns:a16="http://schemas.microsoft.com/office/drawing/2014/main" id="{ACA87DC0-0958-6A1B-6E16-C6BD22362AFF}"/>
              </a:ext>
            </a:extLst>
          </p:cNvPr>
          <p:cNvSpPr txBox="1"/>
          <p:nvPr/>
        </p:nvSpPr>
        <p:spPr>
          <a:xfrm>
            <a:off x="326570" y="1978757"/>
            <a:ext cx="4463954" cy="338554"/>
          </a:xfrm>
          <a:prstGeom prst="rect">
            <a:avLst/>
          </a:prstGeom>
          <a:noFill/>
        </p:spPr>
        <p:txBody>
          <a:bodyPr wrap="square" rtlCol="0">
            <a:spAutoFit/>
          </a:bodyPr>
          <a:lstStyle/>
          <a:p>
            <a:r>
              <a:rPr lang="en-US" sz="1600"/>
              <a:t>defined a dataframe,</a:t>
            </a:r>
          </a:p>
        </p:txBody>
      </p:sp>
      <p:pic>
        <p:nvPicPr>
          <p:cNvPr id="6" name="Picture 5">
            <a:extLst>
              <a:ext uri="{FF2B5EF4-FFF2-40B4-BE49-F238E27FC236}">
                <a16:creationId xmlns:a16="http://schemas.microsoft.com/office/drawing/2014/main" id="{DE12E61F-273E-2AC1-371F-4725776386D5}"/>
              </a:ext>
            </a:extLst>
          </p:cNvPr>
          <p:cNvPicPr>
            <a:picLocks noChangeAspect="1"/>
          </p:cNvPicPr>
          <p:nvPr/>
        </p:nvPicPr>
        <p:blipFill>
          <a:blip r:embed="rId3"/>
          <a:stretch>
            <a:fillRect/>
          </a:stretch>
        </p:blipFill>
        <p:spPr>
          <a:xfrm>
            <a:off x="443948" y="4544237"/>
            <a:ext cx="3458058" cy="885949"/>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3F07EF8F-E2A1-047F-40EE-6E45B7BFC0B0}"/>
                  </a:ext>
                </a:extLst>
              </p14:cNvPr>
              <p14:cNvContentPartPr/>
              <p14:nvPr/>
            </p14:nvContentPartPr>
            <p14:xfrm>
              <a:off x="4432173" y="5100950"/>
              <a:ext cx="709200" cy="139320"/>
            </p14:xfrm>
          </p:contentPart>
        </mc:Choice>
        <mc:Fallback xmlns="">
          <p:pic>
            <p:nvPicPr>
              <p:cNvPr id="7" name="Ink 6">
                <a:extLst>
                  <a:ext uri="{FF2B5EF4-FFF2-40B4-BE49-F238E27FC236}">
                    <a16:creationId xmlns:a16="http://schemas.microsoft.com/office/drawing/2014/main" id="{3F07EF8F-E2A1-047F-40EE-6E45B7BFC0B0}"/>
                  </a:ext>
                </a:extLst>
              </p:cNvPr>
              <p:cNvPicPr/>
              <p:nvPr/>
            </p:nvPicPr>
            <p:blipFill>
              <a:blip r:embed="rId5"/>
              <a:stretch>
                <a:fillRect/>
              </a:stretch>
            </p:blipFill>
            <p:spPr>
              <a:xfrm>
                <a:off x="4423173" y="5091950"/>
                <a:ext cx="726840" cy="156960"/>
              </a:xfrm>
              <a:prstGeom prst="rect">
                <a:avLst/>
              </a:prstGeom>
            </p:spPr>
          </p:pic>
        </mc:Fallback>
      </mc:AlternateContent>
      <p:pic>
        <p:nvPicPr>
          <p:cNvPr id="9" name="Picture 8">
            <a:extLst>
              <a:ext uri="{FF2B5EF4-FFF2-40B4-BE49-F238E27FC236}">
                <a16:creationId xmlns:a16="http://schemas.microsoft.com/office/drawing/2014/main" id="{21D4BB59-2F72-9966-543F-05F181530CF7}"/>
              </a:ext>
            </a:extLst>
          </p:cNvPr>
          <p:cNvPicPr>
            <a:picLocks noChangeAspect="1"/>
          </p:cNvPicPr>
          <p:nvPr/>
        </p:nvPicPr>
        <p:blipFill>
          <a:blip r:embed="rId6"/>
          <a:stretch>
            <a:fillRect/>
          </a:stretch>
        </p:blipFill>
        <p:spPr>
          <a:xfrm>
            <a:off x="5654136" y="4419138"/>
            <a:ext cx="1905266" cy="2029108"/>
          </a:xfrm>
          <a:prstGeom prst="rect">
            <a:avLst/>
          </a:prstGeom>
        </p:spPr>
      </p:pic>
    </p:spTree>
    <p:extLst>
      <p:ext uri="{BB962C8B-B14F-4D97-AF65-F5344CB8AC3E}">
        <p14:creationId xmlns:p14="http://schemas.microsoft.com/office/powerpoint/2010/main" val="408348045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D9AF-E1D3-31EC-F04C-189539F743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A54E36-2BD5-974D-BADF-D67987E8A95D}"/>
              </a:ext>
            </a:extLst>
          </p:cNvPr>
          <p:cNvSpPr>
            <a:spLocks noGrp="1"/>
          </p:cNvSpPr>
          <p:nvPr>
            <p:ph type="ctrTitle"/>
          </p:nvPr>
        </p:nvSpPr>
        <p:spPr>
          <a:xfrm>
            <a:off x="3970174" y="142333"/>
            <a:ext cx="2883161" cy="553468"/>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C2DF5803-8C96-EAFC-10E3-E57B59092421}"/>
              </a:ext>
            </a:extLst>
          </p:cNvPr>
          <p:cNvSpPr txBox="1"/>
          <p:nvPr/>
        </p:nvSpPr>
        <p:spPr>
          <a:xfrm>
            <a:off x="326571" y="996022"/>
            <a:ext cx="5769430" cy="307777"/>
          </a:xfrm>
          <a:prstGeom prst="rect">
            <a:avLst/>
          </a:prstGeom>
          <a:noFill/>
        </p:spPr>
        <p:txBody>
          <a:bodyPr wrap="square">
            <a:spAutoFit/>
          </a:bodyPr>
          <a:lstStyle/>
          <a:p>
            <a:r>
              <a:rPr lang="en-US" sz="1400"/>
              <a:t>Here’s the markdown thing.  So imported a dataframe,</a:t>
            </a:r>
          </a:p>
        </p:txBody>
      </p:sp>
      <p:pic>
        <p:nvPicPr>
          <p:cNvPr id="4" name="Picture 3">
            <a:extLst>
              <a:ext uri="{FF2B5EF4-FFF2-40B4-BE49-F238E27FC236}">
                <a16:creationId xmlns:a16="http://schemas.microsoft.com/office/drawing/2014/main" id="{02633F8C-51A5-103E-490C-59E24280BD6D}"/>
              </a:ext>
            </a:extLst>
          </p:cNvPr>
          <p:cNvPicPr>
            <a:picLocks noChangeAspect="1"/>
          </p:cNvPicPr>
          <p:nvPr/>
        </p:nvPicPr>
        <p:blipFill>
          <a:blip r:embed="rId2"/>
          <a:stretch>
            <a:fillRect/>
          </a:stretch>
        </p:blipFill>
        <p:spPr>
          <a:xfrm>
            <a:off x="382164" y="1444389"/>
            <a:ext cx="6628656" cy="487401"/>
          </a:xfrm>
          <a:prstGeom prst="rect">
            <a:avLst/>
          </a:prstGeom>
        </p:spPr>
      </p:pic>
      <p:pic>
        <p:nvPicPr>
          <p:cNvPr id="8" name="Picture 7">
            <a:extLst>
              <a:ext uri="{FF2B5EF4-FFF2-40B4-BE49-F238E27FC236}">
                <a16:creationId xmlns:a16="http://schemas.microsoft.com/office/drawing/2014/main" id="{BF572115-360D-1ACD-823C-CAC565E0926E}"/>
              </a:ext>
            </a:extLst>
          </p:cNvPr>
          <p:cNvPicPr>
            <a:picLocks noChangeAspect="1"/>
          </p:cNvPicPr>
          <p:nvPr/>
        </p:nvPicPr>
        <p:blipFill>
          <a:blip r:embed="rId3"/>
          <a:stretch>
            <a:fillRect/>
          </a:stretch>
        </p:blipFill>
        <p:spPr>
          <a:xfrm>
            <a:off x="382164" y="2785479"/>
            <a:ext cx="5570767" cy="1581222"/>
          </a:xfrm>
          <a:prstGeom prst="rect">
            <a:avLst/>
          </a:prstGeom>
        </p:spPr>
      </p:pic>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2AEECCE0-6DCC-320D-DBD2-D2A9A17770BA}"/>
                  </a:ext>
                </a:extLst>
              </p14:cNvPr>
              <p14:cNvContentPartPr/>
              <p14:nvPr/>
            </p14:nvContentPartPr>
            <p14:xfrm>
              <a:off x="2887045" y="2051715"/>
              <a:ext cx="286920" cy="542880"/>
            </p14:xfrm>
          </p:contentPart>
        </mc:Choice>
        <mc:Fallback xmlns="">
          <p:pic>
            <p:nvPicPr>
              <p:cNvPr id="10" name="Ink 9">
                <a:extLst>
                  <a:ext uri="{FF2B5EF4-FFF2-40B4-BE49-F238E27FC236}">
                    <a16:creationId xmlns:a16="http://schemas.microsoft.com/office/drawing/2014/main" id="{2AEECCE0-6DCC-320D-DBD2-D2A9A17770BA}"/>
                  </a:ext>
                </a:extLst>
              </p:cNvPr>
              <p:cNvPicPr/>
              <p:nvPr/>
            </p:nvPicPr>
            <p:blipFill>
              <a:blip r:embed="rId5"/>
              <a:stretch>
                <a:fillRect/>
              </a:stretch>
            </p:blipFill>
            <p:spPr>
              <a:xfrm>
                <a:off x="2878405" y="2042715"/>
                <a:ext cx="304560" cy="560520"/>
              </a:xfrm>
              <a:prstGeom prst="rect">
                <a:avLst/>
              </a:prstGeom>
            </p:spPr>
          </p:pic>
        </mc:Fallback>
      </mc:AlternateContent>
      <p:sp>
        <p:nvSpPr>
          <p:cNvPr id="11" name="TextBox 10">
            <a:extLst>
              <a:ext uri="{FF2B5EF4-FFF2-40B4-BE49-F238E27FC236}">
                <a16:creationId xmlns:a16="http://schemas.microsoft.com/office/drawing/2014/main" id="{8E6CB46C-BFEB-5435-5B86-C383557ECF7F}"/>
              </a:ext>
            </a:extLst>
          </p:cNvPr>
          <p:cNvSpPr txBox="1"/>
          <p:nvPr/>
        </p:nvSpPr>
        <p:spPr>
          <a:xfrm>
            <a:off x="6587412" y="3059668"/>
            <a:ext cx="3107094" cy="738664"/>
          </a:xfrm>
          <a:prstGeom prst="rect">
            <a:avLst/>
          </a:prstGeom>
          <a:noFill/>
        </p:spPr>
        <p:txBody>
          <a:bodyPr wrap="square" rtlCol="0">
            <a:spAutoFit/>
          </a:bodyPr>
          <a:lstStyle/>
          <a:p>
            <a:r>
              <a:rPr lang="en-US" sz="1400"/>
              <a:t>outputs all this junk to console.  But when copy/past this stuff in console into markdown site, we get:</a:t>
            </a:r>
          </a:p>
        </p:txBody>
      </p:sp>
      <p:pic>
        <p:nvPicPr>
          <p:cNvPr id="12" name="Picture 11">
            <a:extLst>
              <a:ext uri="{FF2B5EF4-FFF2-40B4-BE49-F238E27FC236}">
                <a16:creationId xmlns:a16="http://schemas.microsoft.com/office/drawing/2014/main" id="{D7BCC281-7EDB-8E95-5DA1-61532DB7A95A}"/>
              </a:ext>
            </a:extLst>
          </p:cNvPr>
          <p:cNvPicPr>
            <a:picLocks noChangeAspect="1"/>
          </p:cNvPicPr>
          <p:nvPr/>
        </p:nvPicPr>
        <p:blipFill>
          <a:blip r:embed="rId6"/>
          <a:stretch>
            <a:fillRect/>
          </a:stretch>
        </p:blipFill>
        <p:spPr>
          <a:xfrm>
            <a:off x="382164" y="4880907"/>
            <a:ext cx="5029591" cy="1593427"/>
          </a:xfrm>
          <a:prstGeom prst="rect">
            <a:avLst/>
          </a:prstGeom>
        </p:spPr>
      </p:pic>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65AFED51-C92D-7F53-E0CF-2C2C48D09699}"/>
                  </a:ext>
                </a:extLst>
              </p14:cNvPr>
              <p14:cNvContentPartPr/>
              <p14:nvPr/>
            </p14:nvContentPartPr>
            <p14:xfrm>
              <a:off x="6049293" y="4049390"/>
              <a:ext cx="1462320" cy="2044440"/>
            </p14:xfrm>
          </p:contentPart>
        </mc:Choice>
        <mc:Fallback xmlns="">
          <p:pic>
            <p:nvPicPr>
              <p:cNvPr id="13" name="Ink 12">
                <a:extLst>
                  <a:ext uri="{FF2B5EF4-FFF2-40B4-BE49-F238E27FC236}">
                    <a16:creationId xmlns:a16="http://schemas.microsoft.com/office/drawing/2014/main" id="{65AFED51-C92D-7F53-E0CF-2C2C48D09699}"/>
                  </a:ext>
                </a:extLst>
              </p:cNvPr>
              <p:cNvPicPr/>
              <p:nvPr/>
            </p:nvPicPr>
            <p:blipFill>
              <a:blip r:embed="rId8"/>
              <a:stretch>
                <a:fillRect/>
              </a:stretch>
            </p:blipFill>
            <p:spPr>
              <a:xfrm>
                <a:off x="6040653" y="4040390"/>
                <a:ext cx="1479960" cy="2062080"/>
              </a:xfrm>
              <a:prstGeom prst="rect">
                <a:avLst/>
              </a:prstGeom>
            </p:spPr>
          </p:pic>
        </mc:Fallback>
      </mc:AlternateContent>
      <p:sp>
        <p:nvSpPr>
          <p:cNvPr id="14" name="TextBox 13">
            <a:extLst>
              <a:ext uri="{FF2B5EF4-FFF2-40B4-BE49-F238E27FC236}">
                <a16:creationId xmlns:a16="http://schemas.microsoft.com/office/drawing/2014/main" id="{394BC136-75B9-7328-AEFC-D363C62B9110}"/>
              </a:ext>
            </a:extLst>
          </p:cNvPr>
          <p:cNvSpPr txBox="1"/>
          <p:nvPr/>
        </p:nvSpPr>
        <p:spPr>
          <a:xfrm>
            <a:off x="7371184" y="5177268"/>
            <a:ext cx="2182893" cy="738664"/>
          </a:xfrm>
          <a:prstGeom prst="rect">
            <a:avLst/>
          </a:prstGeom>
          <a:noFill/>
        </p:spPr>
        <p:txBody>
          <a:bodyPr wrap="square" rtlCol="0">
            <a:spAutoFit/>
          </a:bodyPr>
          <a:lstStyle/>
          <a:p>
            <a:r>
              <a:rPr lang="en-US" sz="1400"/>
              <a:t>can see the nice scroll bar.  I guess this is how Jupyter notebooks does it.</a:t>
            </a:r>
          </a:p>
        </p:txBody>
      </p:sp>
    </p:spTree>
    <p:extLst>
      <p:ext uri="{BB962C8B-B14F-4D97-AF65-F5344CB8AC3E}">
        <p14:creationId xmlns:p14="http://schemas.microsoft.com/office/powerpoint/2010/main" val="3576138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98133" y="1234825"/>
            <a:ext cx="3929738" cy="338554"/>
          </a:xfrm>
          <a:prstGeom prst="rect">
            <a:avLst/>
          </a:prstGeom>
          <a:noFill/>
        </p:spPr>
        <p:txBody>
          <a:bodyPr wrap="square" rtlCol="0">
            <a:spAutoFit/>
          </a:bodyPr>
          <a:lstStyle/>
          <a:p>
            <a:r>
              <a:rPr lang="en-US" sz="1600"/>
              <a:t>Here’s some useful series methods.</a:t>
            </a:r>
          </a:p>
        </p:txBody>
      </p:sp>
      <p:sp>
        <p:nvSpPr>
          <p:cNvPr id="22" name="TextBox 21">
            <a:extLst>
              <a:ext uri="{FF2B5EF4-FFF2-40B4-BE49-F238E27FC236}">
                <a16:creationId xmlns:a16="http://schemas.microsoft.com/office/drawing/2014/main" id="{2023A560-24BF-ED34-C793-D20405777721}"/>
              </a:ext>
            </a:extLst>
          </p:cNvPr>
          <p:cNvSpPr txBox="1"/>
          <p:nvPr/>
        </p:nvSpPr>
        <p:spPr>
          <a:xfrm>
            <a:off x="293003" y="1746300"/>
            <a:ext cx="1902185" cy="307777"/>
          </a:xfrm>
          <a:prstGeom prst="rect">
            <a:avLst/>
          </a:prstGeom>
          <a:noFill/>
        </p:spPr>
        <p:txBody>
          <a:bodyPr wrap="square" rtlCol="0">
            <a:spAutoFit/>
          </a:bodyPr>
          <a:lstStyle/>
          <a:p>
            <a:r>
              <a:rPr lang="en-US" sz="1400"/>
              <a:t>series.astype(“dtype”)</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7A061FA0-7AE1-DD73-F7BD-2B8B090A5175}"/>
                  </a:ext>
                </a:extLst>
              </p14:cNvPr>
              <p14:cNvContentPartPr/>
              <p14:nvPr/>
            </p14:nvContentPartPr>
            <p14:xfrm>
              <a:off x="2265659" y="1904358"/>
              <a:ext cx="658500" cy="28080"/>
            </p14:xfrm>
          </p:contentPart>
        </mc:Choice>
        <mc:Fallback xmlns="">
          <p:pic>
            <p:nvPicPr>
              <p:cNvPr id="23" name="Ink 22">
                <a:extLst>
                  <a:ext uri="{FF2B5EF4-FFF2-40B4-BE49-F238E27FC236}">
                    <a16:creationId xmlns:a16="http://schemas.microsoft.com/office/drawing/2014/main" id="{7A061FA0-7AE1-DD73-F7BD-2B8B090A5175}"/>
                  </a:ext>
                </a:extLst>
              </p:cNvPr>
              <p:cNvPicPr/>
              <p:nvPr/>
            </p:nvPicPr>
            <p:blipFill>
              <a:blip r:embed="rId4"/>
              <a:stretch>
                <a:fillRect/>
              </a:stretch>
            </p:blipFill>
            <p:spPr>
              <a:xfrm>
                <a:off x="2256658" y="1895358"/>
                <a:ext cx="676142" cy="45720"/>
              </a:xfrm>
              <a:prstGeom prst="rect">
                <a:avLst/>
              </a:prstGeom>
            </p:spPr>
          </p:pic>
        </mc:Fallback>
      </mc:AlternateContent>
      <p:sp>
        <p:nvSpPr>
          <p:cNvPr id="24" name="TextBox 23">
            <a:extLst>
              <a:ext uri="{FF2B5EF4-FFF2-40B4-BE49-F238E27FC236}">
                <a16:creationId xmlns:a16="http://schemas.microsoft.com/office/drawing/2014/main" id="{62C15100-1109-99A2-E710-494E1253C362}"/>
              </a:ext>
            </a:extLst>
          </p:cNvPr>
          <p:cNvSpPr txBox="1"/>
          <p:nvPr/>
        </p:nvSpPr>
        <p:spPr>
          <a:xfrm>
            <a:off x="3193713" y="1755712"/>
            <a:ext cx="8586872" cy="954107"/>
          </a:xfrm>
          <a:prstGeom prst="rect">
            <a:avLst/>
          </a:prstGeom>
          <a:noFill/>
        </p:spPr>
        <p:txBody>
          <a:bodyPr wrap="square">
            <a:spAutoFit/>
          </a:bodyPr>
          <a:lstStyle/>
          <a:p>
            <a:r>
              <a:rPr lang="en-US" sz="1400"/>
              <a:t>returns a copy of the series data as a certain datatype.  Often will use float for numbers.  </a:t>
            </a:r>
            <a:r>
              <a:rPr lang="en-US" sz="1400">
                <a:solidFill>
                  <a:srgbClr val="0066FF"/>
                </a:solidFill>
              </a:rPr>
              <a:t>Can set as “category”, in which case it will treat the values as a special “category” dtype, with its specific values.  You might want to do this, even if values are numbers, if there is no real order between them (like option 3 is less than, greater than option 4). </a:t>
            </a:r>
            <a:r>
              <a:rPr lang="en-US" sz="1400"/>
              <a:t>  If want to change that series dtype, then have to say series = series.astype(‘dtype”).  </a:t>
            </a:r>
            <a:endParaRPr lang="en-US" sz="1400" b="1"/>
          </a:p>
        </p:txBody>
      </p:sp>
      <p:sp>
        <p:nvSpPr>
          <p:cNvPr id="28" name="TextBox 27">
            <a:extLst>
              <a:ext uri="{FF2B5EF4-FFF2-40B4-BE49-F238E27FC236}">
                <a16:creationId xmlns:a16="http://schemas.microsoft.com/office/drawing/2014/main" id="{DF853922-9C98-12AE-D8A2-FDAD56C6AB3E}"/>
              </a:ext>
            </a:extLst>
          </p:cNvPr>
          <p:cNvSpPr txBox="1"/>
          <p:nvPr/>
        </p:nvSpPr>
        <p:spPr>
          <a:xfrm>
            <a:off x="2683054" y="2956454"/>
            <a:ext cx="8905509" cy="738664"/>
          </a:xfrm>
          <a:prstGeom prst="rect">
            <a:avLst/>
          </a:prstGeom>
          <a:noFill/>
        </p:spPr>
        <p:txBody>
          <a:bodyPr wrap="square" rtlCol="0">
            <a:spAutoFit/>
          </a:bodyPr>
          <a:lstStyle/>
          <a:p>
            <a:r>
              <a:rPr lang="en-US" sz="1400"/>
              <a:t>Sometimes you need to convert text in a dataframe to numbers, and you can do that with this map method.  d is the dictionary associating the text values to numerical values.  So everywhere it sees “text1” in the column, it will replace it with number1, etc., (so you don’t need to have a separate dictionary entry for </a:t>
            </a:r>
            <a:r>
              <a:rPr lang="en-US" sz="1400" i="1"/>
              <a:t>every</a:t>
            </a:r>
            <a:r>
              <a:rPr lang="en-US" sz="1400"/>
              <a:t> element in the column)</a:t>
            </a:r>
          </a:p>
        </p:txBody>
      </p:sp>
      <p:sp>
        <p:nvSpPr>
          <p:cNvPr id="29" name="TextBox 28">
            <a:extLst>
              <a:ext uri="{FF2B5EF4-FFF2-40B4-BE49-F238E27FC236}">
                <a16:creationId xmlns:a16="http://schemas.microsoft.com/office/drawing/2014/main" id="{20B95ABB-C470-ADCB-B7EB-85A9D4519D8F}"/>
              </a:ext>
            </a:extLst>
          </p:cNvPr>
          <p:cNvSpPr txBox="1"/>
          <p:nvPr/>
        </p:nvSpPr>
        <p:spPr>
          <a:xfrm>
            <a:off x="324142" y="2997797"/>
            <a:ext cx="1186538" cy="307777"/>
          </a:xfrm>
          <a:prstGeom prst="rect">
            <a:avLst/>
          </a:prstGeom>
          <a:noFill/>
        </p:spPr>
        <p:txBody>
          <a:bodyPr wrap="square" rtlCol="0">
            <a:spAutoFit/>
          </a:bodyPr>
          <a:lstStyle/>
          <a:p>
            <a:r>
              <a:rPr lang="en-US" sz="1400"/>
              <a:t>series.map(d)</a:t>
            </a:r>
          </a:p>
        </p:txBody>
      </p:sp>
      <mc:AlternateContent xmlns:mc="http://schemas.openxmlformats.org/markup-compatibility/2006" xmlns:p14="http://schemas.microsoft.com/office/powerpoint/2010/main">
        <mc:Choice Requires="p14">
          <p:contentPart p14:bwMode="auto" r:id="rId5">
            <p14:nvContentPartPr>
              <p14:cNvPr id="30" name="Ink 29">
                <a:extLst>
                  <a:ext uri="{FF2B5EF4-FFF2-40B4-BE49-F238E27FC236}">
                    <a16:creationId xmlns:a16="http://schemas.microsoft.com/office/drawing/2014/main" id="{1623A24F-6B1D-4F6B-6279-625D05C3B315}"/>
                  </a:ext>
                </a:extLst>
              </p14:cNvPr>
              <p14:cNvContentPartPr/>
              <p14:nvPr/>
            </p14:nvContentPartPr>
            <p14:xfrm flipV="1">
              <a:off x="1657679" y="3117838"/>
              <a:ext cx="658500" cy="67694"/>
            </p14:xfrm>
          </p:contentPart>
        </mc:Choice>
        <mc:Fallback xmlns="">
          <p:pic>
            <p:nvPicPr>
              <p:cNvPr id="30" name="Ink 29">
                <a:extLst>
                  <a:ext uri="{FF2B5EF4-FFF2-40B4-BE49-F238E27FC236}">
                    <a16:creationId xmlns:a16="http://schemas.microsoft.com/office/drawing/2014/main" id="{1623A24F-6B1D-4F6B-6279-625D05C3B315}"/>
                  </a:ext>
                </a:extLst>
              </p:cNvPr>
              <p:cNvPicPr/>
              <p:nvPr/>
            </p:nvPicPr>
            <p:blipFill>
              <a:blip r:embed="rId6"/>
              <a:stretch>
                <a:fillRect/>
              </a:stretch>
            </p:blipFill>
            <p:spPr>
              <a:xfrm flipV="1">
                <a:off x="1648678" y="3108788"/>
                <a:ext cx="676142" cy="85432"/>
              </a:xfrm>
              <a:prstGeom prst="rect">
                <a:avLst/>
              </a:prstGeom>
            </p:spPr>
          </p:pic>
        </mc:Fallback>
      </mc:AlternateContent>
      <p:sp>
        <p:nvSpPr>
          <p:cNvPr id="31" name="TextBox 30">
            <a:extLst>
              <a:ext uri="{FF2B5EF4-FFF2-40B4-BE49-F238E27FC236}">
                <a16:creationId xmlns:a16="http://schemas.microsoft.com/office/drawing/2014/main" id="{EA1889D4-A40E-8E32-0083-89319DCCD5BE}"/>
              </a:ext>
            </a:extLst>
          </p:cNvPr>
          <p:cNvSpPr txBox="1"/>
          <p:nvPr/>
        </p:nvSpPr>
        <p:spPr>
          <a:xfrm>
            <a:off x="2744608" y="3755073"/>
            <a:ext cx="4094975" cy="338554"/>
          </a:xfrm>
          <a:prstGeom prst="rect">
            <a:avLst/>
          </a:prstGeom>
          <a:noFill/>
        </p:spPr>
        <p:txBody>
          <a:bodyPr wrap="square" rtlCol="0">
            <a:spAutoFit/>
          </a:bodyPr>
          <a:lstStyle/>
          <a:p>
            <a:r>
              <a:rPr lang="en-US" sz="1600"/>
              <a:t>d = {“text1”:number1, “text2”:number2, etc.}</a:t>
            </a:r>
          </a:p>
        </p:txBody>
      </p:sp>
      <p:sp>
        <p:nvSpPr>
          <p:cNvPr id="19" name="TextBox 18">
            <a:extLst>
              <a:ext uri="{FF2B5EF4-FFF2-40B4-BE49-F238E27FC236}">
                <a16:creationId xmlns:a16="http://schemas.microsoft.com/office/drawing/2014/main" id="{6963A210-64F8-ABD7-D203-59A4A8C25361}"/>
              </a:ext>
            </a:extLst>
          </p:cNvPr>
          <p:cNvSpPr txBox="1"/>
          <p:nvPr/>
        </p:nvSpPr>
        <p:spPr>
          <a:xfrm>
            <a:off x="293003" y="937636"/>
            <a:ext cx="2716664" cy="338554"/>
          </a:xfrm>
          <a:prstGeom prst="rect">
            <a:avLst/>
          </a:prstGeom>
          <a:noFill/>
        </p:spPr>
        <p:txBody>
          <a:bodyPr wrap="square" rtlCol="0">
            <a:spAutoFit/>
          </a:bodyPr>
          <a:lstStyle/>
          <a:p>
            <a:r>
              <a:rPr lang="en-US" sz="1600" b="1"/>
              <a:t>Cleaning Methods</a:t>
            </a:r>
          </a:p>
        </p:txBody>
      </p:sp>
      <p:sp>
        <p:nvSpPr>
          <p:cNvPr id="2" name="TextBox 1">
            <a:extLst>
              <a:ext uri="{FF2B5EF4-FFF2-40B4-BE49-F238E27FC236}">
                <a16:creationId xmlns:a16="http://schemas.microsoft.com/office/drawing/2014/main" id="{64F6DF7E-204E-DAE8-A04E-48BACCA87C27}"/>
              </a:ext>
            </a:extLst>
          </p:cNvPr>
          <p:cNvSpPr txBox="1"/>
          <p:nvPr/>
        </p:nvSpPr>
        <p:spPr>
          <a:xfrm>
            <a:off x="304476" y="4371326"/>
            <a:ext cx="3934868" cy="307777"/>
          </a:xfrm>
          <a:prstGeom prst="rect">
            <a:avLst/>
          </a:prstGeom>
          <a:noFill/>
        </p:spPr>
        <p:txBody>
          <a:bodyPr wrap="square" rtlCol="0">
            <a:spAutoFit/>
          </a:bodyPr>
          <a:lstStyle/>
          <a:p>
            <a:r>
              <a:rPr lang="en-US" sz="1400"/>
              <a:t>series.replace(thing, replacement, inplace = True)</a:t>
            </a:r>
            <a:endParaRPr lang="en-US" sz="1600"/>
          </a:p>
        </p:txBody>
      </p:sp>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8331C250-010B-7BD7-3586-073C3B454908}"/>
                  </a:ext>
                </a:extLst>
              </p14:cNvPr>
              <p14:cNvContentPartPr/>
              <p14:nvPr/>
            </p14:nvContentPartPr>
            <p14:xfrm>
              <a:off x="4159666" y="4509623"/>
              <a:ext cx="1194120" cy="69840"/>
            </p14:xfrm>
          </p:contentPart>
        </mc:Choice>
        <mc:Fallback xmlns="">
          <p:pic>
            <p:nvPicPr>
              <p:cNvPr id="5" name="Ink 4">
                <a:extLst>
                  <a:ext uri="{FF2B5EF4-FFF2-40B4-BE49-F238E27FC236}">
                    <a16:creationId xmlns:a16="http://schemas.microsoft.com/office/drawing/2014/main" id="{8331C250-010B-7BD7-3586-073C3B454908}"/>
                  </a:ext>
                </a:extLst>
              </p:cNvPr>
              <p:cNvPicPr/>
              <p:nvPr/>
            </p:nvPicPr>
            <p:blipFill>
              <a:blip r:embed="rId8"/>
              <a:stretch>
                <a:fillRect/>
              </a:stretch>
            </p:blipFill>
            <p:spPr>
              <a:xfrm>
                <a:off x="4150666" y="4500623"/>
                <a:ext cx="1211760" cy="87480"/>
              </a:xfrm>
              <a:prstGeom prst="rect">
                <a:avLst/>
              </a:prstGeom>
            </p:spPr>
          </p:pic>
        </mc:Fallback>
      </mc:AlternateContent>
      <p:sp>
        <p:nvSpPr>
          <p:cNvPr id="6" name="TextBox 5">
            <a:extLst>
              <a:ext uri="{FF2B5EF4-FFF2-40B4-BE49-F238E27FC236}">
                <a16:creationId xmlns:a16="http://schemas.microsoft.com/office/drawing/2014/main" id="{A715594E-1B91-0117-025D-4004B8E08060}"/>
              </a:ext>
            </a:extLst>
          </p:cNvPr>
          <p:cNvSpPr txBox="1"/>
          <p:nvPr/>
        </p:nvSpPr>
        <p:spPr>
          <a:xfrm>
            <a:off x="5456576" y="4363625"/>
            <a:ext cx="6453894" cy="1600438"/>
          </a:xfrm>
          <a:prstGeom prst="rect">
            <a:avLst/>
          </a:prstGeom>
          <a:noFill/>
        </p:spPr>
        <p:txBody>
          <a:bodyPr wrap="square" rtlCol="0">
            <a:spAutoFit/>
          </a:bodyPr>
          <a:lstStyle/>
          <a:p>
            <a:r>
              <a:rPr lang="en-US" sz="1400"/>
              <a:t>will go through series and make the replacement.  </a:t>
            </a:r>
            <a:r>
              <a:rPr lang="en-US" sz="1400" i="1"/>
              <a:t>thing</a:t>
            </a:r>
            <a:r>
              <a:rPr lang="en-US" sz="1400"/>
              <a:t> can be a list too, if you have multiple things you want replaced by</a:t>
            </a:r>
            <a:r>
              <a:rPr lang="en-US" sz="1400" i="1"/>
              <a:t> replacement</a:t>
            </a:r>
            <a:r>
              <a:rPr lang="en-US" sz="1400"/>
              <a:t>.  If you want to make a 1-1 mapping of a set of things to a set of replacements, then you can make both of them lists.  For instance if thing is [‘A’, ‘B’, ‘C’, ‘D’, ‘F’], and replacement is [4,3,2,1,0], then all ‘A’s will be replaced with 4, and all ‘B’ will be replaced with 3, etc.  Or instead of either of those arguments, you could make a dictionary {things:replacements}.  If want to return a copy of this modified df, then can say </a:t>
            </a:r>
            <a:r>
              <a:rPr lang="en-US" sz="1400" b="1"/>
              <a:t>inplace = False</a:t>
            </a:r>
            <a:r>
              <a:rPr lang="en-US" sz="1400"/>
              <a:t>, or leave off.</a:t>
            </a:r>
          </a:p>
        </p:txBody>
      </p:sp>
      <p:sp>
        <p:nvSpPr>
          <p:cNvPr id="20" name="TextBox 19">
            <a:extLst>
              <a:ext uri="{FF2B5EF4-FFF2-40B4-BE49-F238E27FC236}">
                <a16:creationId xmlns:a16="http://schemas.microsoft.com/office/drawing/2014/main" id="{EE2664E7-2003-3D29-BB15-68252EE89532}"/>
              </a:ext>
            </a:extLst>
          </p:cNvPr>
          <p:cNvSpPr txBox="1"/>
          <p:nvPr/>
        </p:nvSpPr>
        <p:spPr>
          <a:xfrm>
            <a:off x="5564731" y="6034549"/>
            <a:ext cx="3637936" cy="584775"/>
          </a:xfrm>
          <a:prstGeom prst="rect">
            <a:avLst/>
          </a:prstGeom>
          <a:solidFill>
            <a:srgbClr val="FF9966"/>
          </a:solidFill>
        </p:spPr>
        <p:txBody>
          <a:bodyPr wrap="square" rtlCol="0">
            <a:spAutoFit/>
          </a:bodyPr>
          <a:lstStyle/>
          <a:p>
            <a:r>
              <a:rPr lang="en-US" sz="1600"/>
              <a:t>FYI, this method will convert any category dtype series into an object dtype.</a:t>
            </a:r>
          </a:p>
        </p:txBody>
      </p:sp>
    </p:spTree>
    <p:extLst>
      <p:ext uri="{BB962C8B-B14F-4D97-AF65-F5344CB8AC3E}">
        <p14:creationId xmlns:p14="http://schemas.microsoft.com/office/powerpoint/2010/main" val="3991996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49884" y="1325038"/>
            <a:ext cx="4507871" cy="338554"/>
          </a:xfrm>
          <a:prstGeom prst="rect">
            <a:avLst/>
          </a:prstGeom>
          <a:noFill/>
        </p:spPr>
        <p:txBody>
          <a:bodyPr wrap="square" rtlCol="0">
            <a:spAutoFit/>
          </a:bodyPr>
          <a:lstStyle/>
          <a:p>
            <a:r>
              <a:rPr lang="en-US" sz="1600"/>
              <a:t>Here’s some useful series string methods.</a:t>
            </a:r>
          </a:p>
        </p:txBody>
      </p:sp>
      <p:sp>
        <p:nvSpPr>
          <p:cNvPr id="19" name="TextBox 18">
            <a:extLst>
              <a:ext uri="{FF2B5EF4-FFF2-40B4-BE49-F238E27FC236}">
                <a16:creationId xmlns:a16="http://schemas.microsoft.com/office/drawing/2014/main" id="{6963A210-64F8-ABD7-D203-59A4A8C25361}"/>
              </a:ext>
            </a:extLst>
          </p:cNvPr>
          <p:cNvSpPr txBox="1"/>
          <p:nvPr/>
        </p:nvSpPr>
        <p:spPr>
          <a:xfrm>
            <a:off x="244755" y="1027849"/>
            <a:ext cx="1859348" cy="338554"/>
          </a:xfrm>
          <a:prstGeom prst="rect">
            <a:avLst/>
          </a:prstGeom>
          <a:noFill/>
        </p:spPr>
        <p:txBody>
          <a:bodyPr wrap="square" rtlCol="0">
            <a:spAutoFit/>
          </a:bodyPr>
          <a:lstStyle/>
          <a:p>
            <a:r>
              <a:rPr lang="en-US" sz="1600" b="1"/>
              <a:t>String Methods</a:t>
            </a:r>
          </a:p>
        </p:txBody>
      </p:sp>
      <p:sp>
        <p:nvSpPr>
          <p:cNvPr id="2" name="TextBox 1">
            <a:extLst>
              <a:ext uri="{FF2B5EF4-FFF2-40B4-BE49-F238E27FC236}">
                <a16:creationId xmlns:a16="http://schemas.microsoft.com/office/drawing/2014/main" id="{1A9CB2A2-3FAB-1193-0B5B-0C13924754A7}"/>
              </a:ext>
            </a:extLst>
          </p:cNvPr>
          <p:cNvSpPr txBox="1"/>
          <p:nvPr/>
        </p:nvSpPr>
        <p:spPr>
          <a:xfrm>
            <a:off x="284083" y="1862708"/>
            <a:ext cx="2197417" cy="307777"/>
          </a:xfrm>
          <a:prstGeom prst="rect">
            <a:avLst/>
          </a:prstGeom>
          <a:noFill/>
        </p:spPr>
        <p:txBody>
          <a:bodyPr wrap="square" rtlCol="0">
            <a:spAutoFit/>
          </a:bodyPr>
          <a:lstStyle/>
          <a:p>
            <a:r>
              <a:rPr lang="en-US" sz="1400"/>
              <a:t>series.str.contains(“string”)</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1172181-B181-EE9B-8939-BDD2F1343B00}"/>
                  </a:ext>
                </a:extLst>
              </p14:cNvPr>
              <p14:cNvContentPartPr/>
              <p14:nvPr/>
            </p14:nvContentPartPr>
            <p14:xfrm>
              <a:off x="2662660" y="2042335"/>
              <a:ext cx="658500" cy="28080"/>
            </p14:xfrm>
          </p:contentPart>
        </mc:Choice>
        <mc:Fallback xmlns="">
          <p:pic>
            <p:nvPicPr>
              <p:cNvPr id="5" name="Ink 4">
                <a:extLst>
                  <a:ext uri="{FF2B5EF4-FFF2-40B4-BE49-F238E27FC236}">
                    <a16:creationId xmlns:a16="http://schemas.microsoft.com/office/drawing/2014/main" id="{31172181-B181-EE9B-8939-BDD2F1343B00}"/>
                  </a:ext>
                </a:extLst>
              </p:cNvPr>
              <p:cNvPicPr/>
              <p:nvPr/>
            </p:nvPicPr>
            <p:blipFill>
              <a:blip r:embed="rId4"/>
              <a:stretch>
                <a:fillRect/>
              </a:stretch>
            </p:blipFill>
            <p:spPr>
              <a:xfrm>
                <a:off x="2653659" y="2033335"/>
                <a:ext cx="676142" cy="45720"/>
              </a:xfrm>
              <a:prstGeom prst="rect">
                <a:avLst/>
              </a:prstGeom>
            </p:spPr>
          </p:pic>
        </mc:Fallback>
      </mc:AlternateContent>
      <p:sp>
        <p:nvSpPr>
          <p:cNvPr id="6" name="TextBox 5">
            <a:extLst>
              <a:ext uri="{FF2B5EF4-FFF2-40B4-BE49-F238E27FC236}">
                <a16:creationId xmlns:a16="http://schemas.microsoft.com/office/drawing/2014/main" id="{E56D6DC9-EC83-C26F-8C54-48754333BE02}"/>
              </a:ext>
            </a:extLst>
          </p:cNvPr>
          <p:cNvSpPr txBox="1"/>
          <p:nvPr/>
        </p:nvSpPr>
        <p:spPr>
          <a:xfrm>
            <a:off x="3417662" y="1862708"/>
            <a:ext cx="7979237" cy="738664"/>
          </a:xfrm>
          <a:prstGeom prst="rect">
            <a:avLst/>
          </a:prstGeom>
          <a:noFill/>
        </p:spPr>
        <p:txBody>
          <a:bodyPr wrap="square">
            <a:spAutoFit/>
          </a:bodyPr>
          <a:lstStyle/>
          <a:p>
            <a:r>
              <a:rPr lang="en-US" sz="1400"/>
              <a:t>returns Boolean series of True/False according to whether the row contains the string or not.  Can include logical commands or = |, and = &amp;.  Be sure not to put space between the words and the logical connectors.  Can do “string” = “^beginning…” if you want the string to start with beginning.</a:t>
            </a:r>
            <a:endParaRPr lang="en-US" sz="1400" b="1"/>
          </a:p>
        </p:txBody>
      </p:sp>
      <p:pic>
        <p:nvPicPr>
          <p:cNvPr id="20" name="Picture 19">
            <a:extLst>
              <a:ext uri="{FF2B5EF4-FFF2-40B4-BE49-F238E27FC236}">
                <a16:creationId xmlns:a16="http://schemas.microsoft.com/office/drawing/2014/main" id="{212CA453-D75D-B6DC-8B96-F25AE3FC497C}"/>
              </a:ext>
            </a:extLst>
          </p:cNvPr>
          <p:cNvPicPr>
            <a:picLocks noChangeAspect="1"/>
          </p:cNvPicPr>
          <p:nvPr/>
        </p:nvPicPr>
        <p:blipFill>
          <a:blip r:embed="rId5"/>
          <a:stretch>
            <a:fillRect/>
          </a:stretch>
        </p:blipFill>
        <p:spPr>
          <a:xfrm>
            <a:off x="3462778" y="2610000"/>
            <a:ext cx="3652636" cy="300474"/>
          </a:xfrm>
          <a:prstGeom prst="rect">
            <a:avLst/>
          </a:prstGeom>
        </p:spPr>
      </p:pic>
      <p:pic>
        <p:nvPicPr>
          <p:cNvPr id="21" name="Picture 20">
            <a:extLst>
              <a:ext uri="{FF2B5EF4-FFF2-40B4-BE49-F238E27FC236}">
                <a16:creationId xmlns:a16="http://schemas.microsoft.com/office/drawing/2014/main" id="{4271A74C-ABBE-0383-9DA9-5C5F2E944C83}"/>
              </a:ext>
            </a:extLst>
          </p:cNvPr>
          <p:cNvPicPr>
            <a:picLocks noChangeAspect="1"/>
          </p:cNvPicPr>
          <p:nvPr/>
        </p:nvPicPr>
        <p:blipFill>
          <a:blip r:embed="rId6"/>
          <a:stretch>
            <a:fillRect/>
          </a:stretch>
        </p:blipFill>
        <p:spPr>
          <a:xfrm>
            <a:off x="7587645" y="2605992"/>
            <a:ext cx="3390769" cy="311795"/>
          </a:xfrm>
          <a:prstGeom prst="rect">
            <a:avLst/>
          </a:prstGeom>
        </p:spPr>
      </p:pic>
      <p:sp>
        <p:nvSpPr>
          <p:cNvPr id="25" name="TextBox 24">
            <a:extLst>
              <a:ext uri="{FF2B5EF4-FFF2-40B4-BE49-F238E27FC236}">
                <a16:creationId xmlns:a16="http://schemas.microsoft.com/office/drawing/2014/main" id="{93983457-C429-F7BC-0223-434538ADBD50}"/>
              </a:ext>
            </a:extLst>
          </p:cNvPr>
          <p:cNvSpPr txBox="1"/>
          <p:nvPr/>
        </p:nvSpPr>
        <p:spPr>
          <a:xfrm>
            <a:off x="284083" y="3463474"/>
            <a:ext cx="3354766" cy="307777"/>
          </a:xfrm>
          <a:prstGeom prst="rect">
            <a:avLst/>
          </a:prstGeom>
          <a:noFill/>
        </p:spPr>
        <p:txBody>
          <a:bodyPr wrap="square" rtlCol="0">
            <a:spAutoFit/>
          </a:bodyPr>
          <a:lstStyle/>
          <a:p>
            <a:r>
              <a:rPr lang="en-US" sz="1400"/>
              <a:t>series.str.replace(“string”, “replacement”)</a:t>
            </a:r>
          </a:p>
        </p:txBody>
      </p:sp>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165ABEF9-277F-4770-2D11-21097D94C09C}"/>
                  </a:ext>
                </a:extLst>
              </p14:cNvPr>
              <p14:cNvContentPartPr/>
              <p14:nvPr/>
            </p14:nvContentPartPr>
            <p14:xfrm>
              <a:off x="3682809" y="3617362"/>
              <a:ext cx="658500" cy="28080"/>
            </p14:xfrm>
          </p:contentPart>
        </mc:Choice>
        <mc:Fallback xmlns="">
          <p:pic>
            <p:nvPicPr>
              <p:cNvPr id="26" name="Ink 25">
                <a:extLst>
                  <a:ext uri="{FF2B5EF4-FFF2-40B4-BE49-F238E27FC236}">
                    <a16:creationId xmlns:a16="http://schemas.microsoft.com/office/drawing/2014/main" id="{165ABEF9-277F-4770-2D11-21097D94C09C}"/>
                  </a:ext>
                </a:extLst>
              </p:cNvPr>
              <p:cNvPicPr/>
              <p:nvPr/>
            </p:nvPicPr>
            <p:blipFill>
              <a:blip r:embed="rId4"/>
              <a:stretch>
                <a:fillRect/>
              </a:stretch>
            </p:blipFill>
            <p:spPr>
              <a:xfrm>
                <a:off x="3673808" y="3608362"/>
                <a:ext cx="676142" cy="45720"/>
              </a:xfrm>
              <a:prstGeom prst="rect">
                <a:avLst/>
              </a:prstGeom>
            </p:spPr>
          </p:pic>
        </mc:Fallback>
      </mc:AlternateContent>
      <p:sp>
        <p:nvSpPr>
          <p:cNvPr id="27" name="TextBox 26">
            <a:extLst>
              <a:ext uri="{FF2B5EF4-FFF2-40B4-BE49-F238E27FC236}">
                <a16:creationId xmlns:a16="http://schemas.microsoft.com/office/drawing/2014/main" id="{9648F7EE-3EDB-AA55-BE9D-30644D0FFD34}"/>
              </a:ext>
            </a:extLst>
          </p:cNvPr>
          <p:cNvSpPr txBox="1"/>
          <p:nvPr/>
        </p:nvSpPr>
        <p:spPr>
          <a:xfrm>
            <a:off x="4676193" y="3476495"/>
            <a:ext cx="6897289" cy="738664"/>
          </a:xfrm>
          <a:prstGeom prst="rect">
            <a:avLst/>
          </a:prstGeom>
          <a:noFill/>
        </p:spPr>
        <p:txBody>
          <a:bodyPr wrap="square">
            <a:spAutoFit/>
          </a:bodyPr>
          <a:lstStyle/>
          <a:p>
            <a:r>
              <a:rPr lang="en-US" sz="1400"/>
              <a:t>Goes through series’ values and replaces any instances of “string” with “replacement”.  No need to write inplace=True or anything.  You can specify the “string” using regex.  You’d type, </a:t>
            </a:r>
            <a:r>
              <a:rPr lang="en-US" sz="1400" b="1"/>
              <a:t>series.str.replace(r”regex”, “replacement”, regex = True)</a:t>
            </a:r>
            <a:r>
              <a:rPr lang="en-US" sz="1400"/>
              <a:t>.</a:t>
            </a:r>
            <a:endParaRPr lang="en-US" sz="1400" b="1"/>
          </a:p>
        </p:txBody>
      </p:sp>
      <p:pic>
        <p:nvPicPr>
          <p:cNvPr id="34" name="Picture 33">
            <a:extLst>
              <a:ext uri="{FF2B5EF4-FFF2-40B4-BE49-F238E27FC236}">
                <a16:creationId xmlns:a16="http://schemas.microsoft.com/office/drawing/2014/main" id="{5F98B001-8F06-E0FD-65B8-D241C27C75B9}"/>
              </a:ext>
            </a:extLst>
          </p:cNvPr>
          <p:cNvPicPr>
            <a:picLocks noChangeAspect="1"/>
          </p:cNvPicPr>
          <p:nvPr/>
        </p:nvPicPr>
        <p:blipFill>
          <a:blip r:embed="rId8"/>
          <a:stretch>
            <a:fillRect/>
          </a:stretch>
        </p:blipFill>
        <p:spPr>
          <a:xfrm>
            <a:off x="4757754" y="4457591"/>
            <a:ext cx="3462013" cy="269767"/>
          </a:xfrm>
          <a:prstGeom prst="rect">
            <a:avLst/>
          </a:prstGeom>
        </p:spPr>
      </p:pic>
      <p:sp>
        <p:nvSpPr>
          <p:cNvPr id="10" name="TextBox 9">
            <a:extLst>
              <a:ext uri="{FF2B5EF4-FFF2-40B4-BE49-F238E27FC236}">
                <a16:creationId xmlns:a16="http://schemas.microsoft.com/office/drawing/2014/main" id="{14D47BBC-FE9B-891E-466E-950A3CF43076}"/>
              </a:ext>
            </a:extLst>
          </p:cNvPr>
          <p:cNvSpPr txBox="1"/>
          <p:nvPr/>
        </p:nvSpPr>
        <p:spPr>
          <a:xfrm>
            <a:off x="7678339" y="5790442"/>
            <a:ext cx="3718560" cy="584775"/>
          </a:xfrm>
          <a:prstGeom prst="rect">
            <a:avLst/>
          </a:prstGeom>
          <a:solidFill>
            <a:srgbClr val="FF9966"/>
          </a:solidFill>
        </p:spPr>
        <p:txBody>
          <a:bodyPr wrap="square" rtlCol="0">
            <a:spAutoFit/>
          </a:bodyPr>
          <a:lstStyle/>
          <a:p>
            <a:r>
              <a:rPr lang="en-US" sz="1600"/>
              <a:t>FYI, these methods will convert any category dtype series into an object dtype.</a:t>
            </a:r>
          </a:p>
        </p:txBody>
      </p:sp>
      <p:pic>
        <p:nvPicPr>
          <p:cNvPr id="7" name="Picture 6">
            <a:extLst>
              <a:ext uri="{FF2B5EF4-FFF2-40B4-BE49-F238E27FC236}">
                <a16:creationId xmlns:a16="http://schemas.microsoft.com/office/drawing/2014/main" id="{1AAE502F-4F47-1A4C-EF29-8169A75FA40B}"/>
              </a:ext>
            </a:extLst>
          </p:cNvPr>
          <p:cNvPicPr>
            <a:picLocks noChangeAspect="1"/>
          </p:cNvPicPr>
          <p:nvPr/>
        </p:nvPicPr>
        <p:blipFill>
          <a:blip r:embed="rId9"/>
          <a:stretch>
            <a:fillRect/>
          </a:stretch>
        </p:blipFill>
        <p:spPr>
          <a:xfrm>
            <a:off x="4708693" y="4973613"/>
            <a:ext cx="5048955" cy="323895"/>
          </a:xfrm>
          <a:prstGeom prst="rect">
            <a:avLst/>
          </a:prstGeom>
        </p:spPr>
      </p:pic>
    </p:spTree>
    <p:extLst>
      <p:ext uri="{BB962C8B-B14F-4D97-AF65-F5344CB8AC3E}">
        <p14:creationId xmlns:p14="http://schemas.microsoft.com/office/powerpoint/2010/main" val="2334454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249884" y="1364367"/>
            <a:ext cx="4507871" cy="338554"/>
          </a:xfrm>
          <a:prstGeom prst="rect">
            <a:avLst/>
          </a:prstGeom>
          <a:noFill/>
        </p:spPr>
        <p:txBody>
          <a:bodyPr wrap="square" rtlCol="0">
            <a:spAutoFit/>
          </a:bodyPr>
          <a:lstStyle/>
          <a:p>
            <a:r>
              <a:rPr lang="en-US" sz="1600"/>
              <a:t>Here’s some useful series string methods.</a:t>
            </a:r>
          </a:p>
        </p:txBody>
      </p:sp>
      <p:sp>
        <p:nvSpPr>
          <p:cNvPr id="19" name="TextBox 18">
            <a:extLst>
              <a:ext uri="{FF2B5EF4-FFF2-40B4-BE49-F238E27FC236}">
                <a16:creationId xmlns:a16="http://schemas.microsoft.com/office/drawing/2014/main" id="{6963A210-64F8-ABD7-D203-59A4A8C25361}"/>
              </a:ext>
            </a:extLst>
          </p:cNvPr>
          <p:cNvSpPr txBox="1"/>
          <p:nvPr/>
        </p:nvSpPr>
        <p:spPr>
          <a:xfrm>
            <a:off x="244755" y="1067178"/>
            <a:ext cx="1859348" cy="338554"/>
          </a:xfrm>
          <a:prstGeom prst="rect">
            <a:avLst/>
          </a:prstGeom>
          <a:noFill/>
        </p:spPr>
        <p:txBody>
          <a:bodyPr wrap="square" rtlCol="0">
            <a:spAutoFit/>
          </a:bodyPr>
          <a:lstStyle/>
          <a:p>
            <a:r>
              <a:rPr lang="en-US" sz="1600" b="1"/>
              <a:t>String Methods</a:t>
            </a:r>
          </a:p>
        </p:txBody>
      </p:sp>
      <p:sp>
        <p:nvSpPr>
          <p:cNvPr id="7" name="TextBox 6">
            <a:extLst>
              <a:ext uri="{FF2B5EF4-FFF2-40B4-BE49-F238E27FC236}">
                <a16:creationId xmlns:a16="http://schemas.microsoft.com/office/drawing/2014/main" id="{48489A4E-0C38-5947-2414-EF783C8D83E9}"/>
              </a:ext>
            </a:extLst>
          </p:cNvPr>
          <p:cNvSpPr txBox="1"/>
          <p:nvPr/>
        </p:nvSpPr>
        <p:spPr>
          <a:xfrm>
            <a:off x="284083" y="1967818"/>
            <a:ext cx="1603710" cy="307777"/>
          </a:xfrm>
          <a:prstGeom prst="rect">
            <a:avLst/>
          </a:prstGeom>
          <a:noFill/>
        </p:spPr>
        <p:txBody>
          <a:bodyPr wrap="square" rtlCol="0">
            <a:spAutoFit/>
          </a:bodyPr>
          <a:lstStyle/>
          <a:p>
            <a:r>
              <a:rPr lang="en-US" sz="1400"/>
              <a:t>series.str.strip()</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6AD78C4-4335-8F4B-91C6-A27F7A3EE5CF}"/>
                  </a:ext>
                </a:extLst>
              </p14:cNvPr>
              <p14:cNvContentPartPr/>
              <p14:nvPr/>
            </p14:nvContentPartPr>
            <p14:xfrm>
              <a:off x="1814181" y="2144054"/>
              <a:ext cx="658500" cy="28080"/>
            </p14:xfrm>
          </p:contentPart>
        </mc:Choice>
        <mc:Fallback xmlns="">
          <p:pic>
            <p:nvPicPr>
              <p:cNvPr id="8" name="Ink 7">
                <a:extLst>
                  <a:ext uri="{FF2B5EF4-FFF2-40B4-BE49-F238E27FC236}">
                    <a16:creationId xmlns:a16="http://schemas.microsoft.com/office/drawing/2014/main" id="{06AD78C4-4335-8F4B-91C6-A27F7A3EE5CF}"/>
                  </a:ext>
                </a:extLst>
              </p:cNvPr>
              <p:cNvPicPr/>
              <p:nvPr/>
            </p:nvPicPr>
            <p:blipFill>
              <a:blip r:embed="rId4"/>
              <a:stretch>
                <a:fillRect/>
              </a:stretch>
            </p:blipFill>
            <p:spPr>
              <a:xfrm>
                <a:off x="1805180" y="2135054"/>
                <a:ext cx="676142" cy="45720"/>
              </a:xfrm>
              <a:prstGeom prst="rect">
                <a:avLst/>
              </a:prstGeom>
            </p:spPr>
          </p:pic>
        </mc:Fallback>
      </mc:AlternateContent>
      <p:sp>
        <p:nvSpPr>
          <p:cNvPr id="9" name="TextBox 8">
            <a:extLst>
              <a:ext uri="{FF2B5EF4-FFF2-40B4-BE49-F238E27FC236}">
                <a16:creationId xmlns:a16="http://schemas.microsoft.com/office/drawing/2014/main" id="{8426D29A-0198-80B5-6EC3-19D1F9EFCDA2}"/>
              </a:ext>
            </a:extLst>
          </p:cNvPr>
          <p:cNvSpPr txBox="1"/>
          <p:nvPr/>
        </p:nvSpPr>
        <p:spPr>
          <a:xfrm>
            <a:off x="2686683" y="1988152"/>
            <a:ext cx="8710216" cy="523220"/>
          </a:xfrm>
          <a:prstGeom prst="rect">
            <a:avLst/>
          </a:prstGeom>
          <a:noFill/>
        </p:spPr>
        <p:txBody>
          <a:bodyPr wrap="square">
            <a:spAutoFit/>
          </a:bodyPr>
          <a:lstStyle/>
          <a:p>
            <a:r>
              <a:rPr lang="en-US" sz="1400"/>
              <a:t>will remove leading and trailing whitespaces in string valued elements.  Otherwise, can specify what you’d like to remove via series.str.strip(“string”).</a:t>
            </a:r>
            <a:endParaRPr lang="en-US" sz="1400" b="1"/>
          </a:p>
        </p:txBody>
      </p:sp>
      <p:sp>
        <p:nvSpPr>
          <p:cNvPr id="14" name="TextBox 13">
            <a:extLst>
              <a:ext uri="{FF2B5EF4-FFF2-40B4-BE49-F238E27FC236}">
                <a16:creationId xmlns:a16="http://schemas.microsoft.com/office/drawing/2014/main" id="{105577CE-29A9-FE09-9D55-AFCC41D2FD86}"/>
              </a:ext>
            </a:extLst>
          </p:cNvPr>
          <p:cNvSpPr txBox="1"/>
          <p:nvPr/>
        </p:nvSpPr>
        <p:spPr>
          <a:xfrm>
            <a:off x="260060" y="2614208"/>
            <a:ext cx="1316096" cy="307777"/>
          </a:xfrm>
          <a:prstGeom prst="rect">
            <a:avLst/>
          </a:prstGeom>
          <a:noFill/>
        </p:spPr>
        <p:txBody>
          <a:bodyPr wrap="square" rtlCol="0">
            <a:spAutoFit/>
          </a:bodyPr>
          <a:lstStyle/>
          <a:p>
            <a:r>
              <a:rPr lang="en-US" sz="1400"/>
              <a:t>series.str.title()</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BA22799F-4300-0A22-6527-697BA88A012D}"/>
                  </a:ext>
                </a:extLst>
              </p14:cNvPr>
              <p14:cNvContentPartPr/>
              <p14:nvPr/>
            </p14:nvContentPartPr>
            <p14:xfrm>
              <a:off x="1790158" y="2790444"/>
              <a:ext cx="658500" cy="28080"/>
            </p14:xfrm>
          </p:contentPart>
        </mc:Choice>
        <mc:Fallback xmlns="">
          <p:pic>
            <p:nvPicPr>
              <p:cNvPr id="15" name="Ink 14">
                <a:extLst>
                  <a:ext uri="{FF2B5EF4-FFF2-40B4-BE49-F238E27FC236}">
                    <a16:creationId xmlns:a16="http://schemas.microsoft.com/office/drawing/2014/main" id="{BA22799F-4300-0A22-6527-697BA88A012D}"/>
                  </a:ext>
                </a:extLst>
              </p:cNvPr>
              <p:cNvPicPr/>
              <p:nvPr/>
            </p:nvPicPr>
            <p:blipFill>
              <a:blip r:embed="rId4"/>
              <a:stretch>
                <a:fillRect/>
              </a:stretch>
            </p:blipFill>
            <p:spPr>
              <a:xfrm>
                <a:off x="1781157" y="2781444"/>
                <a:ext cx="676142" cy="45720"/>
              </a:xfrm>
              <a:prstGeom prst="rect">
                <a:avLst/>
              </a:prstGeom>
            </p:spPr>
          </p:pic>
        </mc:Fallback>
      </mc:AlternateContent>
      <p:sp>
        <p:nvSpPr>
          <p:cNvPr id="16" name="TextBox 15">
            <a:extLst>
              <a:ext uri="{FF2B5EF4-FFF2-40B4-BE49-F238E27FC236}">
                <a16:creationId xmlns:a16="http://schemas.microsoft.com/office/drawing/2014/main" id="{75B0D204-B602-7F82-D21A-2609594B9E96}"/>
              </a:ext>
            </a:extLst>
          </p:cNvPr>
          <p:cNvSpPr txBox="1"/>
          <p:nvPr/>
        </p:nvSpPr>
        <p:spPr>
          <a:xfrm>
            <a:off x="2662661" y="2634542"/>
            <a:ext cx="4328074" cy="307777"/>
          </a:xfrm>
          <a:prstGeom prst="rect">
            <a:avLst/>
          </a:prstGeom>
          <a:noFill/>
        </p:spPr>
        <p:txBody>
          <a:bodyPr wrap="square">
            <a:spAutoFit/>
          </a:bodyPr>
          <a:lstStyle/>
          <a:p>
            <a:r>
              <a:rPr lang="en-US" sz="1400"/>
              <a:t>will change string to title case (first letter capitalized),</a:t>
            </a:r>
            <a:endParaRPr lang="en-US" sz="1400" b="1"/>
          </a:p>
        </p:txBody>
      </p:sp>
      <p:sp>
        <p:nvSpPr>
          <p:cNvPr id="23" name="TextBox 22">
            <a:extLst>
              <a:ext uri="{FF2B5EF4-FFF2-40B4-BE49-F238E27FC236}">
                <a16:creationId xmlns:a16="http://schemas.microsoft.com/office/drawing/2014/main" id="{BAD31834-7B06-D2C9-DA1D-EB9AADDC1BA5}"/>
              </a:ext>
            </a:extLst>
          </p:cNvPr>
          <p:cNvSpPr txBox="1"/>
          <p:nvPr/>
        </p:nvSpPr>
        <p:spPr>
          <a:xfrm>
            <a:off x="244754" y="3112445"/>
            <a:ext cx="1446393" cy="307777"/>
          </a:xfrm>
          <a:prstGeom prst="rect">
            <a:avLst/>
          </a:prstGeom>
          <a:noFill/>
        </p:spPr>
        <p:txBody>
          <a:bodyPr wrap="square" rtlCol="0">
            <a:spAutoFit/>
          </a:bodyPr>
          <a:lstStyle/>
          <a:p>
            <a:r>
              <a:rPr lang="en-US" sz="1400"/>
              <a:t>series.str.lower()</a:t>
            </a:r>
          </a:p>
        </p:txBody>
      </p:sp>
      <mc:AlternateContent xmlns:mc="http://schemas.openxmlformats.org/markup-compatibility/2006" xmlns:p14="http://schemas.microsoft.com/office/powerpoint/2010/main">
        <mc:Choice Requires="p14">
          <p:contentPart p14:bwMode="auto" r:id="rId6">
            <p14:nvContentPartPr>
              <p14:cNvPr id="24" name="Ink 23">
                <a:extLst>
                  <a:ext uri="{FF2B5EF4-FFF2-40B4-BE49-F238E27FC236}">
                    <a16:creationId xmlns:a16="http://schemas.microsoft.com/office/drawing/2014/main" id="{1B3CC1D8-8FB4-2C6B-5F35-B79B6CEFA908}"/>
                  </a:ext>
                </a:extLst>
              </p14:cNvPr>
              <p14:cNvContentPartPr/>
              <p14:nvPr/>
            </p14:nvContentPartPr>
            <p14:xfrm>
              <a:off x="1774853" y="3288681"/>
              <a:ext cx="658500" cy="28080"/>
            </p14:xfrm>
          </p:contentPart>
        </mc:Choice>
        <mc:Fallback xmlns="">
          <p:pic>
            <p:nvPicPr>
              <p:cNvPr id="24" name="Ink 23">
                <a:extLst>
                  <a:ext uri="{FF2B5EF4-FFF2-40B4-BE49-F238E27FC236}">
                    <a16:creationId xmlns:a16="http://schemas.microsoft.com/office/drawing/2014/main" id="{1B3CC1D8-8FB4-2C6B-5F35-B79B6CEFA908}"/>
                  </a:ext>
                </a:extLst>
              </p:cNvPr>
              <p:cNvPicPr/>
              <p:nvPr/>
            </p:nvPicPr>
            <p:blipFill>
              <a:blip r:embed="rId4"/>
              <a:stretch>
                <a:fillRect/>
              </a:stretch>
            </p:blipFill>
            <p:spPr>
              <a:xfrm>
                <a:off x="1765852" y="3279681"/>
                <a:ext cx="676142" cy="45720"/>
              </a:xfrm>
              <a:prstGeom prst="rect">
                <a:avLst/>
              </a:prstGeom>
            </p:spPr>
          </p:pic>
        </mc:Fallback>
      </mc:AlternateContent>
      <p:sp>
        <p:nvSpPr>
          <p:cNvPr id="28" name="TextBox 27">
            <a:extLst>
              <a:ext uri="{FF2B5EF4-FFF2-40B4-BE49-F238E27FC236}">
                <a16:creationId xmlns:a16="http://schemas.microsoft.com/office/drawing/2014/main" id="{1519628B-3078-D859-6CCD-D939C7B528EF}"/>
              </a:ext>
            </a:extLst>
          </p:cNvPr>
          <p:cNvSpPr txBox="1"/>
          <p:nvPr/>
        </p:nvSpPr>
        <p:spPr>
          <a:xfrm>
            <a:off x="2647355" y="3132779"/>
            <a:ext cx="3163509" cy="307777"/>
          </a:xfrm>
          <a:prstGeom prst="rect">
            <a:avLst/>
          </a:prstGeom>
          <a:noFill/>
        </p:spPr>
        <p:txBody>
          <a:bodyPr wrap="square">
            <a:spAutoFit/>
          </a:bodyPr>
          <a:lstStyle/>
          <a:p>
            <a:r>
              <a:rPr lang="en-US" sz="1400"/>
              <a:t>will change string to all lower case</a:t>
            </a:r>
            <a:endParaRPr lang="en-US" sz="1400" b="1"/>
          </a:p>
        </p:txBody>
      </p:sp>
      <p:sp>
        <p:nvSpPr>
          <p:cNvPr id="29" name="TextBox 28">
            <a:extLst>
              <a:ext uri="{FF2B5EF4-FFF2-40B4-BE49-F238E27FC236}">
                <a16:creationId xmlns:a16="http://schemas.microsoft.com/office/drawing/2014/main" id="{9DD9CF04-5588-18EA-D358-B74BA9900D2C}"/>
              </a:ext>
            </a:extLst>
          </p:cNvPr>
          <p:cNvSpPr txBox="1"/>
          <p:nvPr/>
        </p:nvSpPr>
        <p:spPr>
          <a:xfrm>
            <a:off x="244754" y="3610682"/>
            <a:ext cx="1446393" cy="307777"/>
          </a:xfrm>
          <a:prstGeom prst="rect">
            <a:avLst/>
          </a:prstGeom>
          <a:noFill/>
        </p:spPr>
        <p:txBody>
          <a:bodyPr wrap="square" rtlCol="0">
            <a:spAutoFit/>
          </a:bodyPr>
          <a:lstStyle/>
          <a:p>
            <a:r>
              <a:rPr lang="en-US" sz="1400"/>
              <a:t>series.str.upper()</a:t>
            </a:r>
          </a:p>
        </p:txBody>
      </p:sp>
      <mc:AlternateContent xmlns:mc="http://schemas.openxmlformats.org/markup-compatibility/2006" xmlns:p14="http://schemas.microsoft.com/office/powerpoint/2010/main">
        <mc:Choice Requires="p14">
          <p:contentPart p14:bwMode="auto" r:id="rId7">
            <p14:nvContentPartPr>
              <p14:cNvPr id="30" name="Ink 29">
                <a:extLst>
                  <a:ext uri="{FF2B5EF4-FFF2-40B4-BE49-F238E27FC236}">
                    <a16:creationId xmlns:a16="http://schemas.microsoft.com/office/drawing/2014/main" id="{74D423F5-98E4-CD0E-BF25-7F54E780FF65}"/>
                  </a:ext>
                </a:extLst>
              </p14:cNvPr>
              <p14:cNvContentPartPr/>
              <p14:nvPr/>
            </p14:nvContentPartPr>
            <p14:xfrm>
              <a:off x="1774853" y="3786918"/>
              <a:ext cx="658500" cy="28080"/>
            </p14:xfrm>
          </p:contentPart>
        </mc:Choice>
        <mc:Fallback xmlns="">
          <p:pic>
            <p:nvPicPr>
              <p:cNvPr id="30" name="Ink 29">
                <a:extLst>
                  <a:ext uri="{FF2B5EF4-FFF2-40B4-BE49-F238E27FC236}">
                    <a16:creationId xmlns:a16="http://schemas.microsoft.com/office/drawing/2014/main" id="{74D423F5-98E4-CD0E-BF25-7F54E780FF65}"/>
                  </a:ext>
                </a:extLst>
              </p:cNvPr>
              <p:cNvPicPr/>
              <p:nvPr/>
            </p:nvPicPr>
            <p:blipFill>
              <a:blip r:embed="rId4"/>
              <a:stretch>
                <a:fillRect/>
              </a:stretch>
            </p:blipFill>
            <p:spPr>
              <a:xfrm>
                <a:off x="1765852" y="3777918"/>
                <a:ext cx="676142" cy="45720"/>
              </a:xfrm>
              <a:prstGeom prst="rect">
                <a:avLst/>
              </a:prstGeom>
            </p:spPr>
          </p:pic>
        </mc:Fallback>
      </mc:AlternateContent>
      <p:sp>
        <p:nvSpPr>
          <p:cNvPr id="31" name="TextBox 30">
            <a:extLst>
              <a:ext uri="{FF2B5EF4-FFF2-40B4-BE49-F238E27FC236}">
                <a16:creationId xmlns:a16="http://schemas.microsoft.com/office/drawing/2014/main" id="{301D72B7-47D5-F195-929B-D83341809CB7}"/>
              </a:ext>
            </a:extLst>
          </p:cNvPr>
          <p:cNvSpPr txBox="1"/>
          <p:nvPr/>
        </p:nvSpPr>
        <p:spPr>
          <a:xfrm>
            <a:off x="2647355" y="3631016"/>
            <a:ext cx="3163509" cy="307777"/>
          </a:xfrm>
          <a:prstGeom prst="rect">
            <a:avLst/>
          </a:prstGeom>
          <a:noFill/>
        </p:spPr>
        <p:txBody>
          <a:bodyPr wrap="square">
            <a:spAutoFit/>
          </a:bodyPr>
          <a:lstStyle/>
          <a:p>
            <a:r>
              <a:rPr lang="en-US" sz="1400"/>
              <a:t>will change string to all upper case</a:t>
            </a:r>
            <a:endParaRPr lang="en-US" sz="1400" b="1"/>
          </a:p>
        </p:txBody>
      </p:sp>
      <p:sp>
        <p:nvSpPr>
          <p:cNvPr id="10" name="TextBox 9">
            <a:extLst>
              <a:ext uri="{FF2B5EF4-FFF2-40B4-BE49-F238E27FC236}">
                <a16:creationId xmlns:a16="http://schemas.microsoft.com/office/drawing/2014/main" id="{14D47BBC-FE9B-891E-466E-950A3CF43076}"/>
              </a:ext>
            </a:extLst>
          </p:cNvPr>
          <p:cNvSpPr txBox="1"/>
          <p:nvPr/>
        </p:nvSpPr>
        <p:spPr>
          <a:xfrm>
            <a:off x="7854922" y="3364697"/>
            <a:ext cx="3718560" cy="584775"/>
          </a:xfrm>
          <a:prstGeom prst="rect">
            <a:avLst/>
          </a:prstGeom>
          <a:solidFill>
            <a:srgbClr val="FF9966"/>
          </a:solidFill>
        </p:spPr>
        <p:txBody>
          <a:bodyPr wrap="square" rtlCol="0">
            <a:spAutoFit/>
          </a:bodyPr>
          <a:lstStyle/>
          <a:p>
            <a:r>
              <a:rPr lang="en-US" sz="1600"/>
              <a:t>FYI, these methods will convert any category dtype series into an object dtype.</a:t>
            </a:r>
          </a:p>
        </p:txBody>
      </p:sp>
      <p:sp>
        <p:nvSpPr>
          <p:cNvPr id="11" name="TextBox 10">
            <a:extLst>
              <a:ext uri="{FF2B5EF4-FFF2-40B4-BE49-F238E27FC236}">
                <a16:creationId xmlns:a16="http://schemas.microsoft.com/office/drawing/2014/main" id="{C5EEDE0A-0F79-0322-8009-C1CFE5490A75}"/>
              </a:ext>
            </a:extLst>
          </p:cNvPr>
          <p:cNvSpPr txBox="1"/>
          <p:nvPr/>
        </p:nvSpPr>
        <p:spPr>
          <a:xfrm>
            <a:off x="244754" y="4125531"/>
            <a:ext cx="1446393" cy="307777"/>
          </a:xfrm>
          <a:prstGeom prst="rect">
            <a:avLst/>
          </a:prstGeom>
          <a:noFill/>
        </p:spPr>
        <p:txBody>
          <a:bodyPr wrap="square" rtlCol="0">
            <a:spAutoFit/>
          </a:bodyPr>
          <a:lstStyle/>
          <a:p>
            <a:r>
              <a:rPr lang="en-US" sz="1400"/>
              <a:t>series.str.len()</a:t>
            </a:r>
          </a:p>
        </p:txBody>
      </p:sp>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204A10F3-21CA-D23C-2FAC-51876B5F784D}"/>
                  </a:ext>
                </a:extLst>
              </p14:cNvPr>
              <p14:cNvContentPartPr/>
              <p14:nvPr/>
            </p14:nvContentPartPr>
            <p14:xfrm>
              <a:off x="1774853" y="4301767"/>
              <a:ext cx="658500" cy="28080"/>
            </p14:xfrm>
          </p:contentPart>
        </mc:Choice>
        <mc:Fallback xmlns="">
          <p:pic>
            <p:nvPicPr>
              <p:cNvPr id="12" name="Ink 11">
                <a:extLst>
                  <a:ext uri="{FF2B5EF4-FFF2-40B4-BE49-F238E27FC236}">
                    <a16:creationId xmlns:a16="http://schemas.microsoft.com/office/drawing/2014/main" id="{204A10F3-21CA-D23C-2FAC-51876B5F784D}"/>
                  </a:ext>
                </a:extLst>
              </p:cNvPr>
              <p:cNvPicPr/>
              <p:nvPr/>
            </p:nvPicPr>
            <p:blipFill>
              <a:blip r:embed="rId4"/>
              <a:stretch>
                <a:fillRect/>
              </a:stretch>
            </p:blipFill>
            <p:spPr>
              <a:xfrm>
                <a:off x="1765852" y="4292767"/>
                <a:ext cx="676142" cy="45720"/>
              </a:xfrm>
              <a:prstGeom prst="rect">
                <a:avLst/>
              </a:prstGeom>
            </p:spPr>
          </p:pic>
        </mc:Fallback>
      </mc:AlternateContent>
      <p:sp>
        <p:nvSpPr>
          <p:cNvPr id="13" name="TextBox 12">
            <a:extLst>
              <a:ext uri="{FF2B5EF4-FFF2-40B4-BE49-F238E27FC236}">
                <a16:creationId xmlns:a16="http://schemas.microsoft.com/office/drawing/2014/main" id="{9AC7677F-97DC-EA53-BA89-046AAB5E3404}"/>
              </a:ext>
            </a:extLst>
          </p:cNvPr>
          <p:cNvSpPr txBox="1"/>
          <p:nvPr/>
        </p:nvSpPr>
        <p:spPr>
          <a:xfrm>
            <a:off x="2647355" y="4145865"/>
            <a:ext cx="3163509" cy="307777"/>
          </a:xfrm>
          <a:prstGeom prst="rect">
            <a:avLst/>
          </a:prstGeom>
          <a:noFill/>
        </p:spPr>
        <p:txBody>
          <a:bodyPr wrap="square">
            <a:spAutoFit/>
          </a:bodyPr>
          <a:lstStyle/>
          <a:p>
            <a:r>
              <a:rPr lang="en-US" sz="1400"/>
              <a:t>will return length of string</a:t>
            </a:r>
            <a:endParaRPr lang="en-US" sz="1400" b="1"/>
          </a:p>
        </p:txBody>
      </p:sp>
      <p:sp>
        <p:nvSpPr>
          <p:cNvPr id="2" name="TextBox 1">
            <a:extLst>
              <a:ext uri="{FF2B5EF4-FFF2-40B4-BE49-F238E27FC236}">
                <a16:creationId xmlns:a16="http://schemas.microsoft.com/office/drawing/2014/main" id="{796AFE8F-0EAF-29C0-6EA3-013F0820446F}"/>
              </a:ext>
            </a:extLst>
          </p:cNvPr>
          <p:cNvSpPr txBox="1"/>
          <p:nvPr/>
        </p:nvSpPr>
        <p:spPr>
          <a:xfrm>
            <a:off x="244754" y="4745854"/>
            <a:ext cx="1994593" cy="307777"/>
          </a:xfrm>
          <a:prstGeom prst="rect">
            <a:avLst/>
          </a:prstGeom>
          <a:noFill/>
        </p:spPr>
        <p:txBody>
          <a:bodyPr wrap="square" rtlCol="0">
            <a:spAutoFit/>
          </a:bodyPr>
          <a:lstStyle/>
          <a:p>
            <a:r>
              <a:rPr lang="en-US" sz="1400"/>
              <a:t>series.str.startswith(“A”)</a:t>
            </a:r>
          </a:p>
        </p:txBody>
      </p:sp>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EB63F149-B924-F4F4-6812-6DC72F5389DF}"/>
                  </a:ext>
                </a:extLst>
              </p14:cNvPr>
              <p14:cNvContentPartPr/>
              <p14:nvPr/>
            </p14:nvContentPartPr>
            <p14:xfrm>
              <a:off x="2296048" y="4940411"/>
              <a:ext cx="658500" cy="28080"/>
            </p14:xfrm>
          </p:contentPart>
        </mc:Choice>
        <mc:Fallback xmlns="">
          <p:pic>
            <p:nvPicPr>
              <p:cNvPr id="5" name="Ink 4">
                <a:extLst>
                  <a:ext uri="{FF2B5EF4-FFF2-40B4-BE49-F238E27FC236}">
                    <a16:creationId xmlns:a16="http://schemas.microsoft.com/office/drawing/2014/main" id="{EB63F149-B924-F4F4-6812-6DC72F5389DF}"/>
                  </a:ext>
                </a:extLst>
              </p:cNvPr>
              <p:cNvPicPr/>
              <p:nvPr/>
            </p:nvPicPr>
            <p:blipFill>
              <a:blip r:embed="rId10"/>
              <a:stretch>
                <a:fillRect/>
              </a:stretch>
            </p:blipFill>
            <p:spPr>
              <a:xfrm>
                <a:off x="2287047" y="4931411"/>
                <a:ext cx="676142" cy="45720"/>
              </a:xfrm>
              <a:prstGeom prst="rect">
                <a:avLst/>
              </a:prstGeom>
            </p:spPr>
          </p:pic>
        </mc:Fallback>
      </mc:AlternateContent>
      <p:sp>
        <p:nvSpPr>
          <p:cNvPr id="6" name="TextBox 5">
            <a:extLst>
              <a:ext uri="{FF2B5EF4-FFF2-40B4-BE49-F238E27FC236}">
                <a16:creationId xmlns:a16="http://schemas.microsoft.com/office/drawing/2014/main" id="{36281800-0C28-2516-701E-0250822DC73C}"/>
              </a:ext>
            </a:extLst>
          </p:cNvPr>
          <p:cNvSpPr txBox="1"/>
          <p:nvPr/>
        </p:nvSpPr>
        <p:spPr>
          <a:xfrm>
            <a:off x="3176000" y="4745854"/>
            <a:ext cx="5370841" cy="307777"/>
          </a:xfrm>
          <a:prstGeom prst="rect">
            <a:avLst/>
          </a:prstGeom>
          <a:noFill/>
        </p:spPr>
        <p:txBody>
          <a:bodyPr wrap="square">
            <a:spAutoFit/>
          </a:bodyPr>
          <a:lstStyle/>
          <a:p>
            <a:r>
              <a:rPr lang="en-US" sz="1400"/>
              <a:t>will return True/False depending on whether string starts with “A”.</a:t>
            </a:r>
            <a:endParaRPr lang="en-US" sz="1400" b="1"/>
          </a:p>
        </p:txBody>
      </p:sp>
      <p:sp>
        <p:nvSpPr>
          <p:cNvPr id="17" name="TextBox 16">
            <a:extLst>
              <a:ext uri="{FF2B5EF4-FFF2-40B4-BE49-F238E27FC236}">
                <a16:creationId xmlns:a16="http://schemas.microsoft.com/office/drawing/2014/main" id="{74E14E15-29AF-B77E-90B6-778802F0E597}"/>
              </a:ext>
            </a:extLst>
          </p:cNvPr>
          <p:cNvSpPr txBox="1"/>
          <p:nvPr/>
        </p:nvSpPr>
        <p:spPr>
          <a:xfrm>
            <a:off x="220630" y="5347775"/>
            <a:ext cx="1355525" cy="307777"/>
          </a:xfrm>
          <a:prstGeom prst="rect">
            <a:avLst/>
          </a:prstGeom>
          <a:noFill/>
        </p:spPr>
        <p:txBody>
          <a:bodyPr wrap="square" rtlCol="0">
            <a:spAutoFit/>
          </a:bodyPr>
          <a:lstStyle/>
          <a:p>
            <a:r>
              <a:rPr lang="en-US" sz="1400"/>
              <a:t>series.str.split( )</a:t>
            </a:r>
          </a:p>
        </p:txBody>
      </p:sp>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E22A5C7E-764E-43BA-C779-123701D8A52A}"/>
                  </a:ext>
                </a:extLst>
              </p14:cNvPr>
              <p14:cNvContentPartPr/>
              <p14:nvPr/>
            </p14:nvContentPartPr>
            <p14:xfrm>
              <a:off x="1746930" y="5531159"/>
              <a:ext cx="658500" cy="28080"/>
            </p14:xfrm>
          </p:contentPart>
        </mc:Choice>
        <mc:Fallback xmlns="">
          <p:pic>
            <p:nvPicPr>
              <p:cNvPr id="18" name="Ink 17">
                <a:extLst>
                  <a:ext uri="{FF2B5EF4-FFF2-40B4-BE49-F238E27FC236}">
                    <a16:creationId xmlns:a16="http://schemas.microsoft.com/office/drawing/2014/main" id="{E22A5C7E-764E-43BA-C779-123701D8A52A}"/>
                  </a:ext>
                </a:extLst>
              </p:cNvPr>
              <p:cNvPicPr/>
              <p:nvPr/>
            </p:nvPicPr>
            <p:blipFill>
              <a:blip r:embed="rId12"/>
              <a:stretch>
                <a:fillRect/>
              </a:stretch>
            </p:blipFill>
            <p:spPr>
              <a:xfrm>
                <a:off x="1737929" y="5522159"/>
                <a:ext cx="676142" cy="45720"/>
              </a:xfrm>
              <a:prstGeom prst="rect">
                <a:avLst/>
              </a:prstGeom>
            </p:spPr>
          </p:pic>
        </mc:Fallback>
      </mc:AlternateContent>
      <p:sp>
        <p:nvSpPr>
          <p:cNvPr id="20" name="TextBox 19">
            <a:extLst>
              <a:ext uri="{FF2B5EF4-FFF2-40B4-BE49-F238E27FC236}">
                <a16:creationId xmlns:a16="http://schemas.microsoft.com/office/drawing/2014/main" id="{E833F31A-9AC0-C30C-1267-EEC78E879530}"/>
              </a:ext>
            </a:extLst>
          </p:cNvPr>
          <p:cNvSpPr txBox="1"/>
          <p:nvPr/>
        </p:nvSpPr>
        <p:spPr>
          <a:xfrm>
            <a:off x="2625298" y="5347775"/>
            <a:ext cx="5618900" cy="523220"/>
          </a:xfrm>
          <a:prstGeom prst="rect">
            <a:avLst/>
          </a:prstGeom>
          <a:noFill/>
        </p:spPr>
        <p:txBody>
          <a:bodyPr wrap="square">
            <a:spAutoFit/>
          </a:bodyPr>
          <a:lstStyle/>
          <a:p>
            <a:r>
              <a:rPr lang="en-US" sz="1400"/>
              <a:t>will split the text in each row into a list of the constituent words.  I think space separated words in the text is the default expectation.   </a:t>
            </a:r>
          </a:p>
        </p:txBody>
      </p:sp>
      <p:pic>
        <p:nvPicPr>
          <p:cNvPr id="21" name="Picture 20">
            <a:extLst>
              <a:ext uri="{FF2B5EF4-FFF2-40B4-BE49-F238E27FC236}">
                <a16:creationId xmlns:a16="http://schemas.microsoft.com/office/drawing/2014/main" id="{269B0E00-4657-D16D-8014-5A5AA53638EA}"/>
              </a:ext>
            </a:extLst>
          </p:cNvPr>
          <p:cNvPicPr>
            <a:picLocks noChangeAspect="1"/>
          </p:cNvPicPr>
          <p:nvPr/>
        </p:nvPicPr>
        <p:blipFill>
          <a:blip r:embed="rId13"/>
          <a:stretch>
            <a:fillRect/>
          </a:stretch>
        </p:blipFill>
        <p:spPr>
          <a:xfrm>
            <a:off x="8815975" y="5355008"/>
            <a:ext cx="2333951" cy="314369"/>
          </a:xfrm>
          <a:prstGeom prst="rect">
            <a:avLst/>
          </a:prstGeom>
        </p:spPr>
      </p:pic>
    </p:spTree>
    <p:extLst>
      <p:ext uri="{BB962C8B-B14F-4D97-AF65-F5344CB8AC3E}">
        <p14:creationId xmlns:p14="http://schemas.microsoft.com/office/powerpoint/2010/main" val="3830587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1" name="TextBox 20">
            <a:extLst>
              <a:ext uri="{FF2B5EF4-FFF2-40B4-BE49-F238E27FC236}">
                <a16:creationId xmlns:a16="http://schemas.microsoft.com/office/drawing/2014/main" id="{219341C4-AC8E-4780-7287-EFC9DE4586FE}"/>
              </a:ext>
            </a:extLst>
          </p:cNvPr>
          <p:cNvSpPr txBox="1"/>
          <p:nvPr/>
        </p:nvSpPr>
        <p:spPr>
          <a:xfrm>
            <a:off x="445566" y="944289"/>
            <a:ext cx="3802584" cy="307777"/>
          </a:xfrm>
          <a:prstGeom prst="rect">
            <a:avLst/>
          </a:prstGeom>
          <a:noFill/>
        </p:spPr>
        <p:txBody>
          <a:bodyPr wrap="square" rtlCol="0">
            <a:spAutoFit/>
          </a:bodyPr>
          <a:lstStyle/>
          <a:p>
            <a:r>
              <a:rPr lang="en-US" sz="1400"/>
              <a:t>for instance, say we have this df, </a:t>
            </a:r>
          </a:p>
        </p:txBody>
      </p:sp>
      <p:pic>
        <p:nvPicPr>
          <p:cNvPr id="25" name="Picture 24">
            <a:extLst>
              <a:ext uri="{FF2B5EF4-FFF2-40B4-BE49-F238E27FC236}">
                <a16:creationId xmlns:a16="http://schemas.microsoft.com/office/drawing/2014/main" id="{98AF60E9-3291-989C-E06E-06D49FDD738B}"/>
              </a:ext>
            </a:extLst>
          </p:cNvPr>
          <p:cNvPicPr>
            <a:picLocks noChangeAspect="1"/>
          </p:cNvPicPr>
          <p:nvPr/>
        </p:nvPicPr>
        <p:blipFill>
          <a:blip r:embed="rId3"/>
          <a:stretch>
            <a:fillRect/>
          </a:stretch>
        </p:blipFill>
        <p:spPr>
          <a:xfrm>
            <a:off x="445566" y="1403888"/>
            <a:ext cx="4259784" cy="2026499"/>
          </a:xfrm>
          <a:prstGeom prst="rect">
            <a:avLst/>
          </a:prstGeom>
        </p:spPr>
      </p:pic>
      <p:sp>
        <p:nvSpPr>
          <p:cNvPr id="26" name="TextBox 25">
            <a:extLst>
              <a:ext uri="{FF2B5EF4-FFF2-40B4-BE49-F238E27FC236}">
                <a16:creationId xmlns:a16="http://schemas.microsoft.com/office/drawing/2014/main" id="{88BE9D12-23EB-72A1-A92E-D0D6978D80C8}"/>
              </a:ext>
            </a:extLst>
          </p:cNvPr>
          <p:cNvSpPr txBox="1"/>
          <p:nvPr/>
        </p:nvSpPr>
        <p:spPr>
          <a:xfrm>
            <a:off x="293165" y="3636887"/>
            <a:ext cx="4869385" cy="738664"/>
          </a:xfrm>
          <a:prstGeom prst="rect">
            <a:avLst/>
          </a:prstGeom>
          <a:noFill/>
        </p:spPr>
        <p:txBody>
          <a:bodyPr wrap="square" rtlCol="0">
            <a:spAutoFit/>
          </a:bodyPr>
          <a:lstStyle/>
          <a:p>
            <a:r>
              <a:rPr lang="en-US" sz="1400"/>
              <a:t>and we want to return the rows for which “Andrew” or “Celeste” are part of the names.  Then we form the Boolean table of whether the “Name” column (</a:t>
            </a:r>
            <a:r>
              <a:rPr lang="en-US" sz="1400">
                <a:solidFill>
                  <a:srgbClr val="FF0000"/>
                </a:solidFill>
              </a:rPr>
              <a:t>series</a:t>
            </a:r>
            <a:r>
              <a:rPr lang="en-US" sz="1400"/>
              <a:t>) contains those names.  </a:t>
            </a:r>
          </a:p>
        </p:txBody>
      </p:sp>
      <p:sp>
        <p:nvSpPr>
          <p:cNvPr id="32" name="TextBox 31">
            <a:extLst>
              <a:ext uri="{FF2B5EF4-FFF2-40B4-BE49-F238E27FC236}">
                <a16:creationId xmlns:a16="http://schemas.microsoft.com/office/drawing/2014/main" id="{C27A47DC-F1E1-685D-9023-C935081A1DF5}"/>
              </a:ext>
            </a:extLst>
          </p:cNvPr>
          <p:cNvSpPr txBox="1"/>
          <p:nvPr/>
        </p:nvSpPr>
        <p:spPr>
          <a:xfrm>
            <a:off x="5880537" y="4033131"/>
            <a:ext cx="4869385" cy="307777"/>
          </a:xfrm>
          <a:prstGeom prst="rect">
            <a:avLst/>
          </a:prstGeom>
          <a:noFill/>
        </p:spPr>
        <p:txBody>
          <a:bodyPr wrap="square" rtlCol="0">
            <a:spAutoFit/>
          </a:bodyPr>
          <a:lstStyle/>
          <a:p>
            <a:r>
              <a:rPr lang="en-US" sz="1400"/>
              <a:t>and hen we slice out those rows,</a:t>
            </a:r>
          </a:p>
        </p:txBody>
      </p:sp>
      <p:pic>
        <p:nvPicPr>
          <p:cNvPr id="34" name="Picture 33">
            <a:extLst>
              <a:ext uri="{FF2B5EF4-FFF2-40B4-BE49-F238E27FC236}">
                <a16:creationId xmlns:a16="http://schemas.microsoft.com/office/drawing/2014/main" id="{9CC894C4-F22D-6FFF-918E-A75ACA5B502C}"/>
              </a:ext>
            </a:extLst>
          </p:cNvPr>
          <p:cNvPicPr>
            <a:picLocks noChangeAspect="1"/>
          </p:cNvPicPr>
          <p:nvPr/>
        </p:nvPicPr>
        <p:blipFill>
          <a:blip r:embed="rId4"/>
          <a:stretch>
            <a:fillRect/>
          </a:stretch>
        </p:blipFill>
        <p:spPr>
          <a:xfrm>
            <a:off x="445566" y="4521298"/>
            <a:ext cx="3611189" cy="2239074"/>
          </a:xfrm>
          <a:prstGeom prst="rect">
            <a:avLst/>
          </a:prstGeom>
        </p:spPr>
      </p:pic>
      <p:pic>
        <p:nvPicPr>
          <p:cNvPr id="35" name="Picture 34">
            <a:extLst>
              <a:ext uri="{FF2B5EF4-FFF2-40B4-BE49-F238E27FC236}">
                <a16:creationId xmlns:a16="http://schemas.microsoft.com/office/drawing/2014/main" id="{B7FC66CF-B804-06D3-F203-B0DF9A2B0A10}"/>
              </a:ext>
            </a:extLst>
          </p:cNvPr>
          <p:cNvPicPr>
            <a:picLocks noChangeAspect="1"/>
          </p:cNvPicPr>
          <p:nvPr/>
        </p:nvPicPr>
        <p:blipFill>
          <a:blip r:embed="rId5"/>
          <a:stretch>
            <a:fillRect/>
          </a:stretch>
        </p:blipFill>
        <p:spPr>
          <a:xfrm>
            <a:off x="5937687" y="4559398"/>
            <a:ext cx="4564776" cy="838273"/>
          </a:xfrm>
          <a:prstGeom prst="rect">
            <a:avLst/>
          </a:prstGeom>
        </p:spPr>
      </p:pic>
    </p:spTree>
    <p:extLst>
      <p:ext uri="{BB962C8B-B14F-4D97-AF65-F5344CB8AC3E}">
        <p14:creationId xmlns:p14="http://schemas.microsoft.com/office/powerpoint/2010/main" val="4040851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1" name="TextBox 20">
            <a:extLst>
              <a:ext uri="{FF2B5EF4-FFF2-40B4-BE49-F238E27FC236}">
                <a16:creationId xmlns:a16="http://schemas.microsoft.com/office/drawing/2014/main" id="{219341C4-AC8E-4780-7287-EFC9DE4586FE}"/>
              </a:ext>
            </a:extLst>
          </p:cNvPr>
          <p:cNvSpPr txBox="1"/>
          <p:nvPr/>
        </p:nvSpPr>
        <p:spPr>
          <a:xfrm>
            <a:off x="435733" y="1249089"/>
            <a:ext cx="7189219" cy="307777"/>
          </a:xfrm>
          <a:prstGeom prst="rect">
            <a:avLst/>
          </a:prstGeom>
          <a:noFill/>
        </p:spPr>
        <p:txBody>
          <a:bodyPr wrap="square" rtlCol="0">
            <a:spAutoFit/>
          </a:bodyPr>
          <a:lstStyle/>
          <a:p>
            <a:r>
              <a:rPr lang="en-US" sz="1400"/>
              <a:t>and here’s a quick example of using regex to get rid of letters in a string of numbers.  </a:t>
            </a:r>
          </a:p>
        </p:txBody>
      </p:sp>
      <p:pic>
        <p:nvPicPr>
          <p:cNvPr id="4" name="Picture 3">
            <a:extLst>
              <a:ext uri="{FF2B5EF4-FFF2-40B4-BE49-F238E27FC236}">
                <a16:creationId xmlns:a16="http://schemas.microsoft.com/office/drawing/2014/main" id="{0861BFCC-C8E4-1062-20B6-B917E296267E}"/>
              </a:ext>
            </a:extLst>
          </p:cNvPr>
          <p:cNvPicPr>
            <a:picLocks noChangeAspect="1"/>
          </p:cNvPicPr>
          <p:nvPr/>
        </p:nvPicPr>
        <p:blipFill>
          <a:blip r:embed="rId3"/>
          <a:stretch>
            <a:fillRect/>
          </a:stretch>
        </p:blipFill>
        <p:spPr>
          <a:xfrm>
            <a:off x="506896" y="1805378"/>
            <a:ext cx="7189219" cy="243359"/>
          </a:xfrm>
          <a:prstGeom prst="rect">
            <a:avLst/>
          </a:prstGeom>
        </p:spPr>
      </p:pic>
      <p:pic>
        <p:nvPicPr>
          <p:cNvPr id="5" name="Picture 4">
            <a:extLst>
              <a:ext uri="{FF2B5EF4-FFF2-40B4-BE49-F238E27FC236}">
                <a16:creationId xmlns:a16="http://schemas.microsoft.com/office/drawing/2014/main" id="{99C6C7F8-BF14-FE98-A13E-4751F72389D9}"/>
              </a:ext>
            </a:extLst>
          </p:cNvPr>
          <p:cNvPicPr>
            <a:picLocks noChangeAspect="1"/>
          </p:cNvPicPr>
          <p:nvPr/>
        </p:nvPicPr>
        <p:blipFill>
          <a:blip r:embed="rId4"/>
          <a:stretch>
            <a:fillRect/>
          </a:stretch>
        </p:blipFill>
        <p:spPr>
          <a:xfrm>
            <a:off x="506896" y="2266472"/>
            <a:ext cx="1902007" cy="1598788"/>
          </a:xfrm>
          <a:prstGeom prst="rect">
            <a:avLst/>
          </a:prstGeom>
        </p:spPr>
      </p:pic>
      <p:pic>
        <p:nvPicPr>
          <p:cNvPr id="6" name="Picture 5">
            <a:extLst>
              <a:ext uri="{FF2B5EF4-FFF2-40B4-BE49-F238E27FC236}">
                <a16:creationId xmlns:a16="http://schemas.microsoft.com/office/drawing/2014/main" id="{778CB27A-0163-083D-5DE3-D8D1329BF3DA}"/>
              </a:ext>
            </a:extLst>
          </p:cNvPr>
          <p:cNvPicPr>
            <a:picLocks noChangeAspect="1"/>
          </p:cNvPicPr>
          <p:nvPr/>
        </p:nvPicPr>
        <p:blipFill>
          <a:blip r:embed="rId5"/>
          <a:stretch>
            <a:fillRect/>
          </a:stretch>
        </p:blipFill>
        <p:spPr>
          <a:xfrm>
            <a:off x="506896" y="4082995"/>
            <a:ext cx="5697259" cy="458400"/>
          </a:xfrm>
          <a:prstGeom prst="rect">
            <a:avLst/>
          </a:prstGeom>
        </p:spPr>
      </p:pic>
      <p:pic>
        <p:nvPicPr>
          <p:cNvPr id="7" name="Picture 6">
            <a:extLst>
              <a:ext uri="{FF2B5EF4-FFF2-40B4-BE49-F238E27FC236}">
                <a16:creationId xmlns:a16="http://schemas.microsoft.com/office/drawing/2014/main" id="{09181CA9-18B8-E9F5-247A-E253F933BB6B}"/>
              </a:ext>
            </a:extLst>
          </p:cNvPr>
          <p:cNvPicPr>
            <a:picLocks noChangeAspect="1"/>
          </p:cNvPicPr>
          <p:nvPr/>
        </p:nvPicPr>
        <p:blipFill>
          <a:blip r:embed="rId6"/>
          <a:stretch>
            <a:fillRect/>
          </a:stretch>
        </p:blipFill>
        <p:spPr>
          <a:xfrm>
            <a:off x="547729" y="4626621"/>
            <a:ext cx="1526878" cy="1676572"/>
          </a:xfrm>
          <a:prstGeom prst="rect">
            <a:avLst/>
          </a:prstGeom>
        </p:spPr>
      </p:pic>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812BE63B-ADA9-5877-A275-2AEDEF5875B1}"/>
                  </a:ext>
                </a:extLst>
              </p14:cNvPr>
              <p14:cNvContentPartPr/>
              <p14:nvPr/>
            </p14:nvContentPartPr>
            <p14:xfrm>
              <a:off x="2025255" y="6037068"/>
              <a:ext cx="1421280" cy="137880"/>
            </p14:xfrm>
          </p:contentPart>
        </mc:Choice>
        <mc:Fallback xmlns="">
          <p:pic>
            <p:nvPicPr>
              <p:cNvPr id="8" name="Ink 7">
                <a:extLst>
                  <a:ext uri="{FF2B5EF4-FFF2-40B4-BE49-F238E27FC236}">
                    <a16:creationId xmlns:a16="http://schemas.microsoft.com/office/drawing/2014/main" id="{812BE63B-ADA9-5877-A275-2AEDEF5875B1}"/>
                  </a:ext>
                </a:extLst>
              </p:cNvPr>
              <p:cNvPicPr/>
              <p:nvPr/>
            </p:nvPicPr>
            <p:blipFill>
              <a:blip r:embed="rId8"/>
              <a:stretch>
                <a:fillRect/>
              </a:stretch>
            </p:blipFill>
            <p:spPr>
              <a:xfrm>
                <a:off x="2019135" y="6030948"/>
                <a:ext cx="1433520" cy="150120"/>
              </a:xfrm>
              <a:prstGeom prst="rect">
                <a:avLst/>
              </a:prstGeom>
            </p:spPr>
          </p:pic>
        </mc:Fallback>
      </mc:AlternateContent>
      <p:sp>
        <p:nvSpPr>
          <p:cNvPr id="9" name="TextBox 8">
            <a:extLst>
              <a:ext uri="{FF2B5EF4-FFF2-40B4-BE49-F238E27FC236}">
                <a16:creationId xmlns:a16="http://schemas.microsoft.com/office/drawing/2014/main" id="{05E056D4-A46E-D008-B18A-148F11F91E02}"/>
              </a:ext>
            </a:extLst>
          </p:cNvPr>
          <p:cNvSpPr txBox="1"/>
          <p:nvPr/>
        </p:nvSpPr>
        <p:spPr>
          <a:xfrm>
            <a:off x="3691906" y="5690509"/>
            <a:ext cx="2610571" cy="830997"/>
          </a:xfrm>
          <a:prstGeom prst="rect">
            <a:avLst/>
          </a:prstGeom>
          <a:solidFill>
            <a:srgbClr val="CCECFF"/>
          </a:solidFill>
        </p:spPr>
        <p:txBody>
          <a:bodyPr wrap="square" rtlCol="0">
            <a:spAutoFit/>
          </a:bodyPr>
          <a:lstStyle/>
          <a:p>
            <a:r>
              <a:rPr lang="en-US" sz="1600"/>
              <a:t>observe it’s still an object type, but now we could force type it to an integer.</a:t>
            </a:r>
          </a:p>
        </p:txBody>
      </p:sp>
    </p:spTree>
    <p:extLst>
      <p:ext uri="{BB962C8B-B14F-4D97-AF65-F5344CB8AC3E}">
        <p14:creationId xmlns:p14="http://schemas.microsoft.com/office/powerpoint/2010/main" val="1016909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116021" y="1216484"/>
            <a:ext cx="11405820" cy="830997"/>
          </a:xfrm>
          <a:prstGeom prst="rect">
            <a:avLst/>
          </a:prstGeom>
          <a:noFill/>
        </p:spPr>
        <p:txBody>
          <a:bodyPr wrap="square" rtlCol="0">
            <a:spAutoFit/>
          </a:bodyPr>
          <a:lstStyle/>
          <a:p>
            <a:r>
              <a:rPr lang="en-US" sz="1600"/>
              <a:t>Here’s some useful series category methods regarding the categories datatype.  It could be useful to set certain string qualitative data to a categories dtype to save memory, and also to facilitate querying and slicing, if the data can be given a particular order (as in, e.g., “A” &gt; ”B” &gt; ”C” &gt; ”D” &gt; ”F”).  And recall you can change a series dtype to category using the .astype() method.  </a:t>
            </a:r>
          </a:p>
        </p:txBody>
      </p:sp>
      <p:sp>
        <p:nvSpPr>
          <p:cNvPr id="19" name="TextBox 18">
            <a:extLst>
              <a:ext uri="{FF2B5EF4-FFF2-40B4-BE49-F238E27FC236}">
                <a16:creationId xmlns:a16="http://schemas.microsoft.com/office/drawing/2014/main" id="{6963A210-64F8-ABD7-D203-59A4A8C25361}"/>
              </a:ext>
            </a:extLst>
          </p:cNvPr>
          <p:cNvSpPr txBox="1"/>
          <p:nvPr/>
        </p:nvSpPr>
        <p:spPr>
          <a:xfrm>
            <a:off x="130555" y="938959"/>
            <a:ext cx="2111200" cy="338554"/>
          </a:xfrm>
          <a:prstGeom prst="rect">
            <a:avLst/>
          </a:prstGeom>
          <a:noFill/>
        </p:spPr>
        <p:txBody>
          <a:bodyPr wrap="square" rtlCol="0">
            <a:spAutoFit/>
          </a:bodyPr>
          <a:lstStyle/>
          <a:p>
            <a:r>
              <a:rPr lang="en-US" sz="1600" b="1"/>
              <a:t>Category Methods</a:t>
            </a:r>
          </a:p>
        </p:txBody>
      </p:sp>
      <p:sp>
        <p:nvSpPr>
          <p:cNvPr id="7" name="TextBox 6">
            <a:extLst>
              <a:ext uri="{FF2B5EF4-FFF2-40B4-BE49-F238E27FC236}">
                <a16:creationId xmlns:a16="http://schemas.microsoft.com/office/drawing/2014/main" id="{634E0CC5-4EE0-0EF6-9C4D-369139E72342}"/>
              </a:ext>
            </a:extLst>
          </p:cNvPr>
          <p:cNvSpPr txBox="1"/>
          <p:nvPr/>
        </p:nvSpPr>
        <p:spPr>
          <a:xfrm>
            <a:off x="160053" y="2334306"/>
            <a:ext cx="6132593" cy="307777"/>
          </a:xfrm>
          <a:prstGeom prst="rect">
            <a:avLst/>
          </a:prstGeom>
          <a:noFill/>
        </p:spPr>
        <p:txBody>
          <a:bodyPr wrap="square" rtlCol="0">
            <a:spAutoFit/>
          </a:bodyPr>
          <a:lstStyle/>
          <a:p>
            <a:r>
              <a:rPr lang="en-US" sz="1400"/>
              <a:t>series.cat.set_categories(new_categories=list, ordered=True/False, inplace=True)</a:t>
            </a:r>
          </a:p>
        </p:txBody>
      </p:sp>
      <p:sp>
        <p:nvSpPr>
          <p:cNvPr id="9" name="TextBox 8">
            <a:extLst>
              <a:ext uri="{FF2B5EF4-FFF2-40B4-BE49-F238E27FC236}">
                <a16:creationId xmlns:a16="http://schemas.microsoft.com/office/drawing/2014/main" id="{A9C1FDDA-3EBE-892C-E557-F7AA50CA7E95}"/>
              </a:ext>
            </a:extLst>
          </p:cNvPr>
          <p:cNvSpPr txBox="1"/>
          <p:nvPr/>
        </p:nvSpPr>
        <p:spPr>
          <a:xfrm>
            <a:off x="6972964" y="2334306"/>
            <a:ext cx="5189540" cy="1169551"/>
          </a:xfrm>
          <a:prstGeom prst="rect">
            <a:avLst/>
          </a:prstGeom>
          <a:noFill/>
        </p:spPr>
        <p:txBody>
          <a:bodyPr wrap="square">
            <a:spAutoFit/>
          </a:bodyPr>
          <a:lstStyle/>
          <a:p>
            <a:r>
              <a:rPr lang="en-US" sz="1400"/>
              <a:t>will return a copy of the (dtype = categorical) series with new categories, given by the list.  Any values not found in the list will be designated NaN.  </a:t>
            </a:r>
            <a:r>
              <a:rPr lang="en-US" sz="1400" b="1"/>
              <a:t>ordered=True </a:t>
            </a:r>
            <a:r>
              <a:rPr lang="en-US" sz="1400"/>
              <a:t>will treat the categories as ordered least to largest in the list.  Have to do series = series.cat.set_categories(…) to </a:t>
            </a:r>
            <a:r>
              <a:rPr lang="en-US" sz="1400" i="1"/>
              <a:t>change</a:t>
            </a:r>
            <a:r>
              <a:rPr lang="en-US" sz="1400"/>
              <a:t> the series itself.</a:t>
            </a:r>
          </a:p>
        </p:txBody>
      </p:sp>
      <p:sp>
        <p:nvSpPr>
          <p:cNvPr id="11" name="TextBox 10">
            <a:extLst>
              <a:ext uri="{FF2B5EF4-FFF2-40B4-BE49-F238E27FC236}">
                <a16:creationId xmlns:a16="http://schemas.microsoft.com/office/drawing/2014/main" id="{CFC066EC-F474-0672-E5BD-7DE1FE8980FE}"/>
              </a:ext>
            </a:extLst>
          </p:cNvPr>
          <p:cNvSpPr txBox="1"/>
          <p:nvPr/>
        </p:nvSpPr>
        <p:spPr>
          <a:xfrm>
            <a:off x="160053" y="5246112"/>
            <a:ext cx="4647922" cy="307777"/>
          </a:xfrm>
          <a:prstGeom prst="rect">
            <a:avLst/>
          </a:prstGeom>
          <a:noFill/>
        </p:spPr>
        <p:txBody>
          <a:bodyPr wrap="square" rtlCol="0">
            <a:spAutoFit/>
          </a:bodyPr>
          <a:lstStyle/>
          <a:p>
            <a:r>
              <a:rPr lang="en-US" sz="1400"/>
              <a:t>series.cat.add_categories(new_categories=list,inplace=True)</a:t>
            </a:r>
          </a:p>
        </p:txBody>
      </p:sp>
      <p:sp>
        <p:nvSpPr>
          <p:cNvPr id="13" name="TextBox 12">
            <a:extLst>
              <a:ext uri="{FF2B5EF4-FFF2-40B4-BE49-F238E27FC236}">
                <a16:creationId xmlns:a16="http://schemas.microsoft.com/office/drawing/2014/main" id="{05CFAA85-67D4-BBE2-28E3-559FA17DC400}"/>
              </a:ext>
            </a:extLst>
          </p:cNvPr>
          <p:cNvSpPr txBox="1"/>
          <p:nvPr/>
        </p:nvSpPr>
        <p:spPr>
          <a:xfrm>
            <a:off x="5551659" y="5215331"/>
            <a:ext cx="4343378" cy="307777"/>
          </a:xfrm>
          <a:prstGeom prst="rect">
            <a:avLst/>
          </a:prstGeom>
          <a:noFill/>
        </p:spPr>
        <p:txBody>
          <a:bodyPr wrap="square">
            <a:spAutoFit/>
          </a:bodyPr>
          <a:lstStyle/>
          <a:p>
            <a:r>
              <a:rPr lang="en-US" sz="1400"/>
              <a:t>will add categories to the (dtype = categorical) series.</a:t>
            </a:r>
          </a:p>
        </p:txBody>
      </p:sp>
      <p:sp>
        <p:nvSpPr>
          <p:cNvPr id="10" name="TextBox 9">
            <a:extLst>
              <a:ext uri="{FF2B5EF4-FFF2-40B4-BE49-F238E27FC236}">
                <a16:creationId xmlns:a16="http://schemas.microsoft.com/office/drawing/2014/main" id="{A111852E-0433-31F7-BF20-D5D5CDC05A84}"/>
              </a:ext>
            </a:extLst>
          </p:cNvPr>
          <p:cNvSpPr txBox="1"/>
          <p:nvPr/>
        </p:nvSpPr>
        <p:spPr>
          <a:xfrm>
            <a:off x="160053" y="3923760"/>
            <a:ext cx="5228025" cy="307777"/>
          </a:xfrm>
          <a:prstGeom prst="rect">
            <a:avLst/>
          </a:prstGeom>
          <a:noFill/>
        </p:spPr>
        <p:txBody>
          <a:bodyPr wrap="square" rtlCol="0">
            <a:spAutoFit/>
          </a:bodyPr>
          <a:lstStyle/>
          <a:p>
            <a:r>
              <a:rPr lang="en-US" sz="1400"/>
              <a:t>series.cat.rename_categories(new_categories=dict, inplace=True)</a:t>
            </a:r>
          </a:p>
        </p:txBody>
      </p:sp>
      <p:sp>
        <p:nvSpPr>
          <p:cNvPr id="18" name="TextBox 17">
            <a:extLst>
              <a:ext uri="{FF2B5EF4-FFF2-40B4-BE49-F238E27FC236}">
                <a16:creationId xmlns:a16="http://schemas.microsoft.com/office/drawing/2014/main" id="{E74CFCAC-C218-D740-D900-CCB0E955F0D2}"/>
              </a:ext>
            </a:extLst>
          </p:cNvPr>
          <p:cNvSpPr txBox="1"/>
          <p:nvPr/>
        </p:nvSpPr>
        <p:spPr>
          <a:xfrm>
            <a:off x="5978014" y="3956665"/>
            <a:ext cx="5189540" cy="738664"/>
          </a:xfrm>
          <a:prstGeom prst="rect">
            <a:avLst/>
          </a:prstGeom>
          <a:noFill/>
        </p:spPr>
        <p:txBody>
          <a:bodyPr wrap="square">
            <a:spAutoFit/>
          </a:bodyPr>
          <a:lstStyle/>
          <a:p>
            <a:r>
              <a:rPr lang="en-US" sz="1400"/>
              <a:t>will replace the series’ old categories with new ones mapped to each other via the dictionary.  Note this will actually replace the values in the series according to this mapping.  </a:t>
            </a:r>
          </a:p>
        </p:txBody>
      </p:sp>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68FD2F9B-CA9A-EBBF-BA4D-9A25B7E82A4E}"/>
                  </a:ext>
                </a:extLst>
              </p14:cNvPr>
              <p14:cNvContentPartPr/>
              <p14:nvPr/>
            </p14:nvContentPartPr>
            <p14:xfrm>
              <a:off x="5279679" y="4058660"/>
              <a:ext cx="543960" cy="61560"/>
            </p14:xfrm>
          </p:contentPart>
        </mc:Choice>
        <mc:Fallback xmlns="">
          <p:pic>
            <p:nvPicPr>
              <p:cNvPr id="21" name="Ink 20">
                <a:extLst>
                  <a:ext uri="{FF2B5EF4-FFF2-40B4-BE49-F238E27FC236}">
                    <a16:creationId xmlns:a16="http://schemas.microsoft.com/office/drawing/2014/main" id="{68FD2F9B-CA9A-EBBF-BA4D-9A25B7E82A4E}"/>
                  </a:ext>
                </a:extLst>
              </p:cNvPr>
              <p:cNvPicPr/>
              <p:nvPr/>
            </p:nvPicPr>
            <p:blipFill>
              <a:blip r:embed="rId4"/>
              <a:stretch>
                <a:fillRect/>
              </a:stretch>
            </p:blipFill>
            <p:spPr>
              <a:xfrm>
                <a:off x="5273555" y="4052540"/>
                <a:ext cx="556208"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0A505FD9-4B17-255A-B9CA-E870D8652943}"/>
                  </a:ext>
                </a:extLst>
              </p14:cNvPr>
              <p14:cNvContentPartPr/>
              <p14:nvPr/>
            </p14:nvContentPartPr>
            <p14:xfrm>
              <a:off x="4844118" y="5369220"/>
              <a:ext cx="543960" cy="61560"/>
            </p14:xfrm>
          </p:contentPart>
        </mc:Choice>
        <mc:Fallback xmlns="">
          <p:pic>
            <p:nvPicPr>
              <p:cNvPr id="25" name="Ink 24">
                <a:extLst>
                  <a:ext uri="{FF2B5EF4-FFF2-40B4-BE49-F238E27FC236}">
                    <a16:creationId xmlns:a16="http://schemas.microsoft.com/office/drawing/2014/main" id="{0A505FD9-4B17-255A-B9CA-E870D8652943}"/>
                  </a:ext>
                </a:extLst>
              </p:cNvPr>
              <p:cNvPicPr/>
              <p:nvPr/>
            </p:nvPicPr>
            <p:blipFill>
              <a:blip r:embed="rId4"/>
              <a:stretch>
                <a:fillRect/>
              </a:stretch>
            </p:blipFill>
            <p:spPr>
              <a:xfrm>
                <a:off x="4837994" y="5363100"/>
                <a:ext cx="556208"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6" name="Ink 25">
                <a:extLst>
                  <a:ext uri="{FF2B5EF4-FFF2-40B4-BE49-F238E27FC236}">
                    <a16:creationId xmlns:a16="http://schemas.microsoft.com/office/drawing/2014/main" id="{32D5B071-09B9-C448-C6A9-952B498CA89B}"/>
                  </a:ext>
                </a:extLst>
              </p14:cNvPr>
              <p14:cNvContentPartPr/>
              <p14:nvPr/>
            </p14:nvContentPartPr>
            <p14:xfrm>
              <a:off x="6281114" y="2462662"/>
              <a:ext cx="543960" cy="61560"/>
            </p14:xfrm>
          </p:contentPart>
        </mc:Choice>
        <mc:Fallback xmlns="">
          <p:pic>
            <p:nvPicPr>
              <p:cNvPr id="26" name="Ink 25">
                <a:extLst>
                  <a:ext uri="{FF2B5EF4-FFF2-40B4-BE49-F238E27FC236}">
                    <a16:creationId xmlns:a16="http://schemas.microsoft.com/office/drawing/2014/main" id="{32D5B071-09B9-C448-C6A9-952B498CA89B}"/>
                  </a:ext>
                </a:extLst>
              </p:cNvPr>
              <p:cNvPicPr/>
              <p:nvPr/>
            </p:nvPicPr>
            <p:blipFill>
              <a:blip r:embed="rId4"/>
              <a:stretch>
                <a:fillRect/>
              </a:stretch>
            </p:blipFill>
            <p:spPr>
              <a:xfrm>
                <a:off x="6274990" y="2456542"/>
                <a:ext cx="556208" cy="73800"/>
              </a:xfrm>
              <a:prstGeom prst="rect">
                <a:avLst/>
              </a:prstGeom>
            </p:spPr>
          </p:pic>
        </mc:Fallback>
      </mc:AlternateContent>
    </p:spTree>
    <p:extLst>
      <p:ext uri="{BB962C8B-B14F-4D97-AF65-F5344CB8AC3E}">
        <p14:creationId xmlns:p14="http://schemas.microsoft.com/office/powerpoint/2010/main" val="174038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4" name="TextBox 3">
            <a:extLst>
              <a:ext uri="{FF2B5EF4-FFF2-40B4-BE49-F238E27FC236}">
                <a16:creationId xmlns:a16="http://schemas.microsoft.com/office/drawing/2014/main" id="{1F62766F-5DD0-4A16-B412-AB8E10FE3C0F}"/>
              </a:ext>
            </a:extLst>
          </p:cNvPr>
          <p:cNvSpPr txBox="1"/>
          <p:nvPr/>
        </p:nvSpPr>
        <p:spPr>
          <a:xfrm>
            <a:off x="145517" y="1403302"/>
            <a:ext cx="11405820" cy="830997"/>
          </a:xfrm>
          <a:prstGeom prst="rect">
            <a:avLst/>
          </a:prstGeom>
          <a:noFill/>
        </p:spPr>
        <p:txBody>
          <a:bodyPr wrap="square" rtlCol="0">
            <a:spAutoFit/>
          </a:bodyPr>
          <a:lstStyle/>
          <a:p>
            <a:r>
              <a:rPr lang="en-US" sz="1600"/>
              <a:t>Here’s some useful series category methods regarding the categories datatype.  It could be useful to set certain string qualitative data to a categories dtype to save memory, and also to facilitate querying and slicing, if the data can be given a particular order (as in, e.g., “A” &gt; ”B” &gt; ”C” &gt; ”D” &gt; ”F”).</a:t>
            </a:r>
          </a:p>
        </p:txBody>
      </p:sp>
      <p:sp>
        <p:nvSpPr>
          <p:cNvPr id="19" name="TextBox 18">
            <a:extLst>
              <a:ext uri="{FF2B5EF4-FFF2-40B4-BE49-F238E27FC236}">
                <a16:creationId xmlns:a16="http://schemas.microsoft.com/office/drawing/2014/main" id="{6963A210-64F8-ABD7-D203-59A4A8C25361}"/>
              </a:ext>
            </a:extLst>
          </p:cNvPr>
          <p:cNvSpPr txBox="1"/>
          <p:nvPr/>
        </p:nvSpPr>
        <p:spPr>
          <a:xfrm>
            <a:off x="160051" y="1125777"/>
            <a:ext cx="2111200" cy="338554"/>
          </a:xfrm>
          <a:prstGeom prst="rect">
            <a:avLst/>
          </a:prstGeom>
          <a:noFill/>
        </p:spPr>
        <p:txBody>
          <a:bodyPr wrap="square" rtlCol="0">
            <a:spAutoFit/>
          </a:bodyPr>
          <a:lstStyle/>
          <a:p>
            <a:r>
              <a:rPr lang="en-US" sz="1600" b="1"/>
              <a:t>Category Methods</a:t>
            </a:r>
          </a:p>
        </p:txBody>
      </p:sp>
      <p:sp>
        <p:nvSpPr>
          <p:cNvPr id="14" name="TextBox 13">
            <a:extLst>
              <a:ext uri="{FF2B5EF4-FFF2-40B4-BE49-F238E27FC236}">
                <a16:creationId xmlns:a16="http://schemas.microsoft.com/office/drawing/2014/main" id="{A9757288-8802-884B-D9E7-ECFADF736DD3}"/>
              </a:ext>
            </a:extLst>
          </p:cNvPr>
          <p:cNvSpPr txBox="1"/>
          <p:nvPr/>
        </p:nvSpPr>
        <p:spPr>
          <a:xfrm>
            <a:off x="189549" y="2566565"/>
            <a:ext cx="4490606" cy="307777"/>
          </a:xfrm>
          <a:prstGeom prst="rect">
            <a:avLst/>
          </a:prstGeom>
          <a:noFill/>
        </p:spPr>
        <p:txBody>
          <a:bodyPr wrap="square" rtlCol="0">
            <a:spAutoFit/>
          </a:bodyPr>
          <a:lstStyle/>
          <a:p>
            <a:r>
              <a:rPr lang="en-US" sz="1400"/>
              <a:t>series.cat.remove_categories(removals=list, inplace=True)</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5E0B7B25-CA0C-4CC9-E134-706412DF3897}"/>
                  </a:ext>
                </a:extLst>
              </p14:cNvPr>
              <p14:cNvContentPartPr/>
              <p14:nvPr/>
            </p14:nvContentPartPr>
            <p14:xfrm>
              <a:off x="4680155" y="2725501"/>
              <a:ext cx="658500" cy="28080"/>
            </p14:xfrm>
          </p:contentPart>
        </mc:Choice>
        <mc:Fallback xmlns="">
          <p:pic>
            <p:nvPicPr>
              <p:cNvPr id="15" name="Ink 14">
                <a:extLst>
                  <a:ext uri="{FF2B5EF4-FFF2-40B4-BE49-F238E27FC236}">
                    <a16:creationId xmlns:a16="http://schemas.microsoft.com/office/drawing/2014/main" id="{5E0B7B25-CA0C-4CC9-E134-706412DF3897}"/>
                  </a:ext>
                </a:extLst>
              </p:cNvPr>
              <p:cNvPicPr/>
              <p:nvPr/>
            </p:nvPicPr>
            <p:blipFill>
              <a:blip r:embed="rId4"/>
              <a:stretch>
                <a:fillRect/>
              </a:stretch>
            </p:blipFill>
            <p:spPr>
              <a:xfrm>
                <a:off x="4671154" y="2716501"/>
                <a:ext cx="676142" cy="45720"/>
              </a:xfrm>
              <a:prstGeom prst="rect">
                <a:avLst/>
              </a:prstGeom>
            </p:spPr>
          </p:pic>
        </mc:Fallback>
      </mc:AlternateContent>
      <p:sp>
        <p:nvSpPr>
          <p:cNvPr id="16" name="TextBox 15">
            <a:extLst>
              <a:ext uri="{FF2B5EF4-FFF2-40B4-BE49-F238E27FC236}">
                <a16:creationId xmlns:a16="http://schemas.microsoft.com/office/drawing/2014/main" id="{727134A2-8195-EE91-AFAD-D7CDD072899B}"/>
              </a:ext>
            </a:extLst>
          </p:cNvPr>
          <p:cNvSpPr txBox="1"/>
          <p:nvPr/>
        </p:nvSpPr>
        <p:spPr>
          <a:xfrm>
            <a:off x="5485811" y="2570049"/>
            <a:ext cx="5275193" cy="523220"/>
          </a:xfrm>
          <a:prstGeom prst="rect">
            <a:avLst/>
          </a:prstGeom>
          <a:noFill/>
        </p:spPr>
        <p:txBody>
          <a:bodyPr wrap="square">
            <a:spAutoFit/>
          </a:bodyPr>
          <a:lstStyle/>
          <a:p>
            <a:r>
              <a:rPr lang="en-US" sz="1400"/>
              <a:t>will remove categories from the (dtype = categorical) series.  values which now don’t have a category will be classified as NaN. </a:t>
            </a:r>
          </a:p>
        </p:txBody>
      </p:sp>
      <p:sp>
        <p:nvSpPr>
          <p:cNvPr id="22" name="TextBox 21">
            <a:extLst>
              <a:ext uri="{FF2B5EF4-FFF2-40B4-BE49-F238E27FC236}">
                <a16:creationId xmlns:a16="http://schemas.microsoft.com/office/drawing/2014/main" id="{DCBE39ED-E3C2-FB02-4D18-131034010F21}"/>
              </a:ext>
            </a:extLst>
          </p:cNvPr>
          <p:cNvSpPr txBox="1"/>
          <p:nvPr/>
        </p:nvSpPr>
        <p:spPr>
          <a:xfrm>
            <a:off x="189549" y="3771352"/>
            <a:ext cx="3934867" cy="307777"/>
          </a:xfrm>
          <a:prstGeom prst="rect">
            <a:avLst/>
          </a:prstGeom>
          <a:noFill/>
        </p:spPr>
        <p:txBody>
          <a:bodyPr wrap="square" rtlCol="0">
            <a:spAutoFit/>
          </a:bodyPr>
          <a:lstStyle/>
          <a:p>
            <a:r>
              <a:rPr lang="en-US" sz="1400"/>
              <a:t>series.cat.reorder_categories(new_categories=list)</a:t>
            </a:r>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DEB05E4B-474D-9B59-597B-153AA48A2EC0}"/>
                  </a:ext>
                </a:extLst>
              </p14:cNvPr>
              <p14:cNvContentPartPr/>
              <p14:nvPr/>
            </p14:nvContentPartPr>
            <p14:xfrm>
              <a:off x="4226034" y="3948904"/>
              <a:ext cx="658500" cy="28080"/>
            </p14:xfrm>
          </p:contentPart>
        </mc:Choice>
        <mc:Fallback xmlns="">
          <p:pic>
            <p:nvPicPr>
              <p:cNvPr id="23" name="Ink 22">
                <a:extLst>
                  <a:ext uri="{FF2B5EF4-FFF2-40B4-BE49-F238E27FC236}">
                    <a16:creationId xmlns:a16="http://schemas.microsoft.com/office/drawing/2014/main" id="{DEB05E4B-474D-9B59-597B-153AA48A2EC0}"/>
                  </a:ext>
                </a:extLst>
              </p:cNvPr>
              <p:cNvPicPr/>
              <p:nvPr/>
            </p:nvPicPr>
            <p:blipFill>
              <a:blip r:embed="rId4"/>
              <a:stretch>
                <a:fillRect/>
              </a:stretch>
            </p:blipFill>
            <p:spPr>
              <a:xfrm>
                <a:off x="4217033" y="3939904"/>
                <a:ext cx="676142" cy="45720"/>
              </a:xfrm>
              <a:prstGeom prst="rect">
                <a:avLst/>
              </a:prstGeom>
            </p:spPr>
          </p:pic>
        </mc:Fallback>
      </mc:AlternateContent>
      <p:sp>
        <p:nvSpPr>
          <p:cNvPr id="24" name="TextBox 23">
            <a:extLst>
              <a:ext uri="{FF2B5EF4-FFF2-40B4-BE49-F238E27FC236}">
                <a16:creationId xmlns:a16="http://schemas.microsoft.com/office/drawing/2014/main" id="{AF781EEF-8C87-FC19-BD05-3496F3D59013}"/>
              </a:ext>
            </a:extLst>
          </p:cNvPr>
          <p:cNvSpPr txBox="1"/>
          <p:nvPr/>
        </p:nvSpPr>
        <p:spPr>
          <a:xfrm>
            <a:off x="5009405" y="3715374"/>
            <a:ext cx="6536371" cy="523220"/>
          </a:xfrm>
          <a:prstGeom prst="rect">
            <a:avLst/>
          </a:prstGeom>
          <a:noFill/>
        </p:spPr>
        <p:txBody>
          <a:bodyPr wrap="square">
            <a:spAutoFit/>
          </a:bodyPr>
          <a:lstStyle/>
          <a:p>
            <a:r>
              <a:rPr lang="en-US" sz="1400"/>
              <a:t>will return a copy of the series with the categories reordered as specified.  This doesn’t change any of the values.  It only changes their ‘magnitude’ in relation to one another.  </a:t>
            </a:r>
          </a:p>
        </p:txBody>
      </p:sp>
      <p:pic>
        <p:nvPicPr>
          <p:cNvPr id="28" name="Picture 27">
            <a:extLst>
              <a:ext uri="{FF2B5EF4-FFF2-40B4-BE49-F238E27FC236}">
                <a16:creationId xmlns:a16="http://schemas.microsoft.com/office/drawing/2014/main" id="{101C1A66-805F-E708-830A-03724F9B2EF1}"/>
              </a:ext>
            </a:extLst>
          </p:cNvPr>
          <p:cNvPicPr>
            <a:picLocks noChangeAspect="1"/>
          </p:cNvPicPr>
          <p:nvPr/>
        </p:nvPicPr>
        <p:blipFill>
          <a:blip r:embed="rId6"/>
          <a:stretch>
            <a:fillRect/>
          </a:stretch>
        </p:blipFill>
        <p:spPr>
          <a:xfrm>
            <a:off x="5123121" y="4394683"/>
            <a:ext cx="6616595" cy="312819"/>
          </a:xfrm>
          <a:prstGeom prst="rect">
            <a:avLst/>
          </a:prstGeom>
        </p:spPr>
      </p:pic>
      <p:sp>
        <p:nvSpPr>
          <p:cNvPr id="2" name="TextBox 1">
            <a:extLst>
              <a:ext uri="{FF2B5EF4-FFF2-40B4-BE49-F238E27FC236}">
                <a16:creationId xmlns:a16="http://schemas.microsoft.com/office/drawing/2014/main" id="{5D4F35A8-50D2-C66C-B2AB-3DFA1539F975}"/>
              </a:ext>
            </a:extLst>
          </p:cNvPr>
          <p:cNvSpPr txBox="1"/>
          <p:nvPr/>
        </p:nvSpPr>
        <p:spPr>
          <a:xfrm>
            <a:off x="189549" y="5044964"/>
            <a:ext cx="1619587" cy="307777"/>
          </a:xfrm>
          <a:prstGeom prst="rect">
            <a:avLst/>
          </a:prstGeom>
          <a:noFill/>
        </p:spPr>
        <p:txBody>
          <a:bodyPr wrap="square" rtlCol="0">
            <a:spAutoFit/>
          </a:bodyPr>
          <a:lstStyle/>
          <a:p>
            <a:r>
              <a:rPr lang="en-US" sz="1400"/>
              <a:t>series.cat.codes</a:t>
            </a:r>
          </a:p>
        </p:txBody>
      </p:sp>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56338A03-7E3B-C4E0-F160-C47851153F80}"/>
                  </a:ext>
                </a:extLst>
              </p14:cNvPr>
              <p14:cNvContentPartPr/>
              <p14:nvPr/>
            </p14:nvContentPartPr>
            <p14:xfrm>
              <a:off x="1720734" y="5198852"/>
              <a:ext cx="658500" cy="28080"/>
            </p14:xfrm>
          </p:contentPart>
        </mc:Choice>
        <mc:Fallback xmlns="">
          <p:pic>
            <p:nvPicPr>
              <p:cNvPr id="5" name="Ink 4">
                <a:extLst>
                  <a:ext uri="{FF2B5EF4-FFF2-40B4-BE49-F238E27FC236}">
                    <a16:creationId xmlns:a16="http://schemas.microsoft.com/office/drawing/2014/main" id="{56338A03-7E3B-C4E0-F160-C47851153F80}"/>
                  </a:ext>
                </a:extLst>
              </p:cNvPr>
              <p:cNvPicPr/>
              <p:nvPr/>
            </p:nvPicPr>
            <p:blipFill>
              <a:blip r:embed="rId4"/>
              <a:stretch>
                <a:fillRect/>
              </a:stretch>
            </p:blipFill>
            <p:spPr>
              <a:xfrm>
                <a:off x="1711733" y="5189852"/>
                <a:ext cx="676142" cy="45720"/>
              </a:xfrm>
              <a:prstGeom prst="rect">
                <a:avLst/>
              </a:prstGeom>
            </p:spPr>
          </p:pic>
        </mc:Fallback>
      </mc:AlternateContent>
      <p:sp>
        <p:nvSpPr>
          <p:cNvPr id="6" name="TextBox 5">
            <a:extLst>
              <a:ext uri="{FF2B5EF4-FFF2-40B4-BE49-F238E27FC236}">
                <a16:creationId xmlns:a16="http://schemas.microsoft.com/office/drawing/2014/main" id="{9304CB1A-0C89-CCD9-97AA-514763FBDB36}"/>
              </a:ext>
            </a:extLst>
          </p:cNvPr>
          <p:cNvSpPr txBox="1"/>
          <p:nvPr/>
        </p:nvSpPr>
        <p:spPr>
          <a:xfrm>
            <a:off x="2594306" y="5044963"/>
            <a:ext cx="8604636" cy="523220"/>
          </a:xfrm>
          <a:prstGeom prst="rect">
            <a:avLst/>
          </a:prstGeom>
          <a:noFill/>
        </p:spPr>
        <p:txBody>
          <a:bodyPr wrap="square">
            <a:spAutoFit/>
          </a:bodyPr>
          <a:lstStyle/>
          <a:p>
            <a:r>
              <a:rPr lang="en-US" sz="1400"/>
              <a:t>returns a series that is label encoded, i.e., replaces categories with number, starting from 0.  Seems like it probably assigns in alphabetical order, unless the series’ categories have been given an order already (see above).  </a:t>
            </a:r>
          </a:p>
        </p:txBody>
      </p:sp>
    </p:spTree>
    <p:extLst>
      <p:ext uri="{BB962C8B-B14F-4D97-AF65-F5344CB8AC3E}">
        <p14:creationId xmlns:p14="http://schemas.microsoft.com/office/powerpoint/2010/main" val="74006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188420" cy="461665"/>
          </a:xfrm>
          <a:prstGeom prst="rect">
            <a:avLst/>
          </a:prstGeom>
        </p:spPr>
        <p:txBody>
          <a:bodyPr wrap="none">
            <a:spAutoFit/>
          </a:bodyPr>
          <a:lstStyle/>
          <a:p>
            <a:r>
              <a:rPr lang="en-US" sz="2400" b="1" u="sng">
                <a:solidFill>
                  <a:schemeClr val="bg2">
                    <a:lumMod val="50000"/>
                  </a:schemeClr>
                </a:solidFill>
              </a:rPr>
              <a:t>Series: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19545" y="2719926"/>
            <a:ext cx="2376791" cy="307777"/>
          </a:xfrm>
          <a:prstGeom prst="rect">
            <a:avLst/>
          </a:prstGeom>
          <a:noFill/>
        </p:spPr>
        <p:txBody>
          <a:bodyPr wrap="square" rtlCol="0">
            <a:spAutoFit/>
          </a:bodyPr>
          <a:lstStyle/>
          <a:p>
            <a:r>
              <a:rPr lang="en-US" sz="1400"/>
              <a:t>relabeling the rows</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74447338-3B8B-4796-91ED-ECD49F56A5D8}"/>
                  </a:ext>
                </a:extLst>
              </p14:cNvPr>
              <p14:cNvContentPartPr/>
              <p14:nvPr/>
            </p14:nvContentPartPr>
            <p14:xfrm>
              <a:off x="4656957" y="1877346"/>
              <a:ext cx="826200" cy="217800"/>
            </p14:xfrm>
          </p:contentPart>
        </mc:Choice>
        <mc:Fallback xmlns="">
          <p:pic>
            <p:nvPicPr>
              <p:cNvPr id="12" name="Ink 11">
                <a:extLst>
                  <a:ext uri="{FF2B5EF4-FFF2-40B4-BE49-F238E27FC236}">
                    <a16:creationId xmlns:a16="http://schemas.microsoft.com/office/drawing/2014/main" id="{74447338-3B8B-4796-91ED-ECD49F56A5D8}"/>
                  </a:ext>
                </a:extLst>
              </p:cNvPr>
              <p:cNvPicPr/>
              <p:nvPr/>
            </p:nvPicPr>
            <p:blipFill>
              <a:blip r:embed="rId4"/>
              <a:stretch>
                <a:fillRect/>
              </a:stretch>
            </p:blipFill>
            <p:spPr>
              <a:xfrm>
                <a:off x="4647957" y="1868706"/>
                <a:ext cx="84384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34054B5B-A645-4F2A-A82F-3C4F850857AF}"/>
                  </a:ext>
                </a:extLst>
              </p14:cNvPr>
              <p14:cNvContentPartPr/>
              <p14:nvPr/>
            </p14:nvContentPartPr>
            <p14:xfrm>
              <a:off x="7202410" y="3612854"/>
              <a:ext cx="826200" cy="217800"/>
            </p14:xfrm>
          </p:contentPart>
        </mc:Choice>
        <mc:Fallback xmlns="">
          <p:pic>
            <p:nvPicPr>
              <p:cNvPr id="14" name="Ink 13">
                <a:extLst>
                  <a:ext uri="{FF2B5EF4-FFF2-40B4-BE49-F238E27FC236}">
                    <a16:creationId xmlns:a16="http://schemas.microsoft.com/office/drawing/2014/main" id="{34054B5B-A645-4F2A-A82F-3C4F850857AF}"/>
                  </a:ext>
                </a:extLst>
              </p:cNvPr>
              <p:cNvPicPr/>
              <p:nvPr/>
            </p:nvPicPr>
            <p:blipFill>
              <a:blip r:embed="rId4"/>
              <a:stretch>
                <a:fillRect/>
              </a:stretch>
            </p:blipFill>
            <p:spPr>
              <a:xfrm>
                <a:off x="7193410" y="3604214"/>
                <a:ext cx="84384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DB53F1BE-6148-4795-8CE5-E76F4E3A7830}"/>
                  </a:ext>
                </a:extLst>
              </p14:cNvPr>
              <p14:cNvContentPartPr/>
              <p14:nvPr/>
            </p14:nvContentPartPr>
            <p14:xfrm>
              <a:off x="6954140" y="5461276"/>
              <a:ext cx="826200" cy="217800"/>
            </p14:xfrm>
          </p:contentPart>
        </mc:Choice>
        <mc:Fallback xmlns="">
          <p:pic>
            <p:nvPicPr>
              <p:cNvPr id="16" name="Ink 15">
                <a:extLst>
                  <a:ext uri="{FF2B5EF4-FFF2-40B4-BE49-F238E27FC236}">
                    <a16:creationId xmlns:a16="http://schemas.microsoft.com/office/drawing/2014/main" id="{DB53F1BE-6148-4795-8CE5-E76F4E3A7830}"/>
                  </a:ext>
                </a:extLst>
              </p:cNvPr>
              <p:cNvPicPr/>
              <p:nvPr/>
            </p:nvPicPr>
            <p:blipFill>
              <a:blip r:embed="rId4"/>
              <a:stretch>
                <a:fillRect/>
              </a:stretch>
            </p:blipFill>
            <p:spPr>
              <a:xfrm>
                <a:off x="6945140" y="5452636"/>
                <a:ext cx="843840" cy="235440"/>
              </a:xfrm>
              <a:prstGeom prst="rect">
                <a:avLst/>
              </a:prstGeom>
            </p:spPr>
          </p:pic>
        </mc:Fallback>
      </mc:AlternateContent>
      <p:pic>
        <p:nvPicPr>
          <p:cNvPr id="18" name="Picture 17">
            <a:extLst>
              <a:ext uri="{FF2B5EF4-FFF2-40B4-BE49-F238E27FC236}">
                <a16:creationId xmlns:a16="http://schemas.microsoft.com/office/drawing/2014/main" id="{86C8C8B4-7452-463D-B96E-23CA20978C75}"/>
              </a:ext>
            </a:extLst>
          </p:cNvPr>
          <p:cNvPicPr>
            <a:picLocks noChangeAspect="1"/>
          </p:cNvPicPr>
          <p:nvPr/>
        </p:nvPicPr>
        <p:blipFill>
          <a:blip r:embed="rId7"/>
          <a:stretch>
            <a:fillRect/>
          </a:stretch>
        </p:blipFill>
        <p:spPr>
          <a:xfrm>
            <a:off x="8350704" y="2640261"/>
            <a:ext cx="1074513" cy="1577477"/>
          </a:xfrm>
          <a:prstGeom prst="rect">
            <a:avLst/>
          </a:prstGeom>
        </p:spPr>
      </p:pic>
      <p:pic>
        <p:nvPicPr>
          <p:cNvPr id="20" name="Picture 19">
            <a:extLst>
              <a:ext uri="{FF2B5EF4-FFF2-40B4-BE49-F238E27FC236}">
                <a16:creationId xmlns:a16="http://schemas.microsoft.com/office/drawing/2014/main" id="{F25E8D6D-A543-471B-AB6B-C5BFBC918539}"/>
              </a:ext>
            </a:extLst>
          </p:cNvPr>
          <p:cNvPicPr>
            <a:picLocks noChangeAspect="1"/>
          </p:cNvPicPr>
          <p:nvPr/>
        </p:nvPicPr>
        <p:blipFill>
          <a:blip r:embed="rId8"/>
          <a:stretch>
            <a:fillRect/>
          </a:stretch>
        </p:blipFill>
        <p:spPr>
          <a:xfrm>
            <a:off x="533934" y="3160982"/>
            <a:ext cx="6420206" cy="920932"/>
          </a:xfrm>
          <a:prstGeom prst="rect">
            <a:avLst/>
          </a:prstGeom>
        </p:spPr>
      </p:pic>
      <p:pic>
        <p:nvPicPr>
          <p:cNvPr id="21" name="Picture 20">
            <a:extLst>
              <a:ext uri="{FF2B5EF4-FFF2-40B4-BE49-F238E27FC236}">
                <a16:creationId xmlns:a16="http://schemas.microsoft.com/office/drawing/2014/main" id="{04624366-555C-4347-A3BB-1411B5CD41A2}"/>
              </a:ext>
            </a:extLst>
          </p:cNvPr>
          <p:cNvPicPr>
            <a:picLocks noChangeAspect="1"/>
          </p:cNvPicPr>
          <p:nvPr/>
        </p:nvPicPr>
        <p:blipFill>
          <a:blip r:embed="rId9"/>
          <a:stretch>
            <a:fillRect/>
          </a:stretch>
        </p:blipFill>
        <p:spPr>
          <a:xfrm>
            <a:off x="533934" y="1513590"/>
            <a:ext cx="3781953" cy="885949"/>
          </a:xfrm>
          <a:prstGeom prst="rect">
            <a:avLst/>
          </a:prstGeom>
        </p:spPr>
      </p:pic>
      <p:pic>
        <p:nvPicPr>
          <p:cNvPr id="22" name="Picture 21">
            <a:extLst>
              <a:ext uri="{FF2B5EF4-FFF2-40B4-BE49-F238E27FC236}">
                <a16:creationId xmlns:a16="http://schemas.microsoft.com/office/drawing/2014/main" id="{A0C43171-AD9D-47B3-A8C6-329769E33099}"/>
              </a:ext>
            </a:extLst>
          </p:cNvPr>
          <p:cNvPicPr>
            <a:picLocks noChangeAspect="1"/>
          </p:cNvPicPr>
          <p:nvPr/>
        </p:nvPicPr>
        <p:blipFill>
          <a:blip r:embed="rId10"/>
          <a:stretch>
            <a:fillRect/>
          </a:stretch>
        </p:blipFill>
        <p:spPr>
          <a:xfrm>
            <a:off x="5969349" y="1231322"/>
            <a:ext cx="984791" cy="1487663"/>
          </a:xfrm>
          <a:prstGeom prst="rect">
            <a:avLst/>
          </a:prstGeom>
        </p:spPr>
      </p:pic>
      <p:pic>
        <p:nvPicPr>
          <p:cNvPr id="23" name="Picture 22">
            <a:extLst>
              <a:ext uri="{FF2B5EF4-FFF2-40B4-BE49-F238E27FC236}">
                <a16:creationId xmlns:a16="http://schemas.microsoft.com/office/drawing/2014/main" id="{7B145211-32BE-4D31-B9AD-3139255AD6B2}"/>
              </a:ext>
            </a:extLst>
          </p:cNvPr>
          <p:cNvPicPr>
            <a:picLocks noChangeAspect="1"/>
          </p:cNvPicPr>
          <p:nvPr/>
        </p:nvPicPr>
        <p:blipFill>
          <a:blip r:embed="rId11"/>
          <a:stretch>
            <a:fillRect/>
          </a:stretch>
        </p:blipFill>
        <p:spPr>
          <a:xfrm>
            <a:off x="578618" y="4965907"/>
            <a:ext cx="5887272" cy="990738"/>
          </a:xfrm>
          <a:prstGeom prst="rect">
            <a:avLst/>
          </a:prstGeom>
        </p:spPr>
      </p:pic>
      <p:pic>
        <p:nvPicPr>
          <p:cNvPr id="24" name="Picture 23">
            <a:extLst>
              <a:ext uri="{FF2B5EF4-FFF2-40B4-BE49-F238E27FC236}">
                <a16:creationId xmlns:a16="http://schemas.microsoft.com/office/drawing/2014/main" id="{C4899416-796F-4683-A482-DC8AD61B2665}"/>
              </a:ext>
            </a:extLst>
          </p:cNvPr>
          <p:cNvPicPr>
            <a:picLocks noChangeAspect="1"/>
          </p:cNvPicPr>
          <p:nvPr/>
        </p:nvPicPr>
        <p:blipFill>
          <a:blip r:embed="rId12"/>
          <a:stretch>
            <a:fillRect/>
          </a:stretch>
        </p:blipFill>
        <p:spPr>
          <a:xfrm>
            <a:off x="8055933" y="4569911"/>
            <a:ext cx="1343212" cy="2000529"/>
          </a:xfrm>
          <a:prstGeom prst="rect">
            <a:avLst/>
          </a:prstGeom>
        </p:spPr>
      </p:pic>
      <p:sp>
        <p:nvSpPr>
          <p:cNvPr id="13" name="TextBox 12">
            <a:extLst>
              <a:ext uri="{FF2B5EF4-FFF2-40B4-BE49-F238E27FC236}">
                <a16:creationId xmlns:a16="http://schemas.microsoft.com/office/drawing/2014/main" id="{BFD6ED62-5D0B-44D3-807F-72F0990FEDE7}"/>
              </a:ext>
            </a:extLst>
          </p:cNvPr>
          <p:cNvSpPr txBox="1"/>
          <p:nvPr/>
        </p:nvSpPr>
        <p:spPr>
          <a:xfrm>
            <a:off x="419545" y="1117198"/>
            <a:ext cx="2376791" cy="307777"/>
          </a:xfrm>
          <a:prstGeom prst="rect">
            <a:avLst/>
          </a:prstGeom>
          <a:noFill/>
        </p:spPr>
        <p:txBody>
          <a:bodyPr wrap="square" rtlCol="0">
            <a:spAutoFit/>
          </a:bodyPr>
          <a:lstStyle/>
          <a:p>
            <a:r>
              <a:rPr lang="en-US" sz="1400"/>
              <a:t>creating a series from a list:</a:t>
            </a:r>
          </a:p>
        </p:txBody>
      </p:sp>
      <p:sp>
        <p:nvSpPr>
          <p:cNvPr id="15" name="TextBox 14">
            <a:extLst>
              <a:ext uri="{FF2B5EF4-FFF2-40B4-BE49-F238E27FC236}">
                <a16:creationId xmlns:a16="http://schemas.microsoft.com/office/drawing/2014/main" id="{5CCDA39C-C211-45E9-AA5E-5384E07606EE}"/>
              </a:ext>
            </a:extLst>
          </p:cNvPr>
          <p:cNvSpPr txBox="1"/>
          <p:nvPr/>
        </p:nvSpPr>
        <p:spPr>
          <a:xfrm>
            <a:off x="533933" y="4528934"/>
            <a:ext cx="3065301" cy="307777"/>
          </a:xfrm>
          <a:prstGeom prst="rect">
            <a:avLst/>
          </a:prstGeom>
          <a:noFill/>
        </p:spPr>
        <p:txBody>
          <a:bodyPr wrap="square" rtlCol="0">
            <a:spAutoFit/>
          </a:bodyPr>
          <a:lstStyle/>
          <a:p>
            <a:r>
              <a:rPr lang="en-US" sz="1400"/>
              <a:t>creating a series from a dictionary:</a:t>
            </a:r>
          </a:p>
        </p:txBody>
      </p:sp>
    </p:spTree>
    <p:extLst>
      <p:ext uri="{BB962C8B-B14F-4D97-AF65-F5344CB8AC3E}">
        <p14:creationId xmlns:p14="http://schemas.microsoft.com/office/powerpoint/2010/main" val="2397559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1" name="TextBox 20">
            <a:extLst>
              <a:ext uri="{FF2B5EF4-FFF2-40B4-BE49-F238E27FC236}">
                <a16:creationId xmlns:a16="http://schemas.microsoft.com/office/drawing/2014/main" id="{219341C4-AC8E-4780-7287-EFC9DE4586FE}"/>
              </a:ext>
            </a:extLst>
          </p:cNvPr>
          <p:cNvSpPr txBox="1"/>
          <p:nvPr/>
        </p:nvSpPr>
        <p:spPr>
          <a:xfrm>
            <a:off x="307915" y="1022947"/>
            <a:ext cx="4765530" cy="307777"/>
          </a:xfrm>
          <a:prstGeom prst="rect">
            <a:avLst/>
          </a:prstGeom>
          <a:noFill/>
        </p:spPr>
        <p:txBody>
          <a:bodyPr wrap="square" rtlCol="0">
            <a:spAutoFit/>
          </a:bodyPr>
          <a:lstStyle/>
          <a:p>
            <a:r>
              <a:rPr lang="en-US" sz="1400"/>
              <a:t>consider example of changing column’s dtype to “category”</a:t>
            </a:r>
          </a:p>
        </p:txBody>
      </p:sp>
      <p:pic>
        <p:nvPicPr>
          <p:cNvPr id="2" name="Picture 1">
            <a:extLst>
              <a:ext uri="{FF2B5EF4-FFF2-40B4-BE49-F238E27FC236}">
                <a16:creationId xmlns:a16="http://schemas.microsoft.com/office/drawing/2014/main" id="{9798120A-92F5-3E90-D8DA-B4044971631B}"/>
              </a:ext>
            </a:extLst>
          </p:cNvPr>
          <p:cNvPicPr>
            <a:picLocks noChangeAspect="1"/>
          </p:cNvPicPr>
          <p:nvPr/>
        </p:nvPicPr>
        <p:blipFill>
          <a:blip r:embed="rId3"/>
          <a:stretch>
            <a:fillRect/>
          </a:stretch>
        </p:blipFill>
        <p:spPr>
          <a:xfrm>
            <a:off x="307915" y="1681951"/>
            <a:ext cx="3574090" cy="2392887"/>
          </a:xfrm>
          <a:prstGeom prst="rect">
            <a:avLst/>
          </a:prstGeom>
        </p:spPr>
      </p:pic>
      <p:sp>
        <p:nvSpPr>
          <p:cNvPr id="4" name="TextBox 3">
            <a:extLst>
              <a:ext uri="{FF2B5EF4-FFF2-40B4-BE49-F238E27FC236}">
                <a16:creationId xmlns:a16="http://schemas.microsoft.com/office/drawing/2014/main" id="{7B166214-1377-0AF8-9B3A-0B535257F470}"/>
              </a:ext>
            </a:extLst>
          </p:cNvPr>
          <p:cNvSpPr txBox="1"/>
          <p:nvPr/>
        </p:nvSpPr>
        <p:spPr>
          <a:xfrm>
            <a:off x="6256431" y="1022947"/>
            <a:ext cx="4765530" cy="523220"/>
          </a:xfrm>
          <a:prstGeom prst="rect">
            <a:avLst/>
          </a:prstGeom>
          <a:noFill/>
        </p:spPr>
        <p:txBody>
          <a:bodyPr wrap="square" rtlCol="0">
            <a:spAutoFit/>
          </a:bodyPr>
          <a:lstStyle/>
          <a:p>
            <a:r>
              <a:rPr lang="en-US" sz="1400"/>
              <a:t>and now changing categories to “A”, “B”, “C”.  Notice it interprets the “D” values as NaN now.</a:t>
            </a:r>
          </a:p>
        </p:txBody>
      </p:sp>
      <p:pic>
        <p:nvPicPr>
          <p:cNvPr id="5" name="Picture 4">
            <a:extLst>
              <a:ext uri="{FF2B5EF4-FFF2-40B4-BE49-F238E27FC236}">
                <a16:creationId xmlns:a16="http://schemas.microsoft.com/office/drawing/2014/main" id="{E2B9EA8B-F7A9-2020-5FDE-3BA16696CC66}"/>
              </a:ext>
            </a:extLst>
          </p:cNvPr>
          <p:cNvPicPr>
            <a:picLocks noChangeAspect="1"/>
          </p:cNvPicPr>
          <p:nvPr/>
        </p:nvPicPr>
        <p:blipFill>
          <a:blip r:embed="rId4"/>
          <a:stretch>
            <a:fillRect/>
          </a:stretch>
        </p:blipFill>
        <p:spPr>
          <a:xfrm>
            <a:off x="6256431" y="1712433"/>
            <a:ext cx="5768840" cy="2362405"/>
          </a:xfrm>
          <a:prstGeom prst="rect">
            <a:avLst/>
          </a:prstGeom>
        </p:spPr>
      </p:pic>
      <p:pic>
        <p:nvPicPr>
          <p:cNvPr id="6" name="Picture 5">
            <a:extLst>
              <a:ext uri="{FF2B5EF4-FFF2-40B4-BE49-F238E27FC236}">
                <a16:creationId xmlns:a16="http://schemas.microsoft.com/office/drawing/2014/main" id="{505527B7-7958-1515-5057-DEBDBAD75628}"/>
              </a:ext>
            </a:extLst>
          </p:cNvPr>
          <p:cNvPicPr>
            <a:picLocks noChangeAspect="1"/>
          </p:cNvPicPr>
          <p:nvPr/>
        </p:nvPicPr>
        <p:blipFill>
          <a:blip r:embed="rId5"/>
          <a:stretch>
            <a:fillRect/>
          </a:stretch>
        </p:blipFill>
        <p:spPr>
          <a:xfrm>
            <a:off x="307915" y="4630494"/>
            <a:ext cx="5913632" cy="2118544"/>
          </a:xfrm>
          <a:prstGeom prst="rect">
            <a:avLst/>
          </a:prstGeom>
        </p:spPr>
      </p:pic>
      <p:sp>
        <p:nvSpPr>
          <p:cNvPr id="7" name="TextBox 6">
            <a:extLst>
              <a:ext uri="{FF2B5EF4-FFF2-40B4-BE49-F238E27FC236}">
                <a16:creationId xmlns:a16="http://schemas.microsoft.com/office/drawing/2014/main" id="{C6EA0AB1-C790-579C-7E35-BB78B8D7700D}"/>
              </a:ext>
            </a:extLst>
          </p:cNvPr>
          <p:cNvSpPr txBox="1"/>
          <p:nvPr/>
        </p:nvSpPr>
        <p:spPr>
          <a:xfrm>
            <a:off x="224341" y="4308470"/>
            <a:ext cx="4765530" cy="307777"/>
          </a:xfrm>
          <a:prstGeom prst="rect">
            <a:avLst/>
          </a:prstGeom>
          <a:noFill/>
        </p:spPr>
        <p:txBody>
          <a:bodyPr wrap="square" rtlCol="0">
            <a:spAutoFit/>
          </a:bodyPr>
          <a:lstStyle/>
          <a:p>
            <a:r>
              <a:rPr lang="en-US" sz="1400"/>
              <a:t>renaming the categories,</a:t>
            </a:r>
          </a:p>
        </p:txBody>
      </p:sp>
    </p:spTree>
    <p:extLst>
      <p:ext uri="{BB962C8B-B14F-4D97-AF65-F5344CB8AC3E}">
        <p14:creationId xmlns:p14="http://schemas.microsoft.com/office/powerpoint/2010/main" val="1322431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1" name="TextBox 20">
            <a:extLst>
              <a:ext uri="{FF2B5EF4-FFF2-40B4-BE49-F238E27FC236}">
                <a16:creationId xmlns:a16="http://schemas.microsoft.com/office/drawing/2014/main" id="{219341C4-AC8E-4780-7287-EFC9DE4586FE}"/>
              </a:ext>
            </a:extLst>
          </p:cNvPr>
          <p:cNvSpPr txBox="1"/>
          <p:nvPr/>
        </p:nvSpPr>
        <p:spPr>
          <a:xfrm>
            <a:off x="317747" y="953629"/>
            <a:ext cx="4765530" cy="307777"/>
          </a:xfrm>
          <a:prstGeom prst="rect">
            <a:avLst/>
          </a:prstGeom>
          <a:noFill/>
        </p:spPr>
        <p:txBody>
          <a:bodyPr wrap="square" rtlCol="0">
            <a:spAutoFit/>
          </a:bodyPr>
          <a:lstStyle/>
          <a:p>
            <a:r>
              <a:rPr lang="en-US" sz="1400"/>
              <a:t>now doing an example of label encoding on a grades series.</a:t>
            </a:r>
          </a:p>
        </p:txBody>
      </p:sp>
      <p:pic>
        <p:nvPicPr>
          <p:cNvPr id="8" name="Picture 7">
            <a:extLst>
              <a:ext uri="{FF2B5EF4-FFF2-40B4-BE49-F238E27FC236}">
                <a16:creationId xmlns:a16="http://schemas.microsoft.com/office/drawing/2014/main" id="{FAFA5B60-F47D-5E9B-38C7-9216BA84C7F8}"/>
              </a:ext>
            </a:extLst>
          </p:cNvPr>
          <p:cNvPicPr>
            <a:picLocks noChangeAspect="1"/>
          </p:cNvPicPr>
          <p:nvPr/>
        </p:nvPicPr>
        <p:blipFill>
          <a:blip r:embed="rId3"/>
          <a:stretch>
            <a:fillRect/>
          </a:stretch>
        </p:blipFill>
        <p:spPr>
          <a:xfrm>
            <a:off x="403950" y="1365317"/>
            <a:ext cx="3596952" cy="312447"/>
          </a:xfrm>
          <a:prstGeom prst="rect">
            <a:avLst/>
          </a:prstGeom>
        </p:spPr>
      </p:pic>
      <p:pic>
        <p:nvPicPr>
          <p:cNvPr id="9" name="Picture 8">
            <a:extLst>
              <a:ext uri="{FF2B5EF4-FFF2-40B4-BE49-F238E27FC236}">
                <a16:creationId xmlns:a16="http://schemas.microsoft.com/office/drawing/2014/main" id="{431F63CA-7DC6-0E97-DB86-CB2BD26F8063}"/>
              </a:ext>
            </a:extLst>
          </p:cNvPr>
          <p:cNvPicPr>
            <a:picLocks noChangeAspect="1"/>
          </p:cNvPicPr>
          <p:nvPr/>
        </p:nvPicPr>
        <p:blipFill>
          <a:blip r:embed="rId4"/>
          <a:stretch>
            <a:fillRect/>
          </a:stretch>
        </p:blipFill>
        <p:spPr>
          <a:xfrm>
            <a:off x="462616" y="1781675"/>
            <a:ext cx="3048264" cy="2042337"/>
          </a:xfrm>
          <a:prstGeom prst="rect">
            <a:avLst/>
          </a:prstGeom>
        </p:spPr>
      </p:pic>
      <p:sp>
        <p:nvSpPr>
          <p:cNvPr id="10" name="TextBox 9">
            <a:extLst>
              <a:ext uri="{FF2B5EF4-FFF2-40B4-BE49-F238E27FC236}">
                <a16:creationId xmlns:a16="http://schemas.microsoft.com/office/drawing/2014/main" id="{4EF12DFA-126E-04C0-EE15-640837E29726}"/>
              </a:ext>
            </a:extLst>
          </p:cNvPr>
          <p:cNvSpPr txBox="1"/>
          <p:nvPr/>
        </p:nvSpPr>
        <p:spPr>
          <a:xfrm>
            <a:off x="341781" y="4045875"/>
            <a:ext cx="2135948" cy="307777"/>
          </a:xfrm>
          <a:prstGeom prst="rect">
            <a:avLst/>
          </a:prstGeom>
          <a:noFill/>
        </p:spPr>
        <p:txBody>
          <a:bodyPr wrap="square" rtlCol="0">
            <a:spAutoFit/>
          </a:bodyPr>
          <a:lstStyle/>
          <a:p>
            <a:r>
              <a:rPr lang="en-US" sz="1400"/>
              <a:t>now label encoding it,</a:t>
            </a:r>
          </a:p>
        </p:txBody>
      </p:sp>
      <p:pic>
        <p:nvPicPr>
          <p:cNvPr id="11" name="Picture 10">
            <a:extLst>
              <a:ext uri="{FF2B5EF4-FFF2-40B4-BE49-F238E27FC236}">
                <a16:creationId xmlns:a16="http://schemas.microsoft.com/office/drawing/2014/main" id="{9AAA8DF6-8434-6DD7-5FB5-D4D879893B0F}"/>
              </a:ext>
            </a:extLst>
          </p:cNvPr>
          <p:cNvPicPr>
            <a:picLocks noChangeAspect="1"/>
          </p:cNvPicPr>
          <p:nvPr/>
        </p:nvPicPr>
        <p:blipFill>
          <a:blip r:embed="rId5"/>
          <a:stretch>
            <a:fillRect/>
          </a:stretch>
        </p:blipFill>
        <p:spPr>
          <a:xfrm>
            <a:off x="403950" y="4383248"/>
            <a:ext cx="2933954" cy="2225233"/>
          </a:xfrm>
          <a:prstGeom prst="rect">
            <a:avLst/>
          </a:prstGeom>
        </p:spPr>
      </p:pic>
      <p:sp>
        <p:nvSpPr>
          <p:cNvPr id="12" name="TextBox 11">
            <a:extLst>
              <a:ext uri="{FF2B5EF4-FFF2-40B4-BE49-F238E27FC236}">
                <a16:creationId xmlns:a16="http://schemas.microsoft.com/office/drawing/2014/main" id="{234CDC84-7D9D-478E-04FE-5402F60F6A82}"/>
              </a:ext>
            </a:extLst>
          </p:cNvPr>
          <p:cNvSpPr txBox="1"/>
          <p:nvPr/>
        </p:nvSpPr>
        <p:spPr>
          <a:xfrm>
            <a:off x="7046556" y="989409"/>
            <a:ext cx="4765530" cy="523220"/>
          </a:xfrm>
          <a:prstGeom prst="rect">
            <a:avLst/>
          </a:prstGeom>
          <a:noFill/>
        </p:spPr>
        <p:txBody>
          <a:bodyPr wrap="square" rtlCol="0">
            <a:spAutoFit/>
          </a:bodyPr>
          <a:lstStyle/>
          <a:p>
            <a:r>
              <a:rPr lang="en-US" sz="1400"/>
              <a:t>now creating a dictionary to enable going from num_grades to let_grades</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4F475663-F1D5-A2DF-E2BB-9B88A25FFCFD}"/>
                  </a:ext>
                </a:extLst>
              </p14:cNvPr>
              <p14:cNvContentPartPr/>
              <p14:nvPr/>
            </p14:nvContentPartPr>
            <p14:xfrm>
              <a:off x="3558855" y="2150508"/>
              <a:ext cx="2452320" cy="2736360"/>
            </p14:xfrm>
          </p:contentPart>
        </mc:Choice>
        <mc:Fallback xmlns="">
          <p:pic>
            <p:nvPicPr>
              <p:cNvPr id="14" name="Ink 13">
                <a:extLst>
                  <a:ext uri="{FF2B5EF4-FFF2-40B4-BE49-F238E27FC236}">
                    <a16:creationId xmlns:a16="http://schemas.microsoft.com/office/drawing/2014/main" id="{4F475663-F1D5-A2DF-E2BB-9B88A25FFCFD}"/>
                  </a:ext>
                </a:extLst>
              </p:cNvPr>
              <p:cNvPicPr/>
              <p:nvPr/>
            </p:nvPicPr>
            <p:blipFill>
              <a:blip r:embed="rId7"/>
              <a:stretch>
                <a:fillRect/>
              </a:stretch>
            </p:blipFill>
            <p:spPr>
              <a:xfrm>
                <a:off x="3552735" y="2144388"/>
                <a:ext cx="2464560" cy="2748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4215947F-371B-6AA4-3186-408437700357}"/>
                  </a:ext>
                </a:extLst>
              </p14:cNvPr>
              <p14:cNvContentPartPr/>
              <p14:nvPr/>
            </p14:nvContentPartPr>
            <p14:xfrm>
              <a:off x="5938095" y="2241588"/>
              <a:ext cx="39960" cy="132120"/>
            </p14:xfrm>
          </p:contentPart>
        </mc:Choice>
        <mc:Fallback xmlns="">
          <p:pic>
            <p:nvPicPr>
              <p:cNvPr id="15" name="Ink 14">
                <a:extLst>
                  <a:ext uri="{FF2B5EF4-FFF2-40B4-BE49-F238E27FC236}">
                    <a16:creationId xmlns:a16="http://schemas.microsoft.com/office/drawing/2014/main" id="{4215947F-371B-6AA4-3186-408437700357}"/>
                  </a:ext>
                </a:extLst>
              </p:cNvPr>
              <p:cNvPicPr/>
              <p:nvPr/>
            </p:nvPicPr>
            <p:blipFill>
              <a:blip r:embed="rId9"/>
              <a:stretch>
                <a:fillRect/>
              </a:stretch>
            </p:blipFill>
            <p:spPr>
              <a:xfrm>
                <a:off x="5931975" y="2235468"/>
                <a:ext cx="52200" cy="144360"/>
              </a:xfrm>
              <a:prstGeom prst="rect">
                <a:avLst/>
              </a:prstGeom>
            </p:spPr>
          </p:pic>
        </mc:Fallback>
      </mc:AlternateContent>
      <p:pic>
        <p:nvPicPr>
          <p:cNvPr id="16" name="Picture 15">
            <a:extLst>
              <a:ext uri="{FF2B5EF4-FFF2-40B4-BE49-F238E27FC236}">
                <a16:creationId xmlns:a16="http://schemas.microsoft.com/office/drawing/2014/main" id="{6C28D8C7-2322-5F56-7E17-28E74EC37B01}"/>
              </a:ext>
            </a:extLst>
          </p:cNvPr>
          <p:cNvPicPr>
            <a:picLocks noChangeAspect="1"/>
          </p:cNvPicPr>
          <p:nvPr/>
        </p:nvPicPr>
        <p:blipFill>
          <a:blip r:embed="rId10"/>
          <a:stretch>
            <a:fillRect/>
          </a:stretch>
        </p:blipFill>
        <p:spPr>
          <a:xfrm>
            <a:off x="7092301" y="1681522"/>
            <a:ext cx="3810330" cy="662997"/>
          </a:xfrm>
          <a:prstGeom prst="rect">
            <a:avLst/>
          </a:prstGeom>
        </p:spPr>
      </p:pic>
      <p:sp>
        <p:nvSpPr>
          <p:cNvPr id="17" name="TextBox 16">
            <a:extLst>
              <a:ext uri="{FF2B5EF4-FFF2-40B4-BE49-F238E27FC236}">
                <a16:creationId xmlns:a16="http://schemas.microsoft.com/office/drawing/2014/main" id="{7CCB6377-1D00-76DA-91EA-F49C8198EF5C}"/>
              </a:ext>
            </a:extLst>
          </p:cNvPr>
          <p:cNvSpPr txBox="1"/>
          <p:nvPr/>
        </p:nvSpPr>
        <p:spPr>
          <a:xfrm>
            <a:off x="7046556" y="2789459"/>
            <a:ext cx="4765530" cy="307777"/>
          </a:xfrm>
          <a:prstGeom prst="rect">
            <a:avLst/>
          </a:prstGeom>
          <a:noFill/>
        </p:spPr>
        <p:txBody>
          <a:bodyPr wrap="square" rtlCol="0">
            <a:spAutoFit/>
          </a:bodyPr>
          <a:lstStyle/>
          <a:p>
            <a:r>
              <a:rPr lang="en-US" sz="1400"/>
              <a:t>now mapping num_grades back to let_grades,</a:t>
            </a:r>
          </a:p>
        </p:txBody>
      </p:sp>
      <p:pic>
        <p:nvPicPr>
          <p:cNvPr id="18" name="Picture 17">
            <a:extLst>
              <a:ext uri="{FF2B5EF4-FFF2-40B4-BE49-F238E27FC236}">
                <a16:creationId xmlns:a16="http://schemas.microsoft.com/office/drawing/2014/main" id="{77A85395-1712-E32A-C6EF-1BC1D653C764}"/>
              </a:ext>
            </a:extLst>
          </p:cNvPr>
          <p:cNvPicPr>
            <a:picLocks noChangeAspect="1"/>
          </p:cNvPicPr>
          <p:nvPr/>
        </p:nvPicPr>
        <p:blipFill>
          <a:blip r:embed="rId11"/>
          <a:stretch>
            <a:fillRect/>
          </a:stretch>
        </p:blipFill>
        <p:spPr>
          <a:xfrm>
            <a:off x="7046556" y="3270631"/>
            <a:ext cx="3863675" cy="2225233"/>
          </a:xfrm>
          <a:prstGeom prst="rect">
            <a:avLst/>
          </a:prstGeom>
        </p:spPr>
      </p:pic>
    </p:spTree>
    <p:extLst>
      <p:ext uri="{BB962C8B-B14F-4D97-AF65-F5344CB8AC3E}">
        <p14:creationId xmlns:p14="http://schemas.microsoft.com/office/powerpoint/2010/main" val="12880408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73866" y="971756"/>
            <a:ext cx="10502991" cy="830997"/>
          </a:xfrm>
          <a:prstGeom prst="rect">
            <a:avLst/>
          </a:prstGeom>
          <a:noFill/>
        </p:spPr>
        <p:txBody>
          <a:bodyPr wrap="square" rtlCol="0">
            <a:spAutoFit/>
          </a:bodyPr>
          <a:lstStyle/>
          <a:p>
            <a:r>
              <a:rPr lang="en-US" sz="1600" b="1"/>
              <a:t>General date-time methods</a:t>
            </a:r>
          </a:p>
          <a:p>
            <a:r>
              <a:rPr lang="en-US" sz="1600"/>
              <a:t>Here’s some general datetime methods.  Note these presume the dates are in standard datetime format of </a:t>
            </a:r>
            <a:r>
              <a:rPr lang="en-US" sz="1600" i="1"/>
              <a:t>year-month-day</a:t>
            </a:r>
            <a:r>
              <a:rPr lang="en-US" sz="1600"/>
              <a:t>.  If they’re not – see the dataframe section, and the pandas.to_datetime() function for converting dates to standard format.  </a:t>
            </a:r>
          </a:p>
        </p:txBody>
      </p:sp>
      <p:sp>
        <p:nvSpPr>
          <p:cNvPr id="35" name="TextBox 34">
            <a:extLst>
              <a:ext uri="{FF2B5EF4-FFF2-40B4-BE49-F238E27FC236}">
                <a16:creationId xmlns:a16="http://schemas.microsoft.com/office/drawing/2014/main" id="{B91C371A-A381-2A07-266E-87E6E1510E19}"/>
              </a:ext>
            </a:extLst>
          </p:cNvPr>
          <p:cNvSpPr txBox="1"/>
          <p:nvPr/>
        </p:nvSpPr>
        <p:spPr>
          <a:xfrm>
            <a:off x="2637478" y="1853591"/>
            <a:ext cx="8051739" cy="523220"/>
          </a:xfrm>
          <a:prstGeom prst="rect">
            <a:avLst/>
          </a:prstGeom>
          <a:noFill/>
        </p:spPr>
        <p:txBody>
          <a:bodyPr wrap="square">
            <a:spAutoFit/>
          </a:bodyPr>
          <a:lstStyle/>
          <a:p>
            <a:r>
              <a:rPr lang="en-US" sz="1400"/>
              <a:t>If we have a column of dates in format year-month-day, then doing this will return a column of just the years.  Similarly </a:t>
            </a:r>
            <a:r>
              <a:rPr lang="en-US" sz="1400" i="1"/>
              <a:t>series.dt.month</a:t>
            </a:r>
            <a:r>
              <a:rPr lang="en-US" sz="1400"/>
              <a:t>, and </a:t>
            </a:r>
            <a:r>
              <a:rPr lang="en-US" sz="1400" i="1"/>
              <a:t>series.dt.day </a:t>
            </a:r>
            <a:r>
              <a:rPr lang="en-US" sz="1400"/>
              <a:t>will return the month and day.  </a:t>
            </a:r>
          </a:p>
        </p:txBody>
      </p:sp>
      <p:sp>
        <p:nvSpPr>
          <p:cNvPr id="36" name="TextBox 35">
            <a:extLst>
              <a:ext uri="{FF2B5EF4-FFF2-40B4-BE49-F238E27FC236}">
                <a16:creationId xmlns:a16="http://schemas.microsoft.com/office/drawing/2014/main" id="{62007F96-9A40-8D23-66CB-BEC2863F2AA0}"/>
              </a:ext>
            </a:extLst>
          </p:cNvPr>
          <p:cNvSpPr txBox="1"/>
          <p:nvPr/>
        </p:nvSpPr>
        <p:spPr>
          <a:xfrm>
            <a:off x="273866" y="1853591"/>
            <a:ext cx="1409003" cy="307776"/>
          </a:xfrm>
          <a:prstGeom prst="rect">
            <a:avLst/>
          </a:prstGeom>
          <a:noFill/>
        </p:spPr>
        <p:txBody>
          <a:bodyPr wrap="square" rtlCol="0">
            <a:spAutoFit/>
          </a:bodyPr>
          <a:lstStyle/>
          <a:p>
            <a:r>
              <a:rPr lang="en-US" sz="1400"/>
              <a:t>series.dt.year</a:t>
            </a:r>
          </a:p>
        </p:txBody>
      </p:sp>
      <mc:AlternateContent xmlns:mc="http://schemas.openxmlformats.org/markup-compatibility/2006" xmlns:p14="http://schemas.microsoft.com/office/powerpoint/2010/main">
        <mc:Choice Requires="p14">
          <p:contentPart p14:bwMode="auto" r:id="rId3">
            <p14:nvContentPartPr>
              <p14:cNvPr id="38" name="Ink 37">
                <a:extLst>
                  <a:ext uri="{FF2B5EF4-FFF2-40B4-BE49-F238E27FC236}">
                    <a16:creationId xmlns:a16="http://schemas.microsoft.com/office/drawing/2014/main" id="{BD1DECDB-A715-DE65-1996-3984F349EDFD}"/>
                  </a:ext>
                </a:extLst>
              </p14:cNvPr>
              <p14:cNvContentPartPr/>
              <p14:nvPr/>
            </p14:nvContentPartPr>
            <p14:xfrm>
              <a:off x="1880239" y="2042324"/>
              <a:ext cx="621720" cy="28080"/>
            </p14:xfrm>
          </p:contentPart>
        </mc:Choice>
        <mc:Fallback xmlns="">
          <p:pic>
            <p:nvPicPr>
              <p:cNvPr id="38" name="Ink 37">
                <a:extLst>
                  <a:ext uri="{FF2B5EF4-FFF2-40B4-BE49-F238E27FC236}">
                    <a16:creationId xmlns:a16="http://schemas.microsoft.com/office/drawing/2014/main" id="{BD1DECDB-A715-DE65-1996-3984F349EDFD}"/>
                  </a:ext>
                </a:extLst>
              </p:cNvPr>
              <p:cNvPicPr/>
              <p:nvPr/>
            </p:nvPicPr>
            <p:blipFill>
              <a:blip r:embed="rId4"/>
              <a:stretch>
                <a:fillRect/>
              </a:stretch>
            </p:blipFill>
            <p:spPr>
              <a:xfrm>
                <a:off x="1871239" y="2033324"/>
                <a:ext cx="639360" cy="45720"/>
              </a:xfrm>
              <a:prstGeom prst="rect">
                <a:avLst/>
              </a:prstGeom>
            </p:spPr>
          </p:pic>
        </mc:Fallback>
      </mc:AlternateContent>
      <p:sp>
        <p:nvSpPr>
          <p:cNvPr id="10" name="TextBox 9">
            <a:extLst>
              <a:ext uri="{FF2B5EF4-FFF2-40B4-BE49-F238E27FC236}">
                <a16:creationId xmlns:a16="http://schemas.microsoft.com/office/drawing/2014/main" id="{CABCAD32-0ED9-6F67-A39D-FF2A94A6C902}"/>
              </a:ext>
            </a:extLst>
          </p:cNvPr>
          <p:cNvSpPr txBox="1"/>
          <p:nvPr/>
        </p:nvSpPr>
        <p:spPr>
          <a:xfrm>
            <a:off x="2752420" y="3055235"/>
            <a:ext cx="5171161" cy="307777"/>
          </a:xfrm>
          <a:prstGeom prst="rect">
            <a:avLst/>
          </a:prstGeom>
          <a:noFill/>
        </p:spPr>
        <p:txBody>
          <a:bodyPr wrap="square">
            <a:spAutoFit/>
          </a:bodyPr>
          <a:lstStyle/>
          <a:p>
            <a:r>
              <a:rPr lang="en-US" sz="1400"/>
              <a:t>Gives the day, in numerical format: 0 = Monday, …, 7 = Sunday.</a:t>
            </a:r>
          </a:p>
        </p:txBody>
      </p:sp>
      <p:sp>
        <p:nvSpPr>
          <p:cNvPr id="11" name="TextBox 10">
            <a:extLst>
              <a:ext uri="{FF2B5EF4-FFF2-40B4-BE49-F238E27FC236}">
                <a16:creationId xmlns:a16="http://schemas.microsoft.com/office/drawing/2014/main" id="{30C75D27-391C-321D-7796-E850024AEA74}"/>
              </a:ext>
            </a:extLst>
          </p:cNvPr>
          <p:cNvSpPr txBox="1"/>
          <p:nvPr/>
        </p:nvSpPr>
        <p:spPr>
          <a:xfrm>
            <a:off x="240232" y="3006684"/>
            <a:ext cx="1654810" cy="307777"/>
          </a:xfrm>
          <a:prstGeom prst="rect">
            <a:avLst/>
          </a:prstGeom>
          <a:noFill/>
        </p:spPr>
        <p:txBody>
          <a:bodyPr wrap="square" rtlCol="0">
            <a:spAutoFit/>
          </a:bodyPr>
          <a:lstStyle/>
          <a:p>
            <a:r>
              <a:rPr lang="en-US" sz="1400"/>
              <a:t>series.dt.weekday</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380DB37D-EDC7-20BE-1E59-FF153CED5B92}"/>
                  </a:ext>
                </a:extLst>
              </p14:cNvPr>
              <p14:cNvContentPartPr/>
              <p14:nvPr/>
            </p14:nvContentPartPr>
            <p14:xfrm>
              <a:off x="1880239" y="3195084"/>
              <a:ext cx="621720" cy="28080"/>
            </p14:xfrm>
          </p:contentPart>
        </mc:Choice>
        <mc:Fallback xmlns="">
          <p:pic>
            <p:nvPicPr>
              <p:cNvPr id="12" name="Ink 11">
                <a:extLst>
                  <a:ext uri="{FF2B5EF4-FFF2-40B4-BE49-F238E27FC236}">
                    <a16:creationId xmlns:a16="http://schemas.microsoft.com/office/drawing/2014/main" id="{380DB37D-EDC7-20BE-1E59-FF153CED5B92}"/>
                  </a:ext>
                </a:extLst>
              </p:cNvPr>
              <p:cNvPicPr/>
              <p:nvPr/>
            </p:nvPicPr>
            <p:blipFill>
              <a:blip r:embed="rId4"/>
              <a:stretch>
                <a:fillRect/>
              </a:stretch>
            </p:blipFill>
            <p:spPr>
              <a:xfrm>
                <a:off x="1871239" y="3186084"/>
                <a:ext cx="639360" cy="45720"/>
              </a:xfrm>
              <a:prstGeom prst="rect">
                <a:avLst/>
              </a:prstGeom>
            </p:spPr>
          </p:pic>
        </mc:Fallback>
      </mc:AlternateContent>
      <p:sp>
        <p:nvSpPr>
          <p:cNvPr id="13" name="TextBox 12">
            <a:extLst>
              <a:ext uri="{FF2B5EF4-FFF2-40B4-BE49-F238E27FC236}">
                <a16:creationId xmlns:a16="http://schemas.microsoft.com/office/drawing/2014/main" id="{094FAA26-441B-2CBE-BE1B-F9C446914228}"/>
              </a:ext>
            </a:extLst>
          </p:cNvPr>
          <p:cNvSpPr txBox="1"/>
          <p:nvPr/>
        </p:nvSpPr>
        <p:spPr>
          <a:xfrm>
            <a:off x="2598566" y="4524762"/>
            <a:ext cx="3536799" cy="307777"/>
          </a:xfrm>
          <a:prstGeom prst="rect">
            <a:avLst/>
          </a:prstGeom>
          <a:noFill/>
        </p:spPr>
        <p:txBody>
          <a:bodyPr wrap="square">
            <a:spAutoFit/>
          </a:bodyPr>
          <a:lstStyle/>
          <a:p>
            <a:r>
              <a:rPr lang="en-US" sz="1400"/>
              <a:t>Extracts the hour from the datetime.  </a:t>
            </a:r>
          </a:p>
        </p:txBody>
      </p:sp>
      <p:sp>
        <p:nvSpPr>
          <p:cNvPr id="14" name="TextBox 13">
            <a:extLst>
              <a:ext uri="{FF2B5EF4-FFF2-40B4-BE49-F238E27FC236}">
                <a16:creationId xmlns:a16="http://schemas.microsoft.com/office/drawing/2014/main" id="{9BA04867-4CF6-2EFC-8AF4-2882FAC42222}"/>
              </a:ext>
            </a:extLst>
          </p:cNvPr>
          <p:cNvSpPr txBox="1"/>
          <p:nvPr/>
        </p:nvSpPr>
        <p:spPr>
          <a:xfrm>
            <a:off x="234954" y="4524761"/>
            <a:ext cx="1397617" cy="307777"/>
          </a:xfrm>
          <a:prstGeom prst="rect">
            <a:avLst/>
          </a:prstGeom>
          <a:noFill/>
        </p:spPr>
        <p:txBody>
          <a:bodyPr wrap="square" rtlCol="0">
            <a:spAutoFit/>
          </a:bodyPr>
          <a:lstStyle/>
          <a:p>
            <a:r>
              <a:rPr lang="en-US" sz="1400"/>
              <a:t>series.dt.hour</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61A53DF3-E7DE-1F4D-A215-2CD43D3C8359}"/>
                  </a:ext>
                </a:extLst>
              </p14:cNvPr>
              <p14:cNvContentPartPr/>
              <p14:nvPr/>
            </p14:nvContentPartPr>
            <p14:xfrm>
              <a:off x="1694422" y="4703838"/>
              <a:ext cx="621720" cy="28080"/>
            </p14:xfrm>
          </p:contentPart>
        </mc:Choice>
        <mc:Fallback xmlns="">
          <p:pic>
            <p:nvPicPr>
              <p:cNvPr id="15" name="Ink 14">
                <a:extLst>
                  <a:ext uri="{FF2B5EF4-FFF2-40B4-BE49-F238E27FC236}">
                    <a16:creationId xmlns:a16="http://schemas.microsoft.com/office/drawing/2014/main" id="{61A53DF3-E7DE-1F4D-A215-2CD43D3C8359}"/>
                  </a:ext>
                </a:extLst>
              </p:cNvPr>
              <p:cNvPicPr/>
              <p:nvPr/>
            </p:nvPicPr>
            <p:blipFill>
              <a:blip r:embed="rId4"/>
              <a:stretch>
                <a:fillRect/>
              </a:stretch>
            </p:blipFill>
            <p:spPr>
              <a:xfrm>
                <a:off x="1685422" y="4694838"/>
                <a:ext cx="639360" cy="45720"/>
              </a:xfrm>
              <a:prstGeom prst="rect">
                <a:avLst/>
              </a:prstGeom>
            </p:spPr>
          </p:pic>
        </mc:Fallback>
      </mc:AlternateContent>
      <p:sp>
        <p:nvSpPr>
          <p:cNvPr id="19" name="Rectangle 18">
            <a:extLst>
              <a:ext uri="{FF2B5EF4-FFF2-40B4-BE49-F238E27FC236}">
                <a16:creationId xmlns:a16="http://schemas.microsoft.com/office/drawing/2014/main" id="{B3317FE1-BE21-A211-8624-9C4C18D21801}"/>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7" name="TextBox 26">
            <a:extLst>
              <a:ext uri="{FF2B5EF4-FFF2-40B4-BE49-F238E27FC236}">
                <a16:creationId xmlns:a16="http://schemas.microsoft.com/office/drawing/2014/main" id="{10BF80AB-14DC-6EEB-E251-A9C4F74E1BC2}"/>
              </a:ext>
            </a:extLst>
          </p:cNvPr>
          <p:cNvSpPr txBox="1"/>
          <p:nvPr/>
        </p:nvSpPr>
        <p:spPr>
          <a:xfrm>
            <a:off x="3000072" y="5379634"/>
            <a:ext cx="3848404" cy="307777"/>
          </a:xfrm>
          <a:prstGeom prst="rect">
            <a:avLst/>
          </a:prstGeom>
          <a:noFill/>
        </p:spPr>
        <p:txBody>
          <a:bodyPr wrap="square">
            <a:spAutoFit/>
          </a:bodyPr>
          <a:lstStyle/>
          <a:p>
            <a:r>
              <a:rPr lang="en-US" sz="1400"/>
              <a:t>Gives the actual name of the day.</a:t>
            </a:r>
          </a:p>
        </p:txBody>
      </p:sp>
      <p:sp>
        <p:nvSpPr>
          <p:cNvPr id="28" name="TextBox 27">
            <a:extLst>
              <a:ext uri="{FF2B5EF4-FFF2-40B4-BE49-F238E27FC236}">
                <a16:creationId xmlns:a16="http://schemas.microsoft.com/office/drawing/2014/main" id="{48E86D07-5CDD-92AF-41D5-97F95DD91901}"/>
              </a:ext>
            </a:extLst>
          </p:cNvPr>
          <p:cNvSpPr txBox="1"/>
          <p:nvPr/>
        </p:nvSpPr>
        <p:spPr>
          <a:xfrm>
            <a:off x="273866" y="5355947"/>
            <a:ext cx="1838823" cy="307777"/>
          </a:xfrm>
          <a:prstGeom prst="rect">
            <a:avLst/>
          </a:prstGeom>
          <a:noFill/>
        </p:spPr>
        <p:txBody>
          <a:bodyPr wrap="square" rtlCol="0">
            <a:spAutoFit/>
          </a:bodyPr>
          <a:lstStyle/>
          <a:p>
            <a:r>
              <a:rPr lang="en-US" sz="1400"/>
              <a:t>series.dt.day_name()</a:t>
            </a:r>
          </a:p>
        </p:txBody>
      </p:sp>
      <mc:AlternateContent xmlns:mc="http://schemas.openxmlformats.org/markup-compatibility/2006" xmlns:p14="http://schemas.microsoft.com/office/powerpoint/2010/main">
        <mc:Choice Requires="p14">
          <p:contentPart p14:bwMode="auto" r:id="rId7">
            <p14:nvContentPartPr>
              <p14:cNvPr id="29" name="Ink 28">
                <a:extLst>
                  <a:ext uri="{FF2B5EF4-FFF2-40B4-BE49-F238E27FC236}">
                    <a16:creationId xmlns:a16="http://schemas.microsoft.com/office/drawing/2014/main" id="{C762A3BC-32BD-1E3A-75D8-3160DB00785A}"/>
                  </a:ext>
                </a:extLst>
              </p14:cNvPr>
              <p14:cNvContentPartPr/>
              <p14:nvPr/>
            </p14:nvContentPartPr>
            <p14:xfrm>
              <a:off x="2182403" y="5536408"/>
              <a:ext cx="621720" cy="28080"/>
            </p14:xfrm>
          </p:contentPart>
        </mc:Choice>
        <mc:Fallback xmlns="">
          <p:pic>
            <p:nvPicPr>
              <p:cNvPr id="29" name="Ink 28">
                <a:extLst>
                  <a:ext uri="{FF2B5EF4-FFF2-40B4-BE49-F238E27FC236}">
                    <a16:creationId xmlns:a16="http://schemas.microsoft.com/office/drawing/2014/main" id="{C762A3BC-32BD-1E3A-75D8-3160DB00785A}"/>
                  </a:ext>
                </a:extLst>
              </p:cNvPr>
              <p:cNvPicPr/>
              <p:nvPr/>
            </p:nvPicPr>
            <p:blipFill>
              <a:blip r:embed="rId4"/>
              <a:stretch>
                <a:fillRect/>
              </a:stretch>
            </p:blipFill>
            <p:spPr>
              <a:xfrm>
                <a:off x="2173403" y="5527408"/>
                <a:ext cx="639360" cy="45720"/>
              </a:xfrm>
              <a:prstGeom prst="rect">
                <a:avLst/>
              </a:prstGeom>
            </p:spPr>
          </p:pic>
        </mc:Fallback>
      </mc:AlternateContent>
      <p:pic>
        <p:nvPicPr>
          <p:cNvPr id="2" name="Picture 1">
            <a:extLst>
              <a:ext uri="{FF2B5EF4-FFF2-40B4-BE49-F238E27FC236}">
                <a16:creationId xmlns:a16="http://schemas.microsoft.com/office/drawing/2014/main" id="{C0439CF4-6BB2-57D4-C206-BE47B648E347}"/>
              </a:ext>
            </a:extLst>
          </p:cNvPr>
          <p:cNvPicPr>
            <a:picLocks noChangeAspect="1"/>
          </p:cNvPicPr>
          <p:nvPr/>
        </p:nvPicPr>
        <p:blipFill>
          <a:blip r:embed="rId8"/>
          <a:stretch>
            <a:fillRect/>
          </a:stretch>
        </p:blipFill>
        <p:spPr>
          <a:xfrm>
            <a:off x="2724427" y="2383283"/>
            <a:ext cx="4982270" cy="228632"/>
          </a:xfrm>
          <a:prstGeom prst="rect">
            <a:avLst/>
          </a:prstGeom>
        </p:spPr>
      </p:pic>
      <p:sp>
        <p:nvSpPr>
          <p:cNvPr id="5" name="TextBox 4">
            <a:extLst>
              <a:ext uri="{FF2B5EF4-FFF2-40B4-BE49-F238E27FC236}">
                <a16:creationId xmlns:a16="http://schemas.microsoft.com/office/drawing/2014/main" id="{9855FB54-0C62-A4A4-E2B4-2D842501E080}"/>
              </a:ext>
            </a:extLst>
          </p:cNvPr>
          <p:cNvSpPr txBox="1"/>
          <p:nvPr/>
        </p:nvSpPr>
        <p:spPr>
          <a:xfrm>
            <a:off x="2747142" y="3859725"/>
            <a:ext cx="5171161" cy="307777"/>
          </a:xfrm>
          <a:prstGeom prst="rect">
            <a:avLst/>
          </a:prstGeom>
          <a:noFill/>
        </p:spPr>
        <p:txBody>
          <a:bodyPr wrap="square">
            <a:spAutoFit/>
          </a:bodyPr>
          <a:lstStyle/>
          <a:p>
            <a:r>
              <a:rPr lang="en-US" sz="1400"/>
              <a:t>Gives the numerical day, out of 365 (or 366 if leap year).</a:t>
            </a:r>
          </a:p>
        </p:txBody>
      </p:sp>
      <p:sp>
        <p:nvSpPr>
          <p:cNvPr id="6" name="TextBox 5">
            <a:extLst>
              <a:ext uri="{FF2B5EF4-FFF2-40B4-BE49-F238E27FC236}">
                <a16:creationId xmlns:a16="http://schemas.microsoft.com/office/drawing/2014/main" id="{20C7A256-7454-FA10-B3AB-AB98D322D250}"/>
              </a:ext>
            </a:extLst>
          </p:cNvPr>
          <p:cNvSpPr txBox="1"/>
          <p:nvPr/>
        </p:nvSpPr>
        <p:spPr>
          <a:xfrm>
            <a:off x="234954" y="3811174"/>
            <a:ext cx="1654810" cy="307777"/>
          </a:xfrm>
          <a:prstGeom prst="rect">
            <a:avLst/>
          </a:prstGeom>
          <a:noFill/>
        </p:spPr>
        <p:txBody>
          <a:bodyPr wrap="square" rtlCol="0">
            <a:spAutoFit/>
          </a:bodyPr>
          <a:lstStyle/>
          <a:p>
            <a:r>
              <a:rPr lang="en-US" sz="1400"/>
              <a:t>series.dt.dayofyear</a:t>
            </a:r>
          </a:p>
        </p:txBody>
      </p:sp>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61F32F71-2CC4-3588-24F7-FC6041B80713}"/>
                  </a:ext>
                </a:extLst>
              </p14:cNvPr>
              <p14:cNvContentPartPr/>
              <p14:nvPr/>
            </p14:nvContentPartPr>
            <p14:xfrm>
              <a:off x="1874961" y="3999574"/>
              <a:ext cx="621720" cy="28080"/>
            </p14:xfrm>
          </p:contentPart>
        </mc:Choice>
        <mc:Fallback xmlns="">
          <p:pic>
            <p:nvPicPr>
              <p:cNvPr id="7" name="Ink 6">
                <a:extLst>
                  <a:ext uri="{FF2B5EF4-FFF2-40B4-BE49-F238E27FC236}">
                    <a16:creationId xmlns:a16="http://schemas.microsoft.com/office/drawing/2014/main" id="{61F32F71-2CC4-3588-24F7-FC6041B80713}"/>
                  </a:ext>
                </a:extLst>
              </p:cNvPr>
              <p:cNvPicPr/>
              <p:nvPr/>
            </p:nvPicPr>
            <p:blipFill>
              <a:blip r:embed="rId4"/>
              <a:stretch>
                <a:fillRect/>
              </a:stretch>
            </p:blipFill>
            <p:spPr>
              <a:xfrm>
                <a:off x="1865961" y="3990574"/>
                <a:ext cx="639360" cy="45720"/>
              </a:xfrm>
              <a:prstGeom prst="rect">
                <a:avLst/>
              </a:prstGeom>
            </p:spPr>
          </p:pic>
        </mc:Fallback>
      </mc:AlternateContent>
    </p:spTree>
    <p:extLst>
      <p:ext uri="{BB962C8B-B14F-4D97-AF65-F5344CB8AC3E}">
        <p14:creationId xmlns:p14="http://schemas.microsoft.com/office/powerpoint/2010/main" val="1923180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EB50A-1BD3-FEB9-C33C-D015BF16D3A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FAC7725-E614-F5AD-4C36-6D7F8E9383E8}"/>
              </a:ext>
            </a:extLst>
          </p:cNvPr>
          <p:cNvSpPr txBox="1"/>
          <p:nvPr/>
        </p:nvSpPr>
        <p:spPr>
          <a:xfrm>
            <a:off x="273866" y="1120497"/>
            <a:ext cx="10502991" cy="830997"/>
          </a:xfrm>
          <a:prstGeom prst="rect">
            <a:avLst/>
          </a:prstGeom>
          <a:noFill/>
        </p:spPr>
        <p:txBody>
          <a:bodyPr wrap="square" rtlCol="0">
            <a:spAutoFit/>
          </a:bodyPr>
          <a:lstStyle/>
          <a:p>
            <a:r>
              <a:rPr lang="en-US" sz="1600" b="1"/>
              <a:t>General date-time methods</a:t>
            </a:r>
          </a:p>
          <a:p>
            <a:r>
              <a:rPr lang="en-US" sz="1600"/>
              <a:t>Here’s some general datetime methods.  Note these presume the dates are in standard datetime format of </a:t>
            </a:r>
            <a:r>
              <a:rPr lang="en-US" sz="1600" i="1"/>
              <a:t>year-month-day</a:t>
            </a:r>
            <a:r>
              <a:rPr lang="en-US" sz="1600"/>
              <a:t>.  If they’re not – see the dataframe section, and the pandas.to_datetime() function for converting dates to standard format.  </a:t>
            </a:r>
          </a:p>
        </p:txBody>
      </p:sp>
      <p:sp>
        <p:nvSpPr>
          <p:cNvPr id="16" name="TextBox 15">
            <a:extLst>
              <a:ext uri="{FF2B5EF4-FFF2-40B4-BE49-F238E27FC236}">
                <a16:creationId xmlns:a16="http://schemas.microsoft.com/office/drawing/2014/main" id="{B9EA1161-3810-3BC5-A0C1-646952430DE6}"/>
              </a:ext>
            </a:extLst>
          </p:cNvPr>
          <p:cNvSpPr txBox="1"/>
          <p:nvPr/>
        </p:nvSpPr>
        <p:spPr>
          <a:xfrm>
            <a:off x="3342544" y="4170375"/>
            <a:ext cx="7295959" cy="523220"/>
          </a:xfrm>
          <a:prstGeom prst="rect">
            <a:avLst/>
          </a:prstGeom>
          <a:noFill/>
        </p:spPr>
        <p:txBody>
          <a:bodyPr wrap="square">
            <a:spAutoFit/>
          </a:bodyPr>
          <a:lstStyle/>
          <a:p>
            <a:r>
              <a:rPr lang="en-US" sz="1400"/>
              <a:t>takes dates in standard format (I think), i.e., </a:t>
            </a:r>
            <a:r>
              <a:rPr lang="en-US" sz="1400" i="1"/>
              <a:t>year-month-day</a:t>
            </a:r>
            <a:r>
              <a:rPr lang="en-US" sz="1400"/>
              <a:t>, and converts them to the format specified.  One possibility is format = “%d-%m-%Y”.  </a:t>
            </a:r>
          </a:p>
        </p:txBody>
      </p:sp>
      <p:sp>
        <p:nvSpPr>
          <p:cNvPr id="17" name="TextBox 16">
            <a:extLst>
              <a:ext uri="{FF2B5EF4-FFF2-40B4-BE49-F238E27FC236}">
                <a16:creationId xmlns:a16="http://schemas.microsoft.com/office/drawing/2014/main" id="{6474894A-850A-D087-C090-AB5582BF5335}"/>
              </a:ext>
            </a:extLst>
          </p:cNvPr>
          <p:cNvSpPr txBox="1"/>
          <p:nvPr/>
        </p:nvSpPr>
        <p:spPr>
          <a:xfrm>
            <a:off x="273866" y="4182371"/>
            <a:ext cx="2081189" cy="307777"/>
          </a:xfrm>
          <a:prstGeom prst="rect">
            <a:avLst/>
          </a:prstGeom>
          <a:noFill/>
        </p:spPr>
        <p:txBody>
          <a:bodyPr wrap="square" rtlCol="0">
            <a:spAutoFit/>
          </a:bodyPr>
          <a:lstStyle/>
          <a:p>
            <a:r>
              <a:rPr lang="en-US" sz="1400"/>
              <a:t>series.dt.strftime(format)</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6AD18187-3070-A880-3EE3-03D92503C234}"/>
                  </a:ext>
                </a:extLst>
              </p14:cNvPr>
              <p14:cNvContentPartPr/>
              <p14:nvPr/>
            </p14:nvContentPartPr>
            <p14:xfrm>
              <a:off x="2490574" y="4336259"/>
              <a:ext cx="621720" cy="28080"/>
            </p14:xfrm>
          </p:contentPart>
        </mc:Choice>
        <mc:Fallback xmlns="">
          <p:pic>
            <p:nvPicPr>
              <p:cNvPr id="18" name="Ink 17">
                <a:extLst>
                  <a:ext uri="{FF2B5EF4-FFF2-40B4-BE49-F238E27FC236}">
                    <a16:creationId xmlns:a16="http://schemas.microsoft.com/office/drawing/2014/main" id="{6AD18187-3070-A880-3EE3-03D92503C234}"/>
                  </a:ext>
                </a:extLst>
              </p:cNvPr>
              <p:cNvPicPr/>
              <p:nvPr/>
            </p:nvPicPr>
            <p:blipFill>
              <a:blip r:embed="rId4"/>
              <a:stretch>
                <a:fillRect/>
              </a:stretch>
            </p:blipFill>
            <p:spPr>
              <a:xfrm>
                <a:off x="2481574" y="4327259"/>
                <a:ext cx="639360" cy="45720"/>
              </a:xfrm>
              <a:prstGeom prst="rect">
                <a:avLst/>
              </a:prstGeom>
            </p:spPr>
          </p:pic>
        </mc:Fallback>
      </mc:AlternateContent>
      <p:sp>
        <p:nvSpPr>
          <p:cNvPr id="19" name="Rectangle 18">
            <a:extLst>
              <a:ext uri="{FF2B5EF4-FFF2-40B4-BE49-F238E27FC236}">
                <a16:creationId xmlns:a16="http://schemas.microsoft.com/office/drawing/2014/main" id="{1735C14D-8AEC-8F30-D122-1B4C49D39F0F}"/>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0" name="TextBox 19">
            <a:extLst>
              <a:ext uri="{FF2B5EF4-FFF2-40B4-BE49-F238E27FC236}">
                <a16:creationId xmlns:a16="http://schemas.microsoft.com/office/drawing/2014/main" id="{A74F92C2-5FC4-2831-E649-4FCD694FC5AC}"/>
              </a:ext>
            </a:extLst>
          </p:cNvPr>
          <p:cNvSpPr txBox="1"/>
          <p:nvPr/>
        </p:nvSpPr>
        <p:spPr>
          <a:xfrm>
            <a:off x="6743700" y="4776808"/>
            <a:ext cx="5040863" cy="954107"/>
          </a:xfrm>
          <a:prstGeom prst="rect">
            <a:avLst/>
          </a:prstGeom>
          <a:solidFill>
            <a:srgbClr val="FFCCCC"/>
          </a:solidFill>
        </p:spPr>
        <p:txBody>
          <a:bodyPr wrap="square" rtlCol="0">
            <a:spAutoFit/>
          </a:bodyPr>
          <a:lstStyle/>
          <a:p>
            <a:r>
              <a:rPr lang="en-US" sz="1400"/>
              <a:t>We can subtract dates from each other, when they’re in standard datetime format.  The subtraction is output in number of days, hours, minutes, seconds, milliseconds. </a:t>
            </a:r>
            <a:r>
              <a:rPr lang="en-US" sz="1400">
                <a:solidFill>
                  <a:srgbClr val="0066FF"/>
                </a:solidFill>
              </a:rPr>
              <a:t>Generally, all methods available in the python datetime module are available here.  </a:t>
            </a:r>
            <a:endParaRPr lang="en-US" sz="1400" b="1">
              <a:solidFill>
                <a:srgbClr val="0066FF"/>
              </a:solidFill>
            </a:endParaRPr>
          </a:p>
        </p:txBody>
      </p:sp>
      <p:sp>
        <p:nvSpPr>
          <p:cNvPr id="3" name="TextBox 2">
            <a:extLst>
              <a:ext uri="{FF2B5EF4-FFF2-40B4-BE49-F238E27FC236}">
                <a16:creationId xmlns:a16="http://schemas.microsoft.com/office/drawing/2014/main" id="{20A71D87-D679-7A31-AE27-F1FF1F9D02CB}"/>
              </a:ext>
            </a:extLst>
          </p:cNvPr>
          <p:cNvSpPr txBox="1"/>
          <p:nvPr/>
        </p:nvSpPr>
        <p:spPr>
          <a:xfrm>
            <a:off x="3478600" y="4776808"/>
            <a:ext cx="2827175" cy="954107"/>
          </a:xfrm>
          <a:prstGeom prst="rect">
            <a:avLst/>
          </a:prstGeom>
          <a:solidFill>
            <a:srgbClr val="99FF99"/>
          </a:solidFill>
        </p:spPr>
        <p:txBody>
          <a:bodyPr wrap="square" rtlCol="0">
            <a:spAutoFit/>
          </a:bodyPr>
          <a:lstStyle/>
          <a:p>
            <a:r>
              <a:rPr lang="en-US" sz="1400"/>
              <a:t>many of the mathematical methods that we can use on numbers, can also be used on datetimes, e.g., .mean(), .sum(), etc.</a:t>
            </a:r>
          </a:p>
        </p:txBody>
      </p:sp>
      <p:sp>
        <p:nvSpPr>
          <p:cNvPr id="21" name="TextBox 20">
            <a:extLst>
              <a:ext uri="{FF2B5EF4-FFF2-40B4-BE49-F238E27FC236}">
                <a16:creationId xmlns:a16="http://schemas.microsoft.com/office/drawing/2014/main" id="{575CF4D3-89AE-9C3F-A6F8-D103FF5EC812}"/>
              </a:ext>
            </a:extLst>
          </p:cNvPr>
          <p:cNvSpPr txBox="1"/>
          <p:nvPr/>
        </p:nvSpPr>
        <p:spPr>
          <a:xfrm>
            <a:off x="4159918" y="2151264"/>
            <a:ext cx="7393907" cy="523220"/>
          </a:xfrm>
          <a:prstGeom prst="rect">
            <a:avLst/>
          </a:prstGeom>
          <a:noFill/>
        </p:spPr>
        <p:txBody>
          <a:bodyPr wrap="square">
            <a:spAutoFit/>
          </a:bodyPr>
          <a:lstStyle/>
          <a:p>
            <a:r>
              <a:rPr lang="en-US" sz="1400"/>
              <a:t>sets the timezone of the datetime.  So this will not change the clock hour, just the hour offset from utc, according to the specified time zone.</a:t>
            </a:r>
          </a:p>
        </p:txBody>
      </p:sp>
      <p:sp>
        <p:nvSpPr>
          <p:cNvPr id="22" name="TextBox 21">
            <a:extLst>
              <a:ext uri="{FF2B5EF4-FFF2-40B4-BE49-F238E27FC236}">
                <a16:creationId xmlns:a16="http://schemas.microsoft.com/office/drawing/2014/main" id="{79BEF1F3-6379-2456-5C41-47C4E8A51276}"/>
              </a:ext>
            </a:extLst>
          </p:cNvPr>
          <p:cNvSpPr txBox="1"/>
          <p:nvPr/>
        </p:nvSpPr>
        <p:spPr>
          <a:xfrm>
            <a:off x="303256" y="2142560"/>
            <a:ext cx="3057293" cy="307777"/>
          </a:xfrm>
          <a:prstGeom prst="rect">
            <a:avLst/>
          </a:prstGeom>
          <a:noFill/>
        </p:spPr>
        <p:txBody>
          <a:bodyPr wrap="square" rtlCol="0">
            <a:spAutoFit/>
          </a:bodyPr>
          <a:lstStyle/>
          <a:p>
            <a:r>
              <a:rPr lang="en-US" sz="1400"/>
              <a:t>series.dt.tz_localize(“Continent/City”)</a:t>
            </a:r>
          </a:p>
        </p:txBody>
      </p:sp>
      <p:sp>
        <p:nvSpPr>
          <p:cNvPr id="30" name="TextBox 29">
            <a:extLst>
              <a:ext uri="{FF2B5EF4-FFF2-40B4-BE49-F238E27FC236}">
                <a16:creationId xmlns:a16="http://schemas.microsoft.com/office/drawing/2014/main" id="{E6E45738-7BB7-21BF-384B-29DFDC842173}"/>
              </a:ext>
            </a:extLst>
          </p:cNvPr>
          <p:cNvSpPr txBox="1"/>
          <p:nvPr/>
        </p:nvSpPr>
        <p:spPr>
          <a:xfrm>
            <a:off x="4159918" y="3150639"/>
            <a:ext cx="7624645" cy="523220"/>
          </a:xfrm>
          <a:prstGeom prst="rect">
            <a:avLst/>
          </a:prstGeom>
          <a:noFill/>
        </p:spPr>
        <p:txBody>
          <a:bodyPr wrap="square">
            <a:spAutoFit/>
          </a:bodyPr>
          <a:lstStyle/>
          <a:p>
            <a:r>
              <a:rPr lang="en-US" sz="1400"/>
              <a:t>converts the time to that of the given time zone.  So this will change the clock hour to convert the time from previous time zone to new one.</a:t>
            </a:r>
          </a:p>
        </p:txBody>
      </p:sp>
      <p:sp>
        <p:nvSpPr>
          <p:cNvPr id="31" name="TextBox 30">
            <a:extLst>
              <a:ext uri="{FF2B5EF4-FFF2-40B4-BE49-F238E27FC236}">
                <a16:creationId xmlns:a16="http://schemas.microsoft.com/office/drawing/2014/main" id="{A0CC474D-4593-68FE-1666-622103DA6175}"/>
              </a:ext>
            </a:extLst>
          </p:cNvPr>
          <p:cNvSpPr txBox="1"/>
          <p:nvPr/>
        </p:nvSpPr>
        <p:spPr>
          <a:xfrm>
            <a:off x="303256" y="3141935"/>
            <a:ext cx="3057293" cy="307777"/>
          </a:xfrm>
          <a:prstGeom prst="rect">
            <a:avLst/>
          </a:prstGeom>
          <a:noFill/>
        </p:spPr>
        <p:txBody>
          <a:bodyPr wrap="square" rtlCol="0">
            <a:spAutoFit/>
          </a:bodyPr>
          <a:lstStyle/>
          <a:p>
            <a:r>
              <a:rPr lang="en-US" sz="1400"/>
              <a:t>series.dt.tz_convert(“Continent/City”)</a:t>
            </a:r>
          </a:p>
        </p:txBody>
      </p:sp>
      <mc:AlternateContent xmlns:mc="http://schemas.openxmlformats.org/markup-compatibility/2006" xmlns:p14="http://schemas.microsoft.com/office/powerpoint/2010/main">
        <mc:Choice Requires="p14">
          <p:contentPart p14:bwMode="auto" r:id="rId5">
            <p14:nvContentPartPr>
              <p14:cNvPr id="32" name="Ink 31">
                <a:extLst>
                  <a:ext uri="{FF2B5EF4-FFF2-40B4-BE49-F238E27FC236}">
                    <a16:creationId xmlns:a16="http://schemas.microsoft.com/office/drawing/2014/main" id="{490FAE08-23E1-1425-CA88-1A7DE78C6768}"/>
                  </a:ext>
                </a:extLst>
              </p14:cNvPr>
              <p14:cNvContentPartPr/>
              <p14:nvPr/>
            </p14:nvContentPartPr>
            <p14:xfrm>
              <a:off x="3360549" y="3281385"/>
              <a:ext cx="621720" cy="28080"/>
            </p14:xfrm>
          </p:contentPart>
        </mc:Choice>
        <mc:Fallback xmlns="">
          <p:pic>
            <p:nvPicPr>
              <p:cNvPr id="32" name="Ink 31">
                <a:extLst>
                  <a:ext uri="{FF2B5EF4-FFF2-40B4-BE49-F238E27FC236}">
                    <a16:creationId xmlns:a16="http://schemas.microsoft.com/office/drawing/2014/main" id="{490FAE08-23E1-1425-CA88-1A7DE78C6768}"/>
                  </a:ext>
                </a:extLst>
              </p:cNvPr>
              <p:cNvPicPr/>
              <p:nvPr/>
            </p:nvPicPr>
            <p:blipFill>
              <a:blip r:embed="rId4"/>
              <a:stretch>
                <a:fillRect/>
              </a:stretch>
            </p:blipFill>
            <p:spPr>
              <a:xfrm>
                <a:off x="3351549" y="3272385"/>
                <a:ext cx="639360" cy="45720"/>
              </a:xfrm>
              <a:prstGeom prst="rect">
                <a:avLst/>
              </a:prstGeom>
            </p:spPr>
          </p:pic>
        </mc:Fallback>
      </mc:AlternateContent>
    </p:spTree>
    <p:extLst>
      <p:ext uri="{BB962C8B-B14F-4D97-AF65-F5344CB8AC3E}">
        <p14:creationId xmlns:p14="http://schemas.microsoft.com/office/powerpoint/2010/main" val="347672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4CC7121-C7DD-8FFE-FAA4-5AD99E63D782}"/>
              </a:ext>
            </a:extLst>
          </p:cNvPr>
          <p:cNvSpPr/>
          <p:nvPr/>
        </p:nvSpPr>
        <p:spPr>
          <a:xfrm>
            <a:off x="4330563" y="197452"/>
            <a:ext cx="2252027" cy="461665"/>
          </a:xfrm>
          <a:prstGeom prst="rect">
            <a:avLst/>
          </a:prstGeom>
        </p:spPr>
        <p:txBody>
          <a:bodyPr wrap="none">
            <a:spAutoFit/>
          </a:bodyPr>
          <a:lstStyle/>
          <a:p>
            <a:r>
              <a:rPr lang="en-US" sz="2400" b="1" u="sng">
                <a:solidFill>
                  <a:srgbClr val="7030A0"/>
                </a:solidFill>
              </a:rPr>
              <a:t>Series: Methods</a:t>
            </a:r>
          </a:p>
        </p:txBody>
      </p:sp>
      <p:sp>
        <p:nvSpPr>
          <p:cNvPr id="20" name="TextBox 19">
            <a:extLst>
              <a:ext uri="{FF2B5EF4-FFF2-40B4-BE49-F238E27FC236}">
                <a16:creationId xmlns:a16="http://schemas.microsoft.com/office/drawing/2014/main" id="{8C9109D0-4F39-3F64-92C2-D392766AF50D}"/>
              </a:ext>
            </a:extLst>
          </p:cNvPr>
          <p:cNvSpPr txBox="1"/>
          <p:nvPr/>
        </p:nvSpPr>
        <p:spPr>
          <a:xfrm>
            <a:off x="462116" y="1034696"/>
            <a:ext cx="5102942" cy="307777"/>
          </a:xfrm>
          <a:prstGeom prst="rect">
            <a:avLst/>
          </a:prstGeom>
          <a:noFill/>
        </p:spPr>
        <p:txBody>
          <a:bodyPr wrap="square" rtlCol="0">
            <a:spAutoFit/>
          </a:bodyPr>
          <a:lstStyle/>
          <a:p>
            <a:r>
              <a:rPr lang="en-US" sz="1400"/>
              <a:t>For instance, here’s a column of dates we’re reformatting,</a:t>
            </a:r>
          </a:p>
        </p:txBody>
      </p:sp>
      <p:pic>
        <p:nvPicPr>
          <p:cNvPr id="21" name="Picture 20">
            <a:extLst>
              <a:ext uri="{FF2B5EF4-FFF2-40B4-BE49-F238E27FC236}">
                <a16:creationId xmlns:a16="http://schemas.microsoft.com/office/drawing/2014/main" id="{71F565CA-EC6E-DE77-610C-5ABC4A1502BE}"/>
              </a:ext>
            </a:extLst>
          </p:cNvPr>
          <p:cNvPicPr>
            <a:picLocks noChangeAspect="1"/>
          </p:cNvPicPr>
          <p:nvPr/>
        </p:nvPicPr>
        <p:blipFill>
          <a:blip r:embed="rId3"/>
          <a:stretch>
            <a:fillRect/>
          </a:stretch>
        </p:blipFill>
        <p:spPr>
          <a:xfrm>
            <a:off x="588764" y="1419245"/>
            <a:ext cx="1810307" cy="1419136"/>
          </a:xfrm>
          <a:prstGeom prst="rect">
            <a:avLst/>
          </a:prstGeom>
        </p:spPr>
      </p:pic>
      <p:pic>
        <p:nvPicPr>
          <p:cNvPr id="22" name="Picture 21">
            <a:extLst>
              <a:ext uri="{FF2B5EF4-FFF2-40B4-BE49-F238E27FC236}">
                <a16:creationId xmlns:a16="http://schemas.microsoft.com/office/drawing/2014/main" id="{8B205A96-5FCE-710C-FD6D-F6C54D49BDF1}"/>
              </a:ext>
            </a:extLst>
          </p:cNvPr>
          <p:cNvPicPr>
            <a:picLocks noChangeAspect="1"/>
          </p:cNvPicPr>
          <p:nvPr/>
        </p:nvPicPr>
        <p:blipFill>
          <a:blip r:embed="rId4"/>
          <a:stretch>
            <a:fillRect/>
          </a:stretch>
        </p:blipFill>
        <p:spPr>
          <a:xfrm>
            <a:off x="3350625" y="2152302"/>
            <a:ext cx="3693011" cy="239116"/>
          </a:xfrm>
          <a:prstGeom prst="rect">
            <a:avLst/>
          </a:prstGeom>
        </p:spPr>
      </p:pic>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E85217E6-59DB-F160-5ABC-41E409F1C459}"/>
                  </a:ext>
                </a:extLst>
              </p14:cNvPr>
              <p14:cNvContentPartPr/>
              <p14:nvPr/>
            </p14:nvContentPartPr>
            <p14:xfrm rot="16943034">
              <a:off x="7410641" y="2063233"/>
              <a:ext cx="131760" cy="390600"/>
            </p14:xfrm>
          </p:contentPart>
        </mc:Choice>
        <mc:Fallback xmlns="">
          <p:pic>
            <p:nvPicPr>
              <p:cNvPr id="23" name="Ink 22">
                <a:extLst>
                  <a:ext uri="{FF2B5EF4-FFF2-40B4-BE49-F238E27FC236}">
                    <a16:creationId xmlns:a16="http://schemas.microsoft.com/office/drawing/2014/main" id="{E85217E6-59DB-F160-5ABC-41E409F1C459}"/>
                  </a:ext>
                </a:extLst>
              </p:cNvPr>
              <p:cNvPicPr/>
              <p:nvPr/>
            </p:nvPicPr>
            <p:blipFill>
              <a:blip r:embed="rId6"/>
              <a:stretch>
                <a:fillRect/>
              </a:stretch>
            </p:blipFill>
            <p:spPr>
              <a:xfrm rot="16943034">
                <a:off x="7404538" y="2057113"/>
                <a:ext cx="143967" cy="402840"/>
              </a:xfrm>
              <a:prstGeom prst="rect">
                <a:avLst/>
              </a:prstGeom>
            </p:spPr>
          </p:pic>
        </mc:Fallback>
      </mc:AlternateContent>
      <p:pic>
        <p:nvPicPr>
          <p:cNvPr id="24" name="Picture 23">
            <a:extLst>
              <a:ext uri="{FF2B5EF4-FFF2-40B4-BE49-F238E27FC236}">
                <a16:creationId xmlns:a16="http://schemas.microsoft.com/office/drawing/2014/main" id="{3B016B62-5CCB-19A6-8563-FACB9A0D171C}"/>
              </a:ext>
            </a:extLst>
          </p:cNvPr>
          <p:cNvPicPr>
            <a:picLocks noChangeAspect="1"/>
          </p:cNvPicPr>
          <p:nvPr/>
        </p:nvPicPr>
        <p:blipFill>
          <a:blip r:embed="rId7"/>
          <a:stretch>
            <a:fillRect/>
          </a:stretch>
        </p:blipFill>
        <p:spPr>
          <a:xfrm>
            <a:off x="8326919" y="1568761"/>
            <a:ext cx="1642748" cy="1379544"/>
          </a:xfrm>
          <a:prstGeom prst="rect">
            <a:avLst/>
          </a:prstGeom>
        </p:spPr>
      </p:pic>
      <p:pic>
        <p:nvPicPr>
          <p:cNvPr id="25" name="Picture 24">
            <a:extLst>
              <a:ext uri="{FF2B5EF4-FFF2-40B4-BE49-F238E27FC236}">
                <a16:creationId xmlns:a16="http://schemas.microsoft.com/office/drawing/2014/main" id="{A0565985-F4E7-F73A-9F1D-ADD8289C97B7}"/>
              </a:ext>
            </a:extLst>
          </p:cNvPr>
          <p:cNvPicPr>
            <a:picLocks noChangeAspect="1"/>
          </p:cNvPicPr>
          <p:nvPr/>
        </p:nvPicPr>
        <p:blipFill>
          <a:blip r:embed="rId8"/>
          <a:stretch>
            <a:fillRect/>
          </a:stretch>
        </p:blipFill>
        <p:spPr>
          <a:xfrm>
            <a:off x="588764" y="5346049"/>
            <a:ext cx="4194674" cy="743961"/>
          </a:xfrm>
          <a:prstGeom prst="rect">
            <a:avLst/>
          </a:prstGeom>
        </p:spPr>
      </p:pic>
      <p:pic>
        <p:nvPicPr>
          <p:cNvPr id="26" name="Picture 25">
            <a:extLst>
              <a:ext uri="{FF2B5EF4-FFF2-40B4-BE49-F238E27FC236}">
                <a16:creationId xmlns:a16="http://schemas.microsoft.com/office/drawing/2014/main" id="{5956D7FA-2261-4BAB-4942-14BB41032556}"/>
              </a:ext>
            </a:extLst>
          </p:cNvPr>
          <p:cNvPicPr>
            <a:picLocks noChangeAspect="1"/>
          </p:cNvPicPr>
          <p:nvPr/>
        </p:nvPicPr>
        <p:blipFill>
          <a:blip r:embed="rId9"/>
          <a:stretch>
            <a:fillRect/>
          </a:stretch>
        </p:blipFill>
        <p:spPr>
          <a:xfrm>
            <a:off x="588764" y="6221504"/>
            <a:ext cx="3839088" cy="417860"/>
          </a:xfrm>
          <a:prstGeom prst="rect">
            <a:avLst/>
          </a:prstGeom>
        </p:spPr>
      </p:pic>
      <p:sp>
        <p:nvSpPr>
          <p:cNvPr id="27" name="TextBox 26">
            <a:extLst>
              <a:ext uri="{FF2B5EF4-FFF2-40B4-BE49-F238E27FC236}">
                <a16:creationId xmlns:a16="http://schemas.microsoft.com/office/drawing/2014/main" id="{37B90D29-8A21-765D-1CA8-BB1C611D7F87}"/>
              </a:ext>
            </a:extLst>
          </p:cNvPr>
          <p:cNvSpPr txBox="1"/>
          <p:nvPr/>
        </p:nvSpPr>
        <p:spPr>
          <a:xfrm>
            <a:off x="510364" y="4630148"/>
            <a:ext cx="9892423" cy="523220"/>
          </a:xfrm>
          <a:prstGeom prst="rect">
            <a:avLst/>
          </a:prstGeom>
          <a:noFill/>
        </p:spPr>
        <p:txBody>
          <a:bodyPr wrap="square" rtlCol="0">
            <a:spAutoFit/>
          </a:bodyPr>
          <a:lstStyle/>
          <a:p>
            <a:r>
              <a:rPr lang="en-US" sz="1400"/>
              <a:t>and here I’m subtracting today’s time from the first time in the df_clean dataframe.  Note it seems the dates in the df are stored in the year-month-day-hour-minute-second-millisecond format, actually.</a:t>
            </a:r>
          </a:p>
        </p:txBody>
      </p:sp>
      <p:pic>
        <p:nvPicPr>
          <p:cNvPr id="2" name="Picture 1">
            <a:extLst>
              <a:ext uri="{FF2B5EF4-FFF2-40B4-BE49-F238E27FC236}">
                <a16:creationId xmlns:a16="http://schemas.microsoft.com/office/drawing/2014/main" id="{2AD0640D-030E-653A-17BE-5735FD2A01F6}"/>
              </a:ext>
            </a:extLst>
          </p:cNvPr>
          <p:cNvPicPr>
            <a:picLocks noChangeAspect="1"/>
          </p:cNvPicPr>
          <p:nvPr/>
        </p:nvPicPr>
        <p:blipFill>
          <a:blip r:embed="rId10"/>
          <a:stretch>
            <a:fillRect/>
          </a:stretch>
        </p:blipFill>
        <p:spPr>
          <a:xfrm>
            <a:off x="510364" y="3822286"/>
            <a:ext cx="8735644" cy="504895"/>
          </a:xfrm>
          <a:prstGeom prst="rect">
            <a:avLst/>
          </a:prstGeom>
        </p:spPr>
      </p:pic>
      <p:sp>
        <p:nvSpPr>
          <p:cNvPr id="3" name="TextBox 2">
            <a:extLst>
              <a:ext uri="{FF2B5EF4-FFF2-40B4-BE49-F238E27FC236}">
                <a16:creationId xmlns:a16="http://schemas.microsoft.com/office/drawing/2014/main" id="{94C7FD23-72EA-F78F-F304-96F91DD79311}"/>
              </a:ext>
            </a:extLst>
          </p:cNvPr>
          <p:cNvSpPr txBox="1"/>
          <p:nvPr/>
        </p:nvSpPr>
        <p:spPr>
          <a:xfrm>
            <a:off x="462116" y="3363025"/>
            <a:ext cx="4175198" cy="307777"/>
          </a:xfrm>
          <a:prstGeom prst="rect">
            <a:avLst/>
          </a:prstGeom>
          <a:noFill/>
        </p:spPr>
        <p:txBody>
          <a:bodyPr wrap="square" rtlCol="0">
            <a:spAutoFit/>
          </a:bodyPr>
          <a:lstStyle/>
          <a:p>
            <a:r>
              <a:rPr lang="en-US" sz="1400"/>
              <a:t>here’s doing conditional slicing using dt.</a:t>
            </a:r>
          </a:p>
        </p:txBody>
      </p:sp>
    </p:spTree>
    <p:extLst>
      <p:ext uri="{BB962C8B-B14F-4D97-AF65-F5344CB8AC3E}">
        <p14:creationId xmlns:p14="http://schemas.microsoft.com/office/powerpoint/2010/main" val="3511370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23399" y="814875"/>
            <a:ext cx="11745201" cy="338554"/>
          </a:xfrm>
          <a:prstGeom prst="rect">
            <a:avLst/>
          </a:prstGeom>
          <a:noFill/>
        </p:spPr>
        <p:txBody>
          <a:bodyPr wrap="square" rtlCol="0">
            <a:spAutoFit/>
          </a:bodyPr>
          <a:lstStyle/>
          <a:p>
            <a:r>
              <a:rPr lang="en-US" sz="1600"/>
              <a:t>We can create a regular m by n data set, basically a table.  This is called a dataframe.  We can create them the same way as series, basically. </a:t>
            </a:r>
          </a:p>
        </p:txBody>
      </p:sp>
      <p:sp>
        <p:nvSpPr>
          <p:cNvPr id="2" name="TextBox 1">
            <a:extLst>
              <a:ext uri="{FF2B5EF4-FFF2-40B4-BE49-F238E27FC236}">
                <a16:creationId xmlns:a16="http://schemas.microsoft.com/office/drawing/2014/main" id="{7940FF1A-D8C3-4353-0AA4-0C694A717877}"/>
              </a:ext>
            </a:extLst>
          </p:cNvPr>
          <p:cNvSpPr txBox="1"/>
          <p:nvPr/>
        </p:nvSpPr>
        <p:spPr>
          <a:xfrm>
            <a:off x="460622" y="1863533"/>
            <a:ext cx="11436306" cy="3970318"/>
          </a:xfrm>
          <a:prstGeom prst="rect">
            <a:avLst/>
          </a:prstGeom>
          <a:noFill/>
        </p:spPr>
        <p:txBody>
          <a:bodyPr wrap="square">
            <a:spAutoFit/>
          </a:bodyPr>
          <a:lstStyle/>
          <a:p>
            <a:r>
              <a:rPr lang="en-US" sz="1400"/>
              <a:t>so can also read the data in from a csv file.  </a:t>
            </a:r>
            <a:r>
              <a:rPr lang="en-US" sz="1400" b="1"/>
              <a:t>path</a:t>
            </a:r>
            <a:r>
              <a:rPr lang="en-US" sz="1400"/>
              <a:t> is just name of file with extension if in program folder.  And can also input url of file if on the web.   Looks like I will default  interpret the zeroth row as the column labels.  Optional </a:t>
            </a:r>
            <a:r>
              <a:rPr lang="en-US" sz="1400" b="1"/>
              <a:t>skiprows = # </a:t>
            </a:r>
            <a:r>
              <a:rPr lang="en-US" sz="1400"/>
              <a:t>argument will tell it to skip to row # and downwards, and make # the column labels.  Can equivalently say </a:t>
            </a:r>
            <a:r>
              <a:rPr lang="en-US" sz="1400" b="1"/>
              <a:t>header = #,</a:t>
            </a:r>
            <a:r>
              <a:rPr lang="en-US" sz="1400"/>
              <a:t> to start the data table on row # of the csv file and read downwards.  If there is no header, i.e., column labels in the csv file, then you can say, </a:t>
            </a:r>
            <a:r>
              <a:rPr lang="en-US" sz="1400" b="1"/>
              <a:t>header = None</a:t>
            </a:r>
            <a:r>
              <a:rPr lang="en-US" sz="1400"/>
              <a:t>, and supply your own column labels with an additional </a:t>
            </a:r>
            <a:r>
              <a:rPr lang="en-US" sz="1400" b="1"/>
              <a:t>names = [“column1_label”, “column2_label”, “etc.”] </a:t>
            </a:r>
            <a:r>
              <a:rPr lang="en-US" sz="1400"/>
              <a:t>argument.  If want to just read in the first n rows of the file, excluding the header, then can add in argument </a:t>
            </a:r>
            <a:r>
              <a:rPr lang="en-US" sz="1400" b="1"/>
              <a:t>nrows = n</a:t>
            </a:r>
            <a:r>
              <a:rPr lang="en-US" sz="1400"/>
              <a:t>.  Can import just certain columns via </a:t>
            </a:r>
            <a:r>
              <a:rPr lang="en-US" sz="1400" b="1"/>
              <a:t>usecols = range(n), or [list of names]</a:t>
            </a:r>
            <a:r>
              <a:rPr lang="en-US" sz="1400"/>
              <a:t>.  If the data is delimited by commas, then can say </a:t>
            </a:r>
            <a:r>
              <a:rPr lang="en-US" sz="1400" b="1"/>
              <a:t>sep = “,” </a:t>
            </a:r>
            <a:r>
              <a:rPr lang="en-US" sz="1400"/>
              <a:t>(this is the default, and so not really necessary tos specify).  Other options are </a:t>
            </a:r>
            <a:r>
              <a:rPr lang="en-US" sz="1400" b="1"/>
              <a:t>sep = “\t”, or “ “,  </a:t>
            </a:r>
            <a:r>
              <a:rPr lang="en-US" sz="1400"/>
              <a:t>or</a:t>
            </a:r>
            <a:r>
              <a:rPr lang="en-US" sz="1400" b="1"/>
              <a:t> “\s+” </a:t>
            </a:r>
            <a:r>
              <a:rPr lang="en-US" sz="1400"/>
              <a:t>if there’s an indefinite number of spaces, etc.  Can tell it to skip lines with comments.  These usually begin with “#”, or some such.  And so would say </a:t>
            </a:r>
            <a:r>
              <a:rPr lang="en-US" sz="1400" b="1"/>
              <a:t>comment=“#”</a:t>
            </a:r>
            <a:r>
              <a:rPr lang="en-US" sz="1400"/>
              <a:t>.</a:t>
            </a:r>
          </a:p>
          <a:p>
            <a:endParaRPr lang="en-US" sz="1400"/>
          </a:p>
          <a:p>
            <a:r>
              <a:rPr lang="en-US" sz="1400"/>
              <a:t>Can make a column serve as indexes via: </a:t>
            </a:r>
            <a:r>
              <a:rPr lang="en-US" sz="1400" b="1"/>
              <a:t>index_col = # or [“col_name”]</a:t>
            </a:r>
            <a:endParaRPr lang="en-US" sz="1400"/>
          </a:p>
          <a:p>
            <a:endParaRPr lang="en-US" sz="1400"/>
          </a:p>
          <a:p>
            <a:r>
              <a:rPr lang="en-US" sz="1400"/>
              <a:t>If you have values that aren’t numbers, and which you want to replace with NaN, you can add argument, </a:t>
            </a:r>
            <a:r>
              <a:rPr lang="en-US" sz="1400" b="1"/>
              <a:t>na_values = [list of strings/numbers that you want replaced with NaN]</a:t>
            </a:r>
            <a:r>
              <a:rPr lang="en-US" sz="1400"/>
              <a:t>.  If you need to have different instructions for na_values per column, then can supply dictionary to that keyword, </a:t>
            </a:r>
            <a:r>
              <a:rPr lang="en-US" sz="1400" b="1"/>
              <a:t>na_values = {“column1_label”: [list of strings/numbers to convert to NaN], “column2_label”: [list of strings/numbers to convert to NaN], etc.}</a:t>
            </a:r>
            <a:r>
              <a:rPr lang="en-US" sz="1400"/>
              <a:t>.  If you don’t want it to default interpret anything as NA (it default interprets “NA” as nan), then do </a:t>
            </a:r>
            <a:r>
              <a:rPr lang="en-US" sz="1400" b="1"/>
              <a:t>keep_default_na = False</a:t>
            </a:r>
            <a:r>
              <a:rPr lang="en-US" sz="1400"/>
              <a:t>.  If you have a date column, you might want to convert the </a:t>
            </a:r>
            <a:r>
              <a:rPr lang="en-US" sz="1400" i="1"/>
              <a:t>type</a:t>
            </a:r>
            <a:r>
              <a:rPr lang="en-US" sz="1400"/>
              <a:t> of the entries from </a:t>
            </a:r>
            <a:r>
              <a:rPr lang="en-US" sz="1400" i="1"/>
              <a:t>string</a:t>
            </a:r>
            <a:r>
              <a:rPr lang="en-US" sz="1400"/>
              <a:t> to pandas own </a:t>
            </a:r>
            <a:r>
              <a:rPr lang="en-US" sz="1400" i="1"/>
              <a:t>date-time type</a:t>
            </a:r>
            <a:r>
              <a:rPr lang="en-US" sz="1400"/>
              <a:t>.  Can do this with argument: </a:t>
            </a:r>
            <a:r>
              <a:rPr lang="en-US" sz="1400" b="1"/>
              <a:t>parse_dates = [“name_of_date_column(s)”]</a:t>
            </a:r>
            <a:r>
              <a:rPr lang="en-US" sz="1400"/>
              <a:t>.  You can specify the dtypes of any columns you want via: </a:t>
            </a:r>
            <a:r>
              <a:rPr lang="en-US" sz="1400" b="1"/>
              <a:t>dtype = {“col1”: dtype1, “col2”: dtype2, etc.}</a:t>
            </a:r>
            <a:r>
              <a:rPr lang="en-US" sz="1400"/>
              <a:t>.  Don’t have to name all columns.  Specifying categorical dtypes as indeed “categorical” saves memory; otherwise they’ll be saved as “object” dtype.  </a:t>
            </a:r>
            <a:endParaRPr lang="en-US" sz="1400" b="1"/>
          </a:p>
        </p:txBody>
      </p:sp>
      <p:sp>
        <p:nvSpPr>
          <p:cNvPr id="5" name="TextBox 4">
            <a:extLst>
              <a:ext uri="{FF2B5EF4-FFF2-40B4-BE49-F238E27FC236}">
                <a16:creationId xmlns:a16="http://schemas.microsoft.com/office/drawing/2014/main" id="{EAE89F34-7344-2561-3454-0D313A3562AF}"/>
              </a:ext>
            </a:extLst>
          </p:cNvPr>
          <p:cNvSpPr txBox="1"/>
          <p:nvPr/>
        </p:nvSpPr>
        <p:spPr>
          <a:xfrm>
            <a:off x="223399" y="1224819"/>
            <a:ext cx="3748833" cy="307777"/>
          </a:xfrm>
          <a:prstGeom prst="rect">
            <a:avLst/>
          </a:prstGeom>
          <a:noFill/>
        </p:spPr>
        <p:txBody>
          <a:bodyPr wrap="square" rtlCol="0">
            <a:spAutoFit/>
          </a:bodyPr>
          <a:lstStyle/>
          <a:p>
            <a:r>
              <a:rPr lang="en-US" sz="1400"/>
              <a:t>dataframe = pandas.read_csv(“path to csv file”)</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CDBFB510-01F2-187A-A391-C1B90AB0715F}"/>
                  </a:ext>
                </a:extLst>
              </p14:cNvPr>
              <p14:cNvContentPartPr/>
              <p14:nvPr/>
            </p14:nvContentPartPr>
            <p14:xfrm>
              <a:off x="3733815" y="1399809"/>
              <a:ext cx="434880" cy="397003"/>
            </p14:xfrm>
          </p:contentPart>
        </mc:Choice>
        <mc:Fallback xmlns="">
          <p:pic>
            <p:nvPicPr>
              <p:cNvPr id="8" name="Ink 7">
                <a:extLst>
                  <a:ext uri="{FF2B5EF4-FFF2-40B4-BE49-F238E27FC236}">
                    <a16:creationId xmlns:a16="http://schemas.microsoft.com/office/drawing/2014/main" id="{CDBFB510-01F2-187A-A391-C1B90AB0715F}"/>
                  </a:ext>
                </a:extLst>
              </p:cNvPr>
              <p:cNvPicPr/>
              <p:nvPr/>
            </p:nvPicPr>
            <p:blipFill>
              <a:blip r:embed="rId4"/>
              <a:stretch>
                <a:fillRect/>
              </a:stretch>
            </p:blipFill>
            <p:spPr>
              <a:xfrm>
                <a:off x="3727695" y="1393696"/>
                <a:ext cx="447120" cy="409230"/>
              </a:xfrm>
              <a:prstGeom prst="rect">
                <a:avLst/>
              </a:prstGeom>
            </p:spPr>
          </p:pic>
        </mc:Fallback>
      </mc:AlternateContent>
      <p:pic>
        <p:nvPicPr>
          <p:cNvPr id="6" name="Picture 5">
            <a:extLst>
              <a:ext uri="{FF2B5EF4-FFF2-40B4-BE49-F238E27FC236}">
                <a16:creationId xmlns:a16="http://schemas.microsoft.com/office/drawing/2014/main" id="{8FD91361-8386-6FB5-7FE2-634B04D32546}"/>
              </a:ext>
            </a:extLst>
          </p:cNvPr>
          <p:cNvPicPr>
            <a:picLocks noChangeAspect="1"/>
          </p:cNvPicPr>
          <p:nvPr/>
        </p:nvPicPr>
        <p:blipFill>
          <a:blip r:embed="rId5"/>
          <a:stretch>
            <a:fillRect/>
          </a:stretch>
        </p:blipFill>
        <p:spPr>
          <a:xfrm>
            <a:off x="537016" y="6007711"/>
            <a:ext cx="8545118" cy="447737"/>
          </a:xfrm>
          <a:prstGeom prst="rect">
            <a:avLst/>
          </a:prstGeom>
        </p:spPr>
      </p:pic>
      <p:pic>
        <p:nvPicPr>
          <p:cNvPr id="9" name="Picture 8">
            <a:extLst>
              <a:ext uri="{FF2B5EF4-FFF2-40B4-BE49-F238E27FC236}">
                <a16:creationId xmlns:a16="http://schemas.microsoft.com/office/drawing/2014/main" id="{853BE4EF-5AEE-3A52-57B9-7E8153D1C27A}"/>
              </a:ext>
            </a:extLst>
          </p:cNvPr>
          <p:cNvPicPr>
            <a:picLocks noChangeAspect="1"/>
          </p:cNvPicPr>
          <p:nvPr/>
        </p:nvPicPr>
        <p:blipFill>
          <a:blip r:embed="rId6"/>
          <a:stretch>
            <a:fillRect/>
          </a:stretch>
        </p:blipFill>
        <p:spPr>
          <a:xfrm>
            <a:off x="537016" y="6495549"/>
            <a:ext cx="5725324" cy="247685"/>
          </a:xfrm>
          <a:prstGeom prst="rect">
            <a:avLst/>
          </a:prstGeom>
        </p:spPr>
      </p:pic>
    </p:spTree>
    <p:extLst>
      <p:ext uri="{BB962C8B-B14F-4D97-AF65-F5344CB8AC3E}">
        <p14:creationId xmlns:p14="http://schemas.microsoft.com/office/powerpoint/2010/main" val="801275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23399" y="989871"/>
            <a:ext cx="9608859" cy="338554"/>
          </a:xfrm>
          <a:prstGeom prst="rect">
            <a:avLst/>
          </a:prstGeom>
          <a:noFill/>
        </p:spPr>
        <p:txBody>
          <a:bodyPr wrap="square" rtlCol="0">
            <a:spAutoFit/>
          </a:bodyPr>
          <a:lstStyle/>
          <a:p>
            <a:r>
              <a:rPr lang="en-US" sz="1600"/>
              <a:t>You can read in chunks of a dataframe at a time.  This might be an advantage if you have limited memory.  </a:t>
            </a:r>
          </a:p>
        </p:txBody>
      </p:sp>
      <p:sp>
        <p:nvSpPr>
          <p:cNvPr id="5" name="TextBox 4">
            <a:extLst>
              <a:ext uri="{FF2B5EF4-FFF2-40B4-BE49-F238E27FC236}">
                <a16:creationId xmlns:a16="http://schemas.microsoft.com/office/drawing/2014/main" id="{EAE89F34-7344-2561-3454-0D313A3562AF}"/>
              </a:ext>
            </a:extLst>
          </p:cNvPr>
          <p:cNvSpPr txBox="1"/>
          <p:nvPr/>
        </p:nvSpPr>
        <p:spPr>
          <a:xfrm>
            <a:off x="223399" y="1553414"/>
            <a:ext cx="5872601" cy="584775"/>
          </a:xfrm>
          <a:prstGeom prst="rect">
            <a:avLst/>
          </a:prstGeom>
          <a:noFill/>
        </p:spPr>
        <p:txBody>
          <a:bodyPr wrap="square" rtlCol="0">
            <a:spAutoFit/>
          </a:bodyPr>
          <a:lstStyle/>
          <a:p>
            <a:r>
              <a:rPr lang="en-US" sz="1600"/>
              <a:t>for chunk in pandas.read_csv(“path to df”, chunksize = # lines):</a:t>
            </a:r>
          </a:p>
          <a:p>
            <a:r>
              <a:rPr lang="en-US" sz="1600"/>
              <a:t>     do stuff with chunk df.</a:t>
            </a:r>
          </a:p>
        </p:txBody>
      </p:sp>
      <p:pic>
        <p:nvPicPr>
          <p:cNvPr id="6" name="Picture 5">
            <a:extLst>
              <a:ext uri="{FF2B5EF4-FFF2-40B4-BE49-F238E27FC236}">
                <a16:creationId xmlns:a16="http://schemas.microsoft.com/office/drawing/2014/main" id="{4B1102C1-BB18-001C-02B1-FDD7A717C222}"/>
              </a:ext>
            </a:extLst>
          </p:cNvPr>
          <p:cNvPicPr>
            <a:picLocks noChangeAspect="1"/>
          </p:cNvPicPr>
          <p:nvPr/>
        </p:nvPicPr>
        <p:blipFill>
          <a:blip r:embed="rId3"/>
          <a:stretch>
            <a:fillRect/>
          </a:stretch>
        </p:blipFill>
        <p:spPr>
          <a:xfrm>
            <a:off x="6253317" y="3321820"/>
            <a:ext cx="5624051" cy="483091"/>
          </a:xfrm>
          <a:prstGeom prst="rect">
            <a:avLst/>
          </a:prstGeom>
        </p:spPr>
      </p:pic>
      <p:pic>
        <p:nvPicPr>
          <p:cNvPr id="7" name="Picture 6">
            <a:extLst>
              <a:ext uri="{FF2B5EF4-FFF2-40B4-BE49-F238E27FC236}">
                <a16:creationId xmlns:a16="http://schemas.microsoft.com/office/drawing/2014/main" id="{872FF49A-4091-7FF2-AD29-EA7C664132FE}"/>
              </a:ext>
            </a:extLst>
          </p:cNvPr>
          <p:cNvPicPr>
            <a:picLocks noChangeAspect="1"/>
          </p:cNvPicPr>
          <p:nvPr/>
        </p:nvPicPr>
        <p:blipFill>
          <a:blip r:embed="rId4"/>
          <a:stretch>
            <a:fillRect/>
          </a:stretch>
        </p:blipFill>
        <p:spPr>
          <a:xfrm>
            <a:off x="6286807" y="3969923"/>
            <a:ext cx="4346063" cy="2623109"/>
          </a:xfrm>
          <a:prstGeom prst="rect">
            <a:avLst/>
          </a:prstGeom>
        </p:spPr>
      </p:pic>
      <p:pic>
        <p:nvPicPr>
          <p:cNvPr id="10" name="Picture 9">
            <a:extLst>
              <a:ext uri="{FF2B5EF4-FFF2-40B4-BE49-F238E27FC236}">
                <a16:creationId xmlns:a16="http://schemas.microsoft.com/office/drawing/2014/main" id="{97DEB6F0-8634-A0D3-FE41-9F36B0AD05EF}"/>
              </a:ext>
            </a:extLst>
          </p:cNvPr>
          <p:cNvPicPr>
            <a:picLocks noChangeAspect="1"/>
          </p:cNvPicPr>
          <p:nvPr/>
        </p:nvPicPr>
        <p:blipFill>
          <a:blip r:embed="rId5"/>
          <a:stretch>
            <a:fillRect/>
          </a:stretch>
        </p:blipFill>
        <p:spPr>
          <a:xfrm>
            <a:off x="414522" y="3252032"/>
            <a:ext cx="4717189" cy="1859441"/>
          </a:xfrm>
          <a:prstGeom prst="rect">
            <a:avLst/>
          </a:prstGeom>
        </p:spPr>
      </p:pic>
      <p:sp>
        <p:nvSpPr>
          <p:cNvPr id="12" name="TextBox 11">
            <a:extLst>
              <a:ext uri="{FF2B5EF4-FFF2-40B4-BE49-F238E27FC236}">
                <a16:creationId xmlns:a16="http://schemas.microsoft.com/office/drawing/2014/main" id="{C3ADE95C-0DB8-092B-633B-2DA410201B8E}"/>
              </a:ext>
            </a:extLst>
          </p:cNvPr>
          <p:cNvSpPr txBox="1"/>
          <p:nvPr/>
        </p:nvSpPr>
        <p:spPr>
          <a:xfrm>
            <a:off x="6336070" y="1718595"/>
            <a:ext cx="4247536" cy="523220"/>
          </a:xfrm>
          <a:prstGeom prst="rect">
            <a:avLst/>
          </a:prstGeom>
          <a:noFill/>
        </p:spPr>
        <p:txBody>
          <a:bodyPr wrap="square" rtlCol="0">
            <a:spAutoFit/>
          </a:bodyPr>
          <a:lstStyle/>
          <a:p>
            <a:r>
              <a:rPr lang="en-US" sz="1400"/>
              <a:t>chunk is a df of size # lines.  And can do what you’d normally do with a df.</a:t>
            </a:r>
          </a:p>
        </p:txBody>
      </p:sp>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DD4F7919-A07E-84F4-5500-A91E98557C49}"/>
                  </a:ext>
                </a:extLst>
              </p14:cNvPr>
              <p14:cNvContentPartPr/>
              <p14:nvPr/>
            </p14:nvContentPartPr>
            <p14:xfrm>
              <a:off x="1982159" y="2054027"/>
              <a:ext cx="4247536" cy="217711"/>
            </p14:xfrm>
          </p:contentPart>
        </mc:Choice>
        <mc:Fallback xmlns="">
          <p:pic>
            <p:nvPicPr>
              <p:cNvPr id="13" name="Ink 12">
                <a:extLst>
                  <a:ext uri="{FF2B5EF4-FFF2-40B4-BE49-F238E27FC236}">
                    <a16:creationId xmlns:a16="http://schemas.microsoft.com/office/drawing/2014/main" id="{DD4F7919-A07E-84F4-5500-A91E98557C49}"/>
                  </a:ext>
                </a:extLst>
              </p:cNvPr>
              <p:cNvPicPr/>
              <p:nvPr/>
            </p:nvPicPr>
            <p:blipFill>
              <a:blip r:embed="rId7"/>
              <a:stretch>
                <a:fillRect/>
              </a:stretch>
            </p:blipFill>
            <p:spPr>
              <a:xfrm>
                <a:off x="1976039" y="2047899"/>
                <a:ext cx="4259777" cy="229966"/>
              </a:xfrm>
              <a:prstGeom prst="rect">
                <a:avLst/>
              </a:prstGeom>
            </p:spPr>
          </p:pic>
        </mc:Fallback>
      </mc:AlternateContent>
      <p:sp>
        <p:nvSpPr>
          <p:cNvPr id="14" name="TextBox 13">
            <a:extLst>
              <a:ext uri="{FF2B5EF4-FFF2-40B4-BE49-F238E27FC236}">
                <a16:creationId xmlns:a16="http://schemas.microsoft.com/office/drawing/2014/main" id="{44B44657-65FB-4625-9C8A-59846AF3D044}"/>
              </a:ext>
            </a:extLst>
          </p:cNvPr>
          <p:cNvSpPr txBox="1"/>
          <p:nvPr/>
        </p:nvSpPr>
        <p:spPr>
          <a:xfrm>
            <a:off x="223399" y="2772694"/>
            <a:ext cx="2795104" cy="307777"/>
          </a:xfrm>
          <a:prstGeom prst="rect">
            <a:avLst/>
          </a:prstGeom>
          <a:noFill/>
        </p:spPr>
        <p:txBody>
          <a:bodyPr wrap="square" rtlCol="0">
            <a:spAutoFit/>
          </a:bodyPr>
          <a:lstStyle/>
          <a:p>
            <a:r>
              <a:rPr lang="en-US" sz="1400"/>
              <a:t>for instance, here is a df called ng.</a:t>
            </a:r>
          </a:p>
        </p:txBody>
      </p:sp>
      <p:sp>
        <p:nvSpPr>
          <p:cNvPr id="16" name="TextBox 15">
            <a:extLst>
              <a:ext uri="{FF2B5EF4-FFF2-40B4-BE49-F238E27FC236}">
                <a16:creationId xmlns:a16="http://schemas.microsoft.com/office/drawing/2014/main" id="{41DDC195-05CF-30F9-DE92-9F2544408485}"/>
              </a:ext>
            </a:extLst>
          </p:cNvPr>
          <p:cNvSpPr txBox="1"/>
          <p:nvPr/>
        </p:nvSpPr>
        <p:spPr>
          <a:xfrm>
            <a:off x="6253317" y="2778297"/>
            <a:ext cx="4758812" cy="307777"/>
          </a:xfrm>
          <a:prstGeom prst="rect">
            <a:avLst/>
          </a:prstGeom>
          <a:noFill/>
        </p:spPr>
        <p:txBody>
          <a:bodyPr wrap="square">
            <a:spAutoFit/>
          </a:bodyPr>
          <a:lstStyle/>
          <a:p>
            <a:r>
              <a:rPr lang="en-US" sz="1400"/>
              <a:t>and here I’m printing it out, three lines at a time.</a:t>
            </a:r>
          </a:p>
        </p:txBody>
      </p:sp>
    </p:spTree>
    <p:extLst>
      <p:ext uri="{BB962C8B-B14F-4D97-AF65-F5344CB8AC3E}">
        <p14:creationId xmlns:p14="http://schemas.microsoft.com/office/powerpoint/2010/main" val="5313934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67639" y="894982"/>
            <a:ext cx="4256877" cy="338554"/>
          </a:xfrm>
          <a:prstGeom prst="rect">
            <a:avLst/>
          </a:prstGeom>
          <a:noFill/>
        </p:spPr>
        <p:txBody>
          <a:bodyPr wrap="square" rtlCol="0">
            <a:spAutoFit/>
          </a:bodyPr>
          <a:lstStyle/>
          <a:p>
            <a:r>
              <a:rPr lang="en-US" sz="1600"/>
              <a:t>We can import excel files as dataframes,</a:t>
            </a:r>
          </a:p>
        </p:txBody>
      </p:sp>
      <p:sp>
        <p:nvSpPr>
          <p:cNvPr id="16" name="TextBox 15">
            <a:extLst>
              <a:ext uri="{FF2B5EF4-FFF2-40B4-BE49-F238E27FC236}">
                <a16:creationId xmlns:a16="http://schemas.microsoft.com/office/drawing/2014/main" id="{254270D1-0A83-8328-D473-AEBFE9DE9FE5}"/>
              </a:ext>
            </a:extLst>
          </p:cNvPr>
          <p:cNvSpPr txBox="1"/>
          <p:nvPr/>
        </p:nvSpPr>
        <p:spPr>
          <a:xfrm>
            <a:off x="6167747" y="1247992"/>
            <a:ext cx="5856614" cy="2462213"/>
          </a:xfrm>
          <a:prstGeom prst="rect">
            <a:avLst/>
          </a:prstGeom>
          <a:noFill/>
        </p:spPr>
        <p:txBody>
          <a:bodyPr wrap="square">
            <a:spAutoFit/>
          </a:bodyPr>
          <a:lstStyle/>
          <a:p>
            <a:r>
              <a:rPr lang="en-US" sz="1400"/>
              <a:t>so can also read the data in from an xls file.  path is just name of file with extension if in program folder.  path can also be a url.  If sheet_name = None, then this returns a dictionary = {“sheet1”: df1, “sheet2”: df2, …}, etc.  If sheet_name = “sheet1”, then this returns just df1.  Don’t know if you can add row labels here.  You can add columns labels via: </a:t>
            </a:r>
            <a:r>
              <a:rPr lang="en-US" sz="1400" b="1"/>
              <a:t>names = [list of names]</a:t>
            </a:r>
            <a:r>
              <a:rPr lang="en-US" sz="1400"/>
              <a:t>. You can also use </a:t>
            </a:r>
            <a:r>
              <a:rPr lang="en-US" sz="1400" b="1"/>
              <a:t>skiprows = s</a:t>
            </a:r>
            <a:r>
              <a:rPr lang="en-US" sz="1400"/>
              <a:t>, </a:t>
            </a:r>
            <a:r>
              <a:rPr lang="en-US" sz="1400" b="1"/>
              <a:t>nrows = n </a:t>
            </a:r>
            <a:r>
              <a:rPr lang="en-US" sz="1400"/>
              <a:t>to skip to row s, and download n rows inclusive after it.  You can select just certain columns to download via </a:t>
            </a:r>
            <a:r>
              <a:rPr lang="en-US" sz="1400" b="1"/>
              <a:t>usecols = [list of names]</a:t>
            </a:r>
            <a:r>
              <a:rPr lang="en-US" sz="1400"/>
              <a:t>.  There is an optional </a:t>
            </a:r>
            <a:r>
              <a:rPr lang="en-US" sz="1400" b="1"/>
              <a:t>converters = {“column1_name”: converter1_function, “column2_name”: converter2_function, etc.)}</a:t>
            </a:r>
            <a:r>
              <a:rPr lang="en-US" sz="1400"/>
              <a:t> argument, where converter#_function is a function you write to convert the contents of the given column to other values.  For instance, might write:</a:t>
            </a:r>
            <a:endParaRPr lang="en-US" sz="1400" b="1"/>
          </a:p>
        </p:txBody>
      </p:sp>
      <p:sp>
        <p:nvSpPr>
          <p:cNvPr id="17" name="TextBox 16">
            <a:extLst>
              <a:ext uri="{FF2B5EF4-FFF2-40B4-BE49-F238E27FC236}">
                <a16:creationId xmlns:a16="http://schemas.microsoft.com/office/drawing/2014/main" id="{98272A1D-1DC0-5170-3D2B-1D551DBFBF8A}"/>
              </a:ext>
            </a:extLst>
          </p:cNvPr>
          <p:cNvSpPr txBox="1"/>
          <p:nvPr/>
        </p:nvSpPr>
        <p:spPr>
          <a:xfrm>
            <a:off x="167639" y="1285294"/>
            <a:ext cx="5082788" cy="523220"/>
          </a:xfrm>
          <a:prstGeom prst="rect">
            <a:avLst/>
          </a:prstGeom>
          <a:noFill/>
        </p:spPr>
        <p:txBody>
          <a:bodyPr wrap="square" rtlCol="0">
            <a:spAutoFit/>
          </a:bodyPr>
          <a:lstStyle/>
          <a:p>
            <a:r>
              <a:rPr lang="en-US" sz="1400"/>
              <a:t>dataframe = pandas.read_excel(“path to excel file”, sheet_name = “Sheet_name”)</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240DD71E-A73A-F2D3-10DA-3FAD2F5BD34C}"/>
                  </a:ext>
                </a:extLst>
              </p14:cNvPr>
              <p14:cNvContentPartPr/>
              <p14:nvPr/>
            </p14:nvContentPartPr>
            <p14:xfrm>
              <a:off x="5285041" y="1443803"/>
              <a:ext cx="621720" cy="28080"/>
            </p14:xfrm>
          </p:contentPart>
        </mc:Choice>
        <mc:Fallback xmlns="">
          <p:pic>
            <p:nvPicPr>
              <p:cNvPr id="18" name="Ink 17">
                <a:extLst>
                  <a:ext uri="{FF2B5EF4-FFF2-40B4-BE49-F238E27FC236}">
                    <a16:creationId xmlns:a16="http://schemas.microsoft.com/office/drawing/2014/main" id="{240DD71E-A73A-F2D3-10DA-3FAD2F5BD34C}"/>
                  </a:ext>
                </a:extLst>
              </p:cNvPr>
              <p:cNvPicPr/>
              <p:nvPr/>
            </p:nvPicPr>
            <p:blipFill>
              <a:blip r:embed="rId4"/>
              <a:stretch>
                <a:fillRect/>
              </a:stretch>
            </p:blipFill>
            <p:spPr>
              <a:xfrm>
                <a:off x="5276041" y="1434803"/>
                <a:ext cx="639360" cy="45720"/>
              </a:xfrm>
              <a:prstGeom prst="rect">
                <a:avLst/>
              </a:prstGeom>
            </p:spPr>
          </p:pic>
        </mc:Fallback>
      </mc:AlternateContent>
      <p:sp>
        <p:nvSpPr>
          <p:cNvPr id="2" name="TextBox 1">
            <a:extLst>
              <a:ext uri="{FF2B5EF4-FFF2-40B4-BE49-F238E27FC236}">
                <a16:creationId xmlns:a16="http://schemas.microsoft.com/office/drawing/2014/main" id="{698C7C51-806F-9AA3-9762-B11D6EC521E4}"/>
              </a:ext>
            </a:extLst>
          </p:cNvPr>
          <p:cNvSpPr txBox="1"/>
          <p:nvPr/>
        </p:nvSpPr>
        <p:spPr>
          <a:xfrm>
            <a:off x="6167747" y="3835396"/>
            <a:ext cx="2782528" cy="1354217"/>
          </a:xfrm>
          <a:prstGeom prst="rect">
            <a:avLst/>
          </a:prstGeom>
          <a:noFill/>
        </p:spPr>
        <p:txBody>
          <a:bodyPr wrap="square" rtlCol="0">
            <a:spAutoFit/>
          </a:bodyPr>
          <a:lstStyle/>
          <a:p>
            <a:r>
              <a:rPr lang="en-US" sz="1600"/>
              <a:t>def converter1_function(cell):</a:t>
            </a:r>
          </a:p>
          <a:p>
            <a:r>
              <a:rPr lang="en-US" sz="1600"/>
              <a:t>    if cell == ‘--’:</a:t>
            </a:r>
          </a:p>
          <a:p>
            <a:r>
              <a:rPr lang="en-US" sz="1600"/>
              <a:t>         return 0</a:t>
            </a:r>
          </a:p>
          <a:p>
            <a:r>
              <a:rPr lang="en-US" sz="1600"/>
              <a:t>    else:</a:t>
            </a:r>
          </a:p>
          <a:p>
            <a:r>
              <a:rPr lang="en-US" sz="1600"/>
              <a:t>         return cell</a:t>
            </a:r>
            <a:endParaRPr lang="en-US"/>
          </a:p>
        </p:txBody>
      </p:sp>
      <p:pic>
        <p:nvPicPr>
          <p:cNvPr id="9" name="Picture 8">
            <a:extLst>
              <a:ext uri="{FF2B5EF4-FFF2-40B4-BE49-F238E27FC236}">
                <a16:creationId xmlns:a16="http://schemas.microsoft.com/office/drawing/2014/main" id="{703E6A7C-9782-06CE-B4E4-5C1FBD8C25AB}"/>
              </a:ext>
            </a:extLst>
          </p:cNvPr>
          <p:cNvPicPr>
            <a:picLocks noChangeAspect="1"/>
          </p:cNvPicPr>
          <p:nvPr/>
        </p:nvPicPr>
        <p:blipFill>
          <a:blip r:embed="rId5"/>
          <a:stretch>
            <a:fillRect/>
          </a:stretch>
        </p:blipFill>
        <p:spPr>
          <a:xfrm>
            <a:off x="267295" y="5661902"/>
            <a:ext cx="11278932" cy="378426"/>
          </a:xfrm>
          <a:prstGeom prst="rect">
            <a:avLst/>
          </a:prstGeom>
        </p:spPr>
      </p:pic>
      <p:pic>
        <p:nvPicPr>
          <p:cNvPr id="10" name="Picture 9">
            <a:extLst>
              <a:ext uri="{FF2B5EF4-FFF2-40B4-BE49-F238E27FC236}">
                <a16:creationId xmlns:a16="http://schemas.microsoft.com/office/drawing/2014/main" id="{8ECC9174-585E-5FBF-B835-FD80CA08DCAC}"/>
              </a:ext>
            </a:extLst>
          </p:cNvPr>
          <p:cNvPicPr>
            <a:picLocks noChangeAspect="1"/>
          </p:cNvPicPr>
          <p:nvPr/>
        </p:nvPicPr>
        <p:blipFill>
          <a:blip r:embed="rId6"/>
          <a:stretch>
            <a:fillRect/>
          </a:stretch>
        </p:blipFill>
        <p:spPr>
          <a:xfrm>
            <a:off x="251800" y="6457591"/>
            <a:ext cx="6046348" cy="278633"/>
          </a:xfrm>
          <a:prstGeom prst="rect">
            <a:avLst/>
          </a:prstGeom>
        </p:spPr>
      </p:pic>
      <p:sp>
        <p:nvSpPr>
          <p:cNvPr id="11" name="TextBox 10">
            <a:extLst>
              <a:ext uri="{FF2B5EF4-FFF2-40B4-BE49-F238E27FC236}">
                <a16:creationId xmlns:a16="http://schemas.microsoft.com/office/drawing/2014/main" id="{08ABB45D-A1E7-ACA0-91D8-D0617044CBDC}"/>
              </a:ext>
            </a:extLst>
          </p:cNvPr>
          <p:cNvSpPr txBox="1"/>
          <p:nvPr/>
        </p:nvSpPr>
        <p:spPr>
          <a:xfrm>
            <a:off x="214294" y="5282605"/>
            <a:ext cx="4286618" cy="307777"/>
          </a:xfrm>
          <a:prstGeom prst="rect">
            <a:avLst/>
          </a:prstGeom>
          <a:noFill/>
        </p:spPr>
        <p:txBody>
          <a:bodyPr wrap="square" rtlCol="0">
            <a:spAutoFit/>
          </a:bodyPr>
          <a:lstStyle/>
          <a:p>
            <a:r>
              <a:rPr lang="en-US" sz="1400"/>
              <a:t>for example, using the absolute path to the data,</a:t>
            </a:r>
          </a:p>
        </p:txBody>
      </p:sp>
      <p:sp>
        <p:nvSpPr>
          <p:cNvPr id="12" name="TextBox 11">
            <a:extLst>
              <a:ext uri="{FF2B5EF4-FFF2-40B4-BE49-F238E27FC236}">
                <a16:creationId xmlns:a16="http://schemas.microsoft.com/office/drawing/2014/main" id="{9FB8B5FD-61DF-05C0-A4B7-8BD2F3501937}"/>
              </a:ext>
            </a:extLst>
          </p:cNvPr>
          <p:cNvSpPr txBox="1"/>
          <p:nvPr/>
        </p:nvSpPr>
        <p:spPr>
          <a:xfrm>
            <a:off x="214294" y="6105555"/>
            <a:ext cx="8858374" cy="307777"/>
          </a:xfrm>
          <a:prstGeom prst="rect">
            <a:avLst/>
          </a:prstGeom>
          <a:noFill/>
        </p:spPr>
        <p:txBody>
          <a:bodyPr wrap="square" rtlCol="0">
            <a:spAutoFit/>
          </a:bodyPr>
          <a:lstStyle/>
          <a:p>
            <a:r>
              <a:rPr lang="en-US" sz="1400"/>
              <a:t>this also works.  Data is a folder in the folder as the executable.  So this is the relative path to the data.  </a:t>
            </a:r>
          </a:p>
        </p:txBody>
      </p:sp>
    </p:spTree>
    <p:extLst>
      <p:ext uri="{BB962C8B-B14F-4D97-AF65-F5344CB8AC3E}">
        <p14:creationId xmlns:p14="http://schemas.microsoft.com/office/powerpoint/2010/main" val="32089282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67639" y="1366567"/>
            <a:ext cx="6802328" cy="338554"/>
          </a:xfrm>
          <a:prstGeom prst="rect">
            <a:avLst/>
          </a:prstGeom>
          <a:noFill/>
        </p:spPr>
        <p:txBody>
          <a:bodyPr wrap="square" rtlCol="0">
            <a:spAutoFit/>
          </a:bodyPr>
          <a:lstStyle/>
          <a:p>
            <a:r>
              <a:rPr lang="en-US" sz="1600"/>
              <a:t>There is another way to do this for excel files.  First we create an excel object, </a:t>
            </a:r>
          </a:p>
        </p:txBody>
      </p:sp>
      <p:sp>
        <p:nvSpPr>
          <p:cNvPr id="16" name="TextBox 15">
            <a:extLst>
              <a:ext uri="{FF2B5EF4-FFF2-40B4-BE49-F238E27FC236}">
                <a16:creationId xmlns:a16="http://schemas.microsoft.com/office/drawing/2014/main" id="{254270D1-0A83-8328-D473-AEBFE9DE9FE5}"/>
              </a:ext>
            </a:extLst>
          </p:cNvPr>
          <p:cNvSpPr txBox="1"/>
          <p:nvPr/>
        </p:nvSpPr>
        <p:spPr>
          <a:xfrm>
            <a:off x="4800945" y="2007636"/>
            <a:ext cx="2590110" cy="307777"/>
          </a:xfrm>
          <a:prstGeom prst="rect">
            <a:avLst/>
          </a:prstGeom>
          <a:noFill/>
        </p:spPr>
        <p:txBody>
          <a:bodyPr wrap="square">
            <a:spAutoFit/>
          </a:bodyPr>
          <a:lstStyle/>
          <a:p>
            <a:r>
              <a:rPr lang="en-US" sz="1400"/>
              <a:t>this creates an excel file object.</a:t>
            </a:r>
            <a:endParaRPr lang="en-US" sz="1400" b="1"/>
          </a:p>
        </p:txBody>
      </p:sp>
      <p:sp>
        <p:nvSpPr>
          <p:cNvPr id="17" name="TextBox 16">
            <a:extLst>
              <a:ext uri="{FF2B5EF4-FFF2-40B4-BE49-F238E27FC236}">
                <a16:creationId xmlns:a16="http://schemas.microsoft.com/office/drawing/2014/main" id="{98272A1D-1DC0-5170-3D2B-1D551DBFBF8A}"/>
              </a:ext>
            </a:extLst>
          </p:cNvPr>
          <p:cNvSpPr txBox="1"/>
          <p:nvPr/>
        </p:nvSpPr>
        <p:spPr>
          <a:xfrm>
            <a:off x="167639" y="1975765"/>
            <a:ext cx="3852064" cy="307777"/>
          </a:xfrm>
          <a:prstGeom prst="rect">
            <a:avLst/>
          </a:prstGeom>
          <a:noFill/>
        </p:spPr>
        <p:txBody>
          <a:bodyPr wrap="square" rtlCol="0">
            <a:spAutoFit/>
          </a:bodyPr>
          <a:lstStyle/>
          <a:p>
            <a:r>
              <a:rPr lang="en-US" sz="1400"/>
              <a:t>excel_file = pandas.ExcelFile(“path to excel file”)</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240DD71E-A73A-F2D3-10DA-3FAD2F5BD34C}"/>
                  </a:ext>
                </a:extLst>
              </p14:cNvPr>
              <p14:cNvContentPartPr/>
              <p14:nvPr/>
            </p14:nvContentPartPr>
            <p14:xfrm>
              <a:off x="3973048" y="2133445"/>
              <a:ext cx="621720" cy="28080"/>
            </p14:xfrm>
          </p:contentPart>
        </mc:Choice>
        <mc:Fallback xmlns="">
          <p:pic>
            <p:nvPicPr>
              <p:cNvPr id="18" name="Ink 17">
                <a:extLst>
                  <a:ext uri="{FF2B5EF4-FFF2-40B4-BE49-F238E27FC236}">
                    <a16:creationId xmlns:a16="http://schemas.microsoft.com/office/drawing/2014/main" id="{240DD71E-A73A-F2D3-10DA-3FAD2F5BD34C}"/>
                  </a:ext>
                </a:extLst>
              </p:cNvPr>
              <p:cNvPicPr/>
              <p:nvPr/>
            </p:nvPicPr>
            <p:blipFill>
              <a:blip r:embed="rId4"/>
              <a:stretch>
                <a:fillRect/>
              </a:stretch>
            </p:blipFill>
            <p:spPr>
              <a:xfrm>
                <a:off x="3964048" y="2124445"/>
                <a:ext cx="639360" cy="45720"/>
              </a:xfrm>
              <a:prstGeom prst="rect">
                <a:avLst/>
              </a:prstGeom>
            </p:spPr>
          </p:pic>
        </mc:Fallback>
      </mc:AlternateContent>
      <p:sp>
        <p:nvSpPr>
          <p:cNvPr id="9" name="TextBox 8">
            <a:extLst>
              <a:ext uri="{FF2B5EF4-FFF2-40B4-BE49-F238E27FC236}">
                <a16:creationId xmlns:a16="http://schemas.microsoft.com/office/drawing/2014/main" id="{27ED545E-B332-F59D-DAA8-B66A071B7DB2}"/>
              </a:ext>
            </a:extLst>
          </p:cNvPr>
          <p:cNvSpPr txBox="1"/>
          <p:nvPr/>
        </p:nvSpPr>
        <p:spPr>
          <a:xfrm>
            <a:off x="186482" y="2696187"/>
            <a:ext cx="2086411" cy="307777"/>
          </a:xfrm>
          <a:prstGeom prst="rect">
            <a:avLst/>
          </a:prstGeom>
          <a:noFill/>
        </p:spPr>
        <p:txBody>
          <a:bodyPr wrap="square" rtlCol="0">
            <a:spAutoFit/>
          </a:bodyPr>
          <a:lstStyle/>
          <a:p>
            <a:r>
              <a:rPr lang="en-US" sz="1400"/>
              <a:t>excel_file.sheet_names</a:t>
            </a:r>
          </a:p>
        </p:txBody>
      </p:sp>
      <p:sp>
        <p:nvSpPr>
          <p:cNvPr id="10" name="TextBox 9">
            <a:extLst>
              <a:ext uri="{FF2B5EF4-FFF2-40B4-BE49-F238E27FC236}">
                <a16:creationId xmlns:a16="http://schemas.microsoft.com/office/drawing/2014/main" id="{E707D774-50E8-7C9F-2474-0AC4EC5FEB88}"/>
              </a:ext>
            </a:extLst>
          </p:cNvPr>
          <p:cNvSpPr txBox="1"/>
          <p:nvPr/>
        </p:nvSpPr>
        <p:spPr>
          <a:xfrm>
            <a:off x="3115799" y="2702813"/>
            <a:ext cx="4043408" cy="307777"/>
          </a:xfrm>
          <a:prstGeom prst="rect">
            <a:avLst/>
          </a:prstGeom>
          <a:noFill/>
        </p:spPr>
        <p:txBody>
          <a:bodyPr wrap="square">
            <a:spAutoFit/>
          </a:bodyPr>
          <a:lstStyle/>
          <a:p>
            <a:r>
              <a:rPr lang="en-US" sz="1400"/>
              <a:t>this outputs a list of the sheets within the excel file.</a:t>
            </a:r>
            <a:endParaRPr lang="en-US" sz="1400" b="1"/>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D3A513CD-3514-4E61-7789-052D8926EDBA}"/>
                  </a:ext>
                </a:extLst>
              </p14:cNvPr>
              <p14:cNvContentPartPr/>
              <p14:nvPr/>
            </p14:nvContentPartPr>
            <p14:xfrm>
              <a:off x="2291555" y="2847802"/>
              <a:ext cx="621720" cy="28080"/>
            </p14:xfrm>
          </p:contentPart>
        </mc:Choice>
        <mc:Fallback xmlns="">
          <p:pic>
            <p:nvPicPr>
              <p:cNvPr id="11" name="Ink 10">
                <a:extLst>
                  <a:ext uri="{FF2B5EF4-FFF2-40B4-BE49-F238E27FC236}">
                    <a16:creationId xmlns:a16="http://schemas.microsoft.com/office/drawing/2014/main" id="{D3A513CD-3514-4E61-7789-052D8926EDBA}"/>
                  </a:ext>
                </a:extLst>
              </p:cNvPr>
              <p:cNvPicPr/>
              <p:nvPr/>
            </p:nvPicPr>
            <p:blipFill>
              <a:blip r:embed="rId4"/>
              <a:stretch>
                <a:fillRect/>
              </a:stretch>
            </p:blipFill>
            <p:spPr>
              <a:xfrm>
                <a:off x="2282555" y="2838802"/>
                <a:ext cx="639360" cy="45720"/>
              </a:xfrm>
              <a:prstGeom prst="rect">
                <a:avLst/>
              </a:prstGeom>
            </p:spPr>
          </p:pic>
        </mc:Fallback>
      </mc:AlternateContent>
      <p:sp>
        <p:nvSpPr>
          <p:cNvPr id="12" name="TextBox 11">
            <a:extLst>
              <a:ext uri="{FF2B5EF4-FFF2-40B4-BE49-F238E27FC236}">
                <a16:creationId xmlns:a16="http://schemas.microsoft.com/office/drawing/2014/main" id="{DF7A2888-F0DF-CB89-991B-F79B594DA501}"/>
              </a:ext>
            </a:extLst>
          </p:cNvPr>
          <p:cNvSpPr txBox="1"/>
          <p:nvPr/>
        </p:nvSpPr>
        <p:spPr>
          <a:xfrm>
            <a:off x="167639" y="3368526"/>
            <a:ext cx="3519458" cy="307777"/>
          </a:xfrm>
          <a:prstGeom prst="rect">
            <a:avLst/>
          </a:prstGeom>
          <a:noFill/>
        </p:spPr>
        <p:txBody>
          <a:bodyPr wrap="square" rtlCol="0">
            <a:spAutoFit/>
          </a:bodyPr>
          <a:lstStyle/>
          <a:p>
            <a:r>
              <a:rPr lang="en-US" sz="1400"/>
              <a:t>dataframe = excel_file.parse(“sheet_name”)</a:t>
            </a:r>
          </a:p>
        </p:txBody>
      </p:sp>
      <p:sp>
        <p:nvSpPr>
          <p:cNvPr id="13" name="TextBox 12">
            <a:extLst>
              <a:ext uri="{FF2B5EF4-FFF2-40B4-BE49-F238E27FC236}">
                <a16:creationId xmlns:a16="http://schemas.microsoft.com/office/drawing/2014/main" id="{C82C5E49-4CF1-A888-4E1B-98A8559BF0E2}"/>
              </a:ext>
            </a:extLst>
          </p:cNvPr>
          <p:cNvSpPr txBox="1"/>
          <p:nvPr/>
        </p:nvSpPr>
        <p:spPr>
          <a:xfrm>
            <a:off x="4571988" y="3344923"/>
            <a:ext cx="6705611" cy="1600438"/>
          </a:xfrm>
          <a:prstGeom prst="rect">
            <a:avLst/>
          </a:prstGeom>
          <a:noFill/>
        </p:spPr>
        <p:txBody>
          <a:bodyPr wrap="square">
            <a:spAutoFit/>
          </a:bodyPr>
          <a:lstStyle/>
          <a:p>
            <a:r>
              <a:rPr lang="en-US" sz="1400"/>
              <a:t>this converts the specified sheet into a dataframe.  Alternatively, you can specify an element of the sheet_names list output by the sheet_names property.  There are additional arguments.  </a:t>
            </a:r>
            <a:r>
              <a:rPr lang="en-US" sz="1400" b="1"/>
              <a:t>skiprows = n </a:t>
            </a:r>
            <a:r>
              <a:rPr lang="en-US" sz="1400"/>
              <a:t>will skip the first n rows of the excel file.</a:t>
            </a:r>
            <a:r>
              <a:rPr lang="en-US" sz="1400" b="1"/>
              <a:t> usecols = [list of columns]</a:t>
            </a:r>
            <a:r>
              <a:rPr lang="en-US" sz="1400"/>
              <a:t> will include only the listed columns in the dataframe.  And </a:t>
            </a:r>
            <a:r>
              <a:rPr lang="en-US" sz="1400" b="1"/>
              <a:t>names = [list of columns names]</a:t>
            </a:r>
            <a:r>
              <a:rPr lang="en-US" sz="1400"/>
              <a:t> will name the columns in the dataframe, if they don’t already have names.  Note if they do, you could use skiprows=1, which would probably skip the row with the given names, and then you could rename them yourself.. </a:t>
            </a:r>
            <a:endParaRPr lang="en-US" sz="1400" b="1"/>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DC00FC70-8E84-682C-55E8-1AB7045E11F3}"/>
                  </a:ext>
                </a:extLst>
              </p14:cNvPr>
              <p14:cNvContentPartPr/>
              <p14:nvPr/>
            </p14:nvContentPartPr>
            <p14:xfrm>
              <a:off x="3708843" y="3535761"/>
              <a:ext cx="621720" cy="28080"/>
            </p14:xfrm>
          </p:contentPart>
        </mc:Choice>
        <mc:Fallback xmlns="">
          <p:pic>
            <p:nvPicPr>
              <p:cNvPr id="14" name="Ink 13">
                <a:extLst>
                  <a:ext uri="{FF2B5EF4-FFF2-40B4-BE49-F238E27FC236}">
                    <a16:creationId xmlns:a16="http://schemas.microsoft.com/office/drawing/2014/main" id="{DC00FC70-8E84-682C-55E8-1AB7045E11F3}"/>
                  </a:ext>
                </a:extLst>
              </p:cNvPr>
              <p:cNvPicPr/>
              <p:nvPr/>
            </p:nvPicPr>
            <p:blipFill>
              <a:blip r:embed="rId7"/>
              <a:stretch>
                <a:fillRect/>
              </a:stretch>
            </p:blipFill>
            <p:spPr>
              <a:xfrm>
                <a:off x="3699843" y="3526761"/>
                <a:ext cx="639360" cy="45720"/>
              </a:xfrm>
              <a:prstGeom prst="rect">
                <a:avLst/>
              </a:prstGeom>
            </p:spPr>
          </p:pic>
        </mc:Fallback>
      </mc:AlternateContent>
      <p:pic>
        <p:nvPicPr>
          <p:cNvPr id="15" name="Picture 14">
            <a:extLst>
              <a:ext uri="{FF2B5EF4-FFF2-40B4-BE49-F238E27FC236}">
                <a16:creationId xmlns:a16="http://schemas.microsoft.com/office/drawing/2014/main" id="{9C8E34FB-A81B-C1E8-E880-695D879D119F}"/>
              </a:ext>
            </a:extLst>
          </p:cNvPr>
          <p:cNvPicPr>
            <a:picLocks noChangeAspect="1"/>
          </p:cNvPicPr>
          <p:nvPr/>
        </p:nvPicPr>
        <p:blipFill>
          <a:blip r:embed="rId8"/>
          <a:stretch>
            <a:fillRect/>
          </a:stretch>
        </p:blipFill>
        <p:spPr>
          <a:xfrm>
            <a:off x="4571988" y="5158069"/>
            <a:ext cx="7187393" cy="577268"/>
          </a:xfrm>
          <a:prstGeom prst="rect">
            <a:avLst/>
          </a:prstGeom>
        </p:spPr>
      </p:pic>
    </p:spTree>
    <p:extLst>
      <p:ext uri="{BB962C8B-B14F-4D97-AF65-F5344CB8AC3E}">
        <p14:creationId xmlns:p14="http://schemas.microsoft.com/office/powerpoint/2010/main" val="6642911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67640" y="1255340"/>
            <a:ext cx="9605626" cy="584775"/>
          </a:xfrm>
          <a:prstGeom prst="rect">
            <a:avLst/>
          </a:prstGeom>
          <a:noFill/>
        </p:spPr>
        <p:txBody>
          <a:bodyPr wrap="square" rtlCol="0">
            <a:spAutoFit/>
          </a:bodyPr>
          <a:lstStyle/>
          <a:p>
            <a:r>
              <a:rPr lang="en-US" sz="1600"/>
              <a:t>You can import </a:t>
            </a:r>
            <a:r>
              <a:rPr lang="en-US" sz="1600" b="1"/>
              <a:t>SAS files </a:t>
            </a:r>
            <a:r>
              <a:rPr lang="en-US" sz="1600"/>
              <a:t>as dataframes too.  Gotta import some stuff.   Will have to install</a:t>
            </a:r>
            <a:r>
              <a:rPr lang="en-US" sz="1600" i="1"/>
              <a:t> sas7bdat</a:t>
            </a:r>
            <a:r>
              <a:rPr lang="en-US" sz="1600"/>
              <a:t>.  And the file extension of such files is typically .sas7bdat as well. </a:t>
            </a:r>
          </a:p>
        </p:txBody>
      </p:sp>
      <p:sp>
        <p:nvSpPr>
          <p:cNvPr id="17" name="TextBox 16">
            <a:extLst>
              <a:ext uri="{FF2B5EF4-FFF2-40B4-BE49-F238E27FC236}">
                <a16:creationId xmlns:a16="http://schemas.microsoft.com/office/drawing/2014/main" id="{98272A1D-1DC0-5170-3D2B-1D551DBFBF8A}"/>
              </a:ext>
            </a:extLst>
          </p:cNvPr>
          <p:cNvSpPr txBox="1"/>
          <p:nvPr/>
        </p:nvSpPr>
        <p:spPr>
          <a:xfrm>
            <a:off x="205144" y="2046199"/>
            <a:ext cx="3134404" cy="338554"/>
          </a:xfrm>
          <a:prstGeom prst="rect">
            <a:avLst/>
          </a:prstGeom>
          <a:noFill/>
        </p:spPr>
        <p:txBody>
          <a:bodyPr wrap="square" rtlCol="0">
            <a:spAutoFit/>
          </a:bodyPr>
          <a:lstStyle/>
          <a:p>
            <a:r>
              <a:rPr lang="en-US" sz="1600" b="1"/>
              <a:t>from sas7bdat import SAS7BDAT</a:t>
            </a:r>
          </a:p>
        </p:txBody>
      </p:sp>
      <p:sp>
        <p:nvSpPr>
          <p:cNvPr id="9" name="TextBox 8">
            <a:extLst>
              <a:ext uri="{FF2B5EF4-FFF2-40B4-BE49-F238E27FC236}">
                <a16:creationId xmlns:a16="http://schemas.microsoft.com/office/drawing/2014/main" id="{27ED545E-B332-F59D-DAA8-B66A071B7DB2}"/>
              </a:ext>
            </a:extLst>
          </p:cNvPr>
          <p:cNvSpPr txBox="1"/>
          <p:nvPr/>
        </p:nvSpPr>
        <p:spPr>
          <a:xfrm>
            <a:off x="205144" y="2397375"/>
            <a:ext cx="3253673" cy="523220"/>
          </a:xfrm>
          <a:prstGeom prst="rect">
            <a:avLst/>
          </a:prstGeom>
          <a:noFill/>
        </p:spPr>
        <p:txBody>
          <a:bodyPr wrap="square" rtlCol="0">
            <a:spAutoFit/>
          </a:bodyPr>
          <a:lstStyle/>
          <a:p>
            <a:r>
              <a:rPr lang="en-US" sz="1400"/>
              <a:t>with SAS7BDAT(“file_path”) as file:</a:t>
            </a:r>
          </a:p>
          <a:p>
            <a:r>
              <a:rPr lang="en-US" sz="1400"/>
              <a:t>     dataframe = file.to_data_frame()</a:t>
            </a:r>
          </a:p>
        </p:txBody>
      </p:sp>
      <p:sp>
        <p:nvSpPr>
          <p:cNvPr id="2" name="TextBox 1">
            <a:extLst>
              <a:ext uri="{FF2B5EF4-FFF2-40B4-BE49-F238E27FC236}">
                <a16:creationId xmlns:a16="http://schemas.microsoft.com/office/drawing/2014/main" id="{46BF0EAE-BA49-7349-5A70-392C3807B75B}"/>
              </a:ext>
            </a:extLst>
          </p:cNvPr>
          <p:cNvSpPr txBox="1"/>
          <p:nvPr/>
        </p:nvSpPr>
        <p:spPr>
          <a:xfrm>
            <a:off x="167640" y="3308578"/>
            <a:ext cx="7587135" cy="338554"/>
          </a:xfrm>
          <a:prstGeom prst="rect">
            <a:avLst/>
          </a:prstGeom>
          <a:noFill/>
        </p:spPr>
        <p:txBody>
          <a:bodyPr wrap="square" rtlCol="0">
            <a:spAutoFit/>
          </a:bodyPr>
          <a:lstStyle/>
          <a:p>
            <a:r>
              <a:rPr lang="en-US" sz="1600"/>
              <a:t>And can import </a:t>
            </a:r>
            <a:r>
              <a:rPr lang="en-US" sz="1600" b="1"/>
              <a:t>STATA files </a:t>
            </a:r>
            <a:r>
              <a:rPr lang="en-US" sz="1600"/>
              <a:t>as dataframes too.  These typically have the extension .dta.</a:t>
            </a:r>
          </a:p>
        </p:txBody>
      </p:sp>
      <p:sp>
        <p:nvSpPr>
          <p:cNvPr id="6" name="TextBox 5">
            <a:extLst>
              <a:ext uri="{FF2B5EF4-FFF2-40B4-BE49-F238E27FC236}">
                <a16:creationId xmlns:a16="http://schemas.microsoft.com/office/drawing/2014/main" id="{F2EECEF7-C08C-A2D3-9C2D-63D5AB402604}"/>
              </a:ext>
            </a:extLst>
          </p:cNvPr>
          <p:cNvSpPr txBox="1"/>
          <p:nvPr/>
        </p:nvSpPr>
        <p:spPr>
          <a:xfrm>
            <a:off x="274719" y="3727338"/>
            <a:ext cx="3742943" cy="307777"/>
          </a:xfrm>
          <a:prstGeom prst="rect">
            <a:avLst/>
          </a:prstGeom>
          <a:noFill/>
        </p:spPr>
        <p:txBody>
          <a:bodyPr wrap="square" rtlCol="0">
            <a:spAutoFit/>
          </a:bodyPr>
          <a:lstStyle/>
          <a:p>
            <a:r>
              <a:rPr lang="en-US" sz="1400"/>
              <a:t>dataframe = pandas.read_stata(“file_path”)</a:t>
            </a:r>
          </a:p>
        </p:txBody>
      </p:sp>
      <p:sp>
        <p:nvSpPr>
          <p:cNvPr id="5" name="TextBox 4">
            <a:extLst>
              <a:ext uri="{FF2B5EF4-FFF2-40B4-BE49-F238E27FC236}">
                <a16:creationId xmlns:a16="http://schemas.microsoft.com/office/drawing/2014/main" id="{E96F5BCA-1D46-2C84-3608-8CF49E0DB187}"/>
              </a:ext>
            </a:extLst>
          </p:cNvPr>
          <p:cNvSpPr txBox="1"/>
          <p:nvPr/>
        </p:nvSpPr>
        <p:spPr>
          <a:xfrm>
            <a:off x="205144" y="4679332"/>
            <a:ext cx="7587135" cy="338554"/>
          </a:xfrm>
          <a:prstGeom prst="rect">
            <a:avLst/>
          </a:prstGeom>
          <a:noFill/>
        </p:spPr>
        <p:txBody>
          <a:bodyPr wrap="square" rtlCol="0">
            <a:spAutoFit/>
          </a:bodyPr>
          <a:lstStyle/>
          <a:p>
            <a:r>
              <a:rPr lang="en-US" sz="1600"/>
              <a:t>And can import </a:t>
            </a:r>
            <a:r>
              <a:rPr lang="en-US" sz="1600" b="1"/>
              <a:t>JSON files </a:t>
            </a:r>
            <a:r>
              <a:rPr lang="en-US" sz="1600"/>
              <a:t>as dataframes too.  These typically have the extension .json.</a:t>
            </a:r>
          </a:p>
        </p:txBody>
      </p:sp>
      <p:sp>
        <p:nvSpPr>
          <p:cNvPr id="7" name="TextBox 6">
            <a:extLst>
              <a:ext uri="{FF2B5EF4-FFF2-40B4-BE49-F238E27FC236}">
                <a16:creationId xmlns:a16="http://schemas.microsoft.com/office/drawing/2014/main" id="{3440779B-0D58-6E87-110A-1C72992A48F5}"/>
              </a:ext>
            </a:extLst>
          </p:cNvPr>
          <p:cNvSpPr txBox="1"/>
          <p:nvPr/>
        </p:nvSpPr>
        <p:spPr>
          <a:xfrm>
            <a:off x="312223" y="5098092"/>
            <a:ext cx="3742943" cy="307777"/>
          </a:xfrm>
          <a:prstGeom prst="rect">
            <a:avLst/>
          </a:prstGeom>
          <a:noFill/>
        </p:spPr>
        <p:txBody>
          <a:bodyPr wrap="square" rtlCol="0">
            <a:spAutoFit/>
          </a:bodyPr>
          <a:lstStyle/>
          <a:p>
            <a:r>
              <a:rPr lang="en-US" sz="1400"/>
              <a:t>dataframe = pandas.read_json(“file_path”)</a:t>
            </a:r>
          </a:p>
        </p:txBody>
      </p:sp>
    </p:spTree>
    <p:extLst>
      <p:ext uri="{BB962C8B-B14F-4D97-AF65-F5344CB8AC3E}">
        <p14:creationId xmlns:p14="http://schemas.microsoft.com/office/powerpoint/2010/main" val="1398470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78D34-9B2A-0C7A-5CC5-55DBD367760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75BDCAE-4B38-8472-84DC-74F431C5658F}"/>
              </a:ext>
            </a:extLst>
          </p:cNvPr>
          <p:cNvSpPr/>
          <p:nvPr/>
        </p:nvSpPr>
        <p:spPr>
          <a:xfrm>
            <a:off x="4330563" y="197452"/>
            <a:ext cx="2188420" cy="461665"/>
          </a:xfrm>
          <a:prstGeom prst="rect">
            <a:avLst/>
          </a:prstGeom>
        </p:spPr>
        <p:txBody>
          <a:bodyPr wrap="none">
            <a:spAutoFit/>
          </a:bodyPr>
          <a:lstStyle/>
          <a:p>
            <a:r>
              <a:rPr lang="en-US" sz="2400" b="1" u="sng">
                <a:solidFill>
                  <a:schemeClr val="bg2">
                    <a:lumMod val="50000"/>
                  </a:schemeClr>
                </a:solidFill>
              </a:rPr>
              <a:t>Series: Example</a:t>
            </a:r>
          </a:p>
        </p:txBody>
      </p:sp>
      <p:sp>
        <p:nvSpPr>
          <p:cNvPr id="13" name="TextBox 12">
            <a:extLst>
              <a:ext uri="{FF2B5EF4-FFF2-40B4-BE49-F238E27FC236}">
                <a16:creationId xmlns:a16="http://schemas.microsoft.com/office/drawing/2014/main" id="{44348341-A021-F741-0CCC-967976FBF0B8}"/>
              </a:ext>
            </a:extLst>
          </p:cNvPr>
          <p:cNvSpPr txBox="1"/>
          <p:nvPr/>
        </p:nvSpPr>
        <p:spPr>
          <a:xfrm>
            <a:off x="419545" y="1117198"/>
            <a:ext cx="2376791" cy="307777"/>
          </a:xfrm>
          <a:prstGeom prst="rect">
            <a:avLst/>
          </a:prstGeom>
          <a:noFill/>
        </p:spPr>
        <p:txBody>
          <a:bodyPr wrap="square" rtlCol="0">
            <a:spAutoFit/>
          </a:bodyPr>
          <a:lstStyle/>
          <a:p>
            <a:r>
              <a:rPr lang="en-US" sz="1400"/>
              <a:t>And last example, of dates,</a:t>
            </a:r>
          </a:p>
        </p:txBody>
      </p:sp>
      <p:pic>
        <p:nvPicPr>
          <p:cNvPr id="2" name="Picture 1">
            <a:extLst>
              <a:ext uri="{FF2B5EF4-FFF2-40B4-BE49-F238E27FC236}">
                <a16:creationId xmlns:a16="http://schemas.microsoft.com/office/drawing/2014/main" id="{7F7694C0-5ECC-574B-B9B4-B312F78B7037}"/>
              </a:ext>
            </a:extLst>
          </p:cNvPr>
          <p:cNvPicPr>
            <a:picLocks noChangeAspect="1"/>
          </p:cNvPicPr>
          <p:nvPr/>
        </p:nvPicPr>
        <p:blipFill>
          <a:blip r:embed="rId3"/>
          <a:stretch>
            <a:fillRect/>
          </a:stretch>
        </p:blipFill>
        <p:spPr>
          <a:xfrm>
            <a:off x="500796" y="1750629"/>
            <a:ext cx="5603046" cy="1678371"/>
          </a:xfrm>
          <a:prstGeom prst="rect">
            <a:avLst/>
          </a:prstGeom>
        </p:spPr>
      </p:pic>
    </p:spTree>
    <p:extLst>
      <p:ext uri="{BB962C8B-B14F-4D97-AF65-F5344CB8AC3E}">
        <p14:creationId xmlns:p14="http://schemas.microsoft.com/office/powerpoint/2010/main" val="17965073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7" name="TextBox 6">
            <a:extLst>
              <a:ext uri="{FF2B5EF4-FFF2-40B4-BE49-F238E27FC236}">
                <a16:creationId xmlns:a16="http://schemas.microsoft.com/office/drawing/2014/main" id="{6E311166-BAC6-49CB-C0B5-16FD86A811AB}"/>
              </a:ext>
            </a:extLst>
          </p:cNvPr>
          <p:cNvSpPr txBox="1"/>
          <p:nvPr/>
        </p:nvSpPr>
        <p:spPr>
          <a:xfrm>
            <a:off x="304536" y="1178720"/>
            <a:ext cx="11026072" cy="584775"/>
          </a:xfrm>
          <a:prstGeom prst="rect">
            <a:avLst/>
          </a:prstGeom>
          <a:noFill/>
        </p:spPr>
        <p:txBody>
          <a:bodyPr wrap="square" rtlCol="0">
            <a:spAutoFit/>
          </a:bodyPr>
          <a:lstStyle/>
          <a:p>
            <a:r>
              <a:rPr lang="en-US" sz="1600"/>
              <a:t>And can import HDF5 (hierarchical data file 5)files.  This has become the standard format for storing large data files (apparently?).  Typical file extensions are .hdf5, and sometimes just .h5?  Gotta import stuff first. </a:t>
            </a:r>
          </a:p>
        </p:txBody>
      </p:sp>
      <p:sp>
        <p:nvSpPr>
          <p:cNvPr id="8" name="TextBox 7">
            <a:extLst>
              <a:ext uri="{FF2B5EF4-FFF2-40B4-BE49-F238E27FC236}">
                <a16:creationId xmlns:a16="http://schemas.microsoft.com/office/drawing/2014/main" id="{F9BE08E0-1B2C-3CAC-1E22-D8524992C5D4}"/>
              </a:ext>
            </a:extLst>
          </p:cNvPr>
          <p:cNvSpPr txBox="1"/>
          <p:nvPr/>
        </p:nvSpPr>
        <p:spPr>
          <a:xfrm>
            <a:off x="304536" y="2019991"/>
            <a:ext cx="1514324" cy="338554"/>
          </a:xfrm>
          <a:prstGeom prst="rect">
            <a:avLst/>
          </a:prstGeom>
          <a:noFill/>
        </p:spPr>
        <p:txBody>
          <a:bodyPr wrap="square" rtlCol="0">
            <a:spAutoFit/>
          </a:bodyPr>
          <a:lstStyle/>
          <a:p>
            <a:r>
              <a:rPr lang="en-US" sz="1600" b="1"/>
              <a:t>import h5py</a:t>
            </a:r>
          </a:p>
        </p:txBody>
      </p:sp>
      <p:sp>
        <p:nvSpPr>
          <p:cNvPr id="19" name="TextBox 18">
            <a:extLst>
              <a:ext uri="{FF2B5EF4-FFF2-40B4-BE49-F238E27FC236}">
                <a16:creationId xmlns:a16="http://schemas.microsoft.com/office/drawing/2014/main" id="{CE2137C3-5EE6-7D62-BD7E-2B290213EC40}"/>
              </a:ext>
            </a:extLst>
          </p:cNvPr>
          <p:cNvSpPr txBox="1"/>
          <p:nvPr/>
        </p:nvSpPr>
        <p:spPr>
          <a:xfrm>
            <a:off x="304536" y="2371167"/>
            <a:ext cx="3253673" cy="307777"/>
          </a:xfrm>
          <a:prstGeom prst="rect">
            <a:avLst/>
          </a:prstGeom>
          <a:noFill/>
        </p:spPr>
        <p:txBody>
          <a:bodyPr wrap="square" rtlCol="0">
            <a:spAutoFit/>
          </a:bodyPr>
          <a:lstStyle/>
          <a:p>
            <a:r>
              <a:rPr lang="en-US" sz="1400"/>
              <a:t>data = h5py.FILE(“file_path”, “r”)</a:t>
            </a:r>
          </a:p>
        </p:txBody>
      </p:sp>
      <p:sp>
        <p:nvSpPr>
          <p:cNvPr id="20" name="TextBox 19">
            <a:extLst>
              <a:ext uri="{FF2B5EF4-FFF2-40B4-BE49-F238E27FC236}">
                <a16:creationId xmlns:a16="http://schemas.microsoft.com/office/drawing/2014/main" id="{73174777-9E8E-B3A7-A238-6A5A1D00328A}"/>
              </a:ext>
            </a:extLst>
          </p:cNvPr>
          <p:cNvSpPr txBox="1"/>
          <p:nvPr/>
        </p:nvSpPr>
        <p:spPr>
          <a:xfrm>
            <a:off x="304536" y="2948062"/>
            <a:ext cx="11413699" cy="338554"/>
          </a:xfrm>
          <a:prstGeom prst="rect">
            <a:avLst/>
          </a:prstGeom>
          <a:noFill/>
        </p:spPr>
        <p:txBody>
          <a:bodyPr wrap="square" rtlCol="0">
            <a:spAutoFit/>
          </a:bodyPr>
          <a:lstStyle/>
          <a:p>
            <a:r>
              <a:rPr lang="en-US" sz="1600"/>
              <a:t>hdf5’s are structured like dictionaries of dictionaries.  So to explore their contents, probably will want to make repeated use of:</a:t>
            </a:r>
          </a:p>
        </p:txBody>
      </p:sp>
      <p:sp>
        <p:nvSpPr>
          <p:cNvPr id="10" name="TextBox 9">
            <a:extLst>
              <a:ext uri="{FF2B5EF4-FFF2-40B4-BE49-F238E27FC236}">
                <a16:creationId xmlns:a16="http://schemas.microsoft.com/office/drawing/2014/main" id="{6AF3D537-ACEA-4DFD-E997-6F25D328827D}"/>
              </a:ext>
            </a:extLst>
          </p:cNvPr>
          <p:cNvSpPr txBox="1"/>
          <p:nvPr/>
        </p:nvSpPr>
        <p:spPr>
          <a:xfrm>
            <a:off x="304536" y="3379304"/>
            <a:ext cx="1514325" cy="584775"/>
          </a:xfrm>
          <a:prstGeom prst="rect">
            <a:avLst/>
          </a:prstGeom>
          <a:noFill/>
        </p:spPr>
        <p:txBody>
          <a:bodyPr wrap="square" rtlCol="0">
            <a:spAutoFit/>
          </a:bodyPr>
          <a:lstStyle/>
          <a:p>
            <a:r>
              <a:rPr lang="en-US" sz="1600"/>
              <a:t>for key in data:</a:t>
            </a:r>
          </a:p>
          <a:p>
            <a:r>
              <a:rPr lang="en-US" sz="1600"/>
              <a:t>     print(key)</a:t>
            </a:r>
          </a:p>
        </p:txBody>
      </p:sp>
      <p:sp>
        <p:nvSpPr>
          <p:cNvPr id="11" name="TextBox 10">
            <a:extLst>
              <a:ext uri="{FF2B5EF4-FFF2-40B4-BE49-F238E27FC236}">
                <a16:creationId xmlns:a16="http://schemas.microsoft.com/office/drawing/2014/main" id="{32E833E9-F805-7BD9-6A61-9147ED7E962F}"/>
              </a:ext>
            </a:extLst>
          </p:cNvPr>
          <p:cNvSpPr txBox="1"/>
          <p:nvPr/>
        </p:nvSpPr>
        <p:spPr>
          <a:xfrm>
            <a:off x="2514336" y="3382617"/>
            <a:ext cx="2256446" cy="584775"/>
          </a:xfrm>
          <a:prstGeom prst="rect">
            <a:avLst/>
          </a:prstGeom>
          <a:noFill/>
        </p:spPr>
        <p:txBody>
          <a:bodyPr wrap="square" rtlCol="0">
            <a:spAutoFit/>
          </a:bodyPr>
          <a:lstStyle/>
          <a:p>
            <a:r>
              <a:rPr lang="en-US" sz="1600"/>
              <a:t>for key in data[key3]:</a:t>
            </a:r>
          </a:p>
          <a:p>
            <a:r>
              <a:rPr lang="en-US" sz="1600"/>
              <a:t>     print(key)</a:t>
            </a:r>
          </a:p>
        </p:txBody>
      </p:sp>
      <p:sp>
        <p:nvSpPr>
          <p:cNvPr id="12" name="TextBox 11">
            <a:extLst>
              <a:ext uri="{FF2B5EF4-FFF2-40B4-BE49-F238E27FC236}">
                <a16:creationId xmlns:a16="http://schemas.microsoft.com/office/drawing/2014/main" id="{BE96E39F-10A1-3180-8747-DD0297DEF4CB}"/>
              </a:ext>
            </a:extLst>
          </p:cNvPr>
          <p:cNvSpPr txBox="1"/>
          <p:nvPr/>
        </p:nvSpPr>
        <p:spPr>
          <a:xfrm>
            <a:off x="5081943" y="3379304"/>
            <a:ext cx="2769969" cy="584775"/>
          </a:xfrm>
          <a:prstGeom prst="rect">
            <a:avLst/>
          </a:prstGeom>
          <a:noFill/>
        </p:spPr>
        <p:txBody>
          <a:bodyPr wrap="square" rtlCol="0">
            <a:spAutoFit/>
          </a:bodyPr>
          <a:lstStyle/>
          <a:p>
            <a:r>
              <a:rPr lang="en-US" sz="1600"/>
              <a:t>for key in data[key3][key3b]:</a:t>
            </a:r>
          </a:p>
          <a:p>
            <a:r>
              <a:rPr lang="en-US" sz="1600"/>
              <a:t>     print(key)</a:t>
            </a:r>
          </a:p>
        </p:txBody>
      </p:sp>
      <p:sp>
        <p:nvSpPr>
          <p:cNvPr id="13" name="TextBox 12">
            <a:extLst>
              <a:ext uri="{FF2B5EF4-FFF2-40B4-BE49-F238E27FC236}">
                <a16:creationId xmlns:a16="http://schemas.microsoft.com/office/drawing/2014/main" id="{7E716BA1-26A6-F332-2969-36E650D442EE}"/>
              </a:ext>
            </a:extLst>
          </p:cNvPr>
          <p:cNvSpPr txBox="1"/>
          <p:nvPr/>
        </p:nvSpPr>
        <p:spPr>
          <a:xfrm>
            <a:off x="304536" y="4471183"/>
            <a:ext cx="11413698" cy="584775"/>
          </a:xfrm>
          <a:prstGeom prst="rect">
            <a:avLst/>
          </a:prstGeom>
          <a:noFill/>
        </p:spPr>
        <p:txBody>
          <a:bodyPr wrap="square" rtlCol="0">
            <a:spAutoFit/>
          </a:bodyPr>
          <a:lstStyle/>
          <a:p>
            <a:r>
              <a:rPr lang="en-US" sz="1600"/>
              <a:t>Can also import data from matlab file.  Such files usually have extension .mat.  Actually, all the variables in a matlab file will be imported. The file ‘data’ below, will be a dictionary whose keys are the matlab file’s variable names, and whose values are the variables values.    </a:t>
            </a:r>
          </a:p>
        </p:txBody>
      </p:sp>
      <p:sp>
        <p:nvSpPr>
          <p:cNvPr id="14" name="TextBox 13">
            <a:extLst>
              <a:ext uri="{FF2B5EF4-FFF2-40B4-BE49-F238E27FC236}">
                <a16:creationId xmlns:a16="http://schemas.microsoft.com/office/drawing/2014/main" id="{1C34C21A-B288-EEFA-FA70-00F4E17E3E40}"/>
              </a:ext>
            </a:extLst>
          </p:cNvPr>
          <p:cNvSpPr txBox="1"/>
          <p:nvPr/>
        </p:nvSpPr>
        <p:spPr>
          <a:xfrm>
            <a:off x="304536" y="5190950"/>
            <a:ext cx="1514324" cy="338554"/>
          </a:xfrm>
          <a:prstGeom prst="rect">
            <a:avLst/>
          </a:prstGeom>
          <a:noFill/>
        </p:spPr>
        <p:txBody>
          <a:bodyPr wrap="square" rtlCol="0">
            <a:spAutoFit/>
          </a:bodyPr>
          <a:lstStyle/>
          <a:p>
            <a:r>
              <a:rPr lang="en-US" sz="1600" b="1"/>
              <a:t>import scipy</a:t>
            </a:r>
          </a:p>
        </p:txBody>
      </p:sp>
      <p:sp>
        <p:nvSpPr>
          <p:cNvPr id="15" name="TextBox 14">
            <a:extLst>
              <a:ext uri="{FF2B5EF4-FFF2-40B4-BE49-F238E27FC236}">
                <a16:creationId xmlns:a16="http://schemas.microsoft.com/office/drawing/2014/main" id="{BAD32ECF-2A5D-65D0-0811-FDCB6E728802}"/>
              </a:ext>
            </a:extLst>
          </p:cNvPr>
          <p:cNvSpPr txBox="1"/>
          <p:nvPr/>
        </p:nvSpPr>
        <p:spPr>
          <a:xfrm>
            <a:off x="304536" y="5542126"/>
            <a:ext cx="3253673" cy="307777"/>
          </a:xfrm>
          <a:prstGeom prst="rect">
            <a:avLst/>
          </a:prstGeom>
          <a:noFill/>
        </p:spPr>
        <p:txBody>
          <a:bodyPr wrap="square" rtlCol="0">
            <a:spAutoFit/>
          </a:bodyPr>
          <a:lstStyle/>
          <a:p>
            <a:r>
              <a:rPr lang="en-US" sz="1400"/>
              <a:t>data = scipy.io.loadmat(“file_path”)</a:t>
            </a:r>
          </a:p>
        </p:txBody>
      </p:sp>
    </p:spTree>
    <p:extLst>
      <p:ext uri="{BB962C8B-B14F-4D97-AF65-F5344CB8AC3E}">
        <p14:creationId xmlns:p14="http://schemas.microsoft.com/office/powerpoint/2010/main" val="1401611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46298" y="1029198"/>
            <a:ext cx="11745201" cy="338554"/>
          </a:xfrm>
          <a:prstGeom prst="rect">
            <a:avLst/>
          </a:prstGeom>
          <a:noFill/>
        </p:spPr>
        <p:txBody>
          <a:bodyPr wrap="square" rtlCol="0">
            <a:spAutoFit/>
          </a:bodyPr>
          <a:lstStyle/>
          <a:p>
            <a:r>
              <a:rPr lang="en-US" sz="1600"/>
              <a:t>We can create a regular m by n data set, basically a table.  This is called a dataframe.  We can create them the same way as series, basically. </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BEC250DE-BAD9-4611-A242-C1C3C3ED7FEF}"/>
                  </a:ext>
                </a:extLst>
              </p14:cNvPr>
              <p14:cNvContentPartPr/>
              <p14:nvPr/>
            </p14:nvContentPartPr>
            <p14:xfrm rot="538827">
              <a:off x="2264768" y="2083914"/>
              <a:ext cx="524402" cy="195158"/>
            </p14:xfrm>
          </p:contentPart>
        </mc:Choice>
        <mc:Fallback xmlns="">
          <p:pic>
            <p:nvPicPr>
              <p:cNvPr id="11" name="Ink 10">
                <a:extLst>
                  <a:ext uri="{FF2B5EF4-FFF2-40B4-BE49-F238E27FC236}">
                    <a16:creationId xmlns:a16="http://schemas.microsoft.com/office/drawing/2014/main" id="{BEC250DE-BAD9-4611-A242-C1C3C3ED7FEF}"/>
                  </a:ext>
                </a:extLst>
              </p:cNvPr>
              <p:cNvPicPr/>
              <p:nvPr/>
            </p:nvPicPr>
            <p:blipFill>
              <a:blip r:embed="rId4"/>
              <a:stretch>
                <a:fillRect/>
              </a:stretch>
            </p:blipFill>
            <p:spPr>
              <a:xfrm rot="538827">
                <a:off x="2255770" y="2074929"/>
                <a:ext cx="542038" cy="212769"/>
              </a:xfrm>
              <a:prstGeom prst="rect">
                <a:avLst/>
              </a:prstGeom>
            </p:spPr>
          </p:pic>
        </mc:Fallback>
      </mc:AlternateContent>
      <p:sp>
        <p:nvSpPr>
          <p:cNvPr id="13" name="TextBox 12">
            <a:extLst>
              <a:ext uri="{FF2B5EF4-FFF2-40B4-BE49-F238E27FC236}">
                <a16:creationId xmlns:a16="http://schemas.microsoft.com/office/drawing/2014/main" id="{C3AC0658-478E-4334-B0EA-F3CBBC16DEA4}"/>
              </a:ext>
            </a:extLst>
          </p:cNvPr>
          <p:cNvSpPr txBox="1"/>
          <p:nvPr/>
        </p:nvSpPr>
        <p:spPr>
          <a:xfrm>
            <a:off x="3042615" y="2112943"/>
            <a:ext cx="8948884" cy="954107"/>
          </a:xfrm>
          <a:prstGeom prst="rect">
            <a:avLst/>
          </a:prstGeom>
          <a:noFill/>
        </p:spPr>
        <p:txBody>
          <a:bodyPr wrap="square">
            <a:spAutoFit/>
          </a:bodyPr>
          <a:lstStyle/>
          <a:p>
            <a:r>
              <a:rPr lang="en-US" sz="1400"/>
              <a:t>converts the dictionary_of_lists or list_of_dictionaries to data frame; sometimes people use argument data = dictionary.  The keys of the dictionary are automatically converted to column labels.  You can also add row labels via the optional </a:t>
            </a:r>
            <a:r>
              <a:rPr lang="en-US" sz="1400" b="1"/>
              <a:t>index = [row1, row2, etc.]</a:t>
            </a:r>
            <a:r>
              <a:rPr lang="en-US" sz="1400"/>
              <a:t> argument.  Note if you say index = [0,3,1,2], for instance, then the 0</a:t>
            </a:r>
            <a:r>
              <a:rPr lang="en-US" sz="1400" baseline="30000"/>
              <a:t>th</a:t>
            </a:r>
            <a:r>
              <a:rPr lang="en-US" sz="1400"/>
              <a:t>, 3</a:t>
            </a:r>
            <a:r>
              <a:rPr lang="en-US" sz="1400" baseline="30000"/>
              <a:t>rd</a:t>
            </a:r>
            <a:r>
              <a:rPr lang="en-US" sz="1400"/>
              <a:t>, 1</a:t>
            </a:r>
            <a:r>
              <a:rPr lang="en-US" sz="1400" baseline="30000"/>
              <a:t>st</a:t>
            </a:r>
            <a:r>
              <a:rPr lang="en-US" sz="1400"/>
              <a:t>, 2</a:t>
            </a:r>
            <a:r>
              <a:rPr lang="en-US" sz="1400" baseline="30000"/>
              <a:t>nd</a:t>
            </a:r>
            <a:r>
              <a:rPr lang="en-US" sz="1400"/>
              <a:t> rows of your dictionary will be placed in the dataframe in that order.   </a:t>
            </a:r>
            <a:r>
              <a:rPr lang="en-US" sz="1400">
                <a:solidFill>
                  <a:srgbClr val="FF0000"/>
                </a:solidFill>
              </a:rPr>
              <a:t>Sometimes, I see it says you </a:t>
            </a:r>
            <a:r>
              <a:rPr lang="en-US" sz="1400" i="1">
                <a:solidFill>
                  <a:srgbClr val="FF0000"/>
                </a:solidFill>
              </a:rPr>
              <a:t>need</a:t>
            </a:r>
            <a:r>
              <a:rPr lang="en-US" sz="1400">
                <a:solidFill>
                  <a:srgbClr val="FF0000"/>
                </a:solidFill>
              </a:rPr>
              <a:t> to pass an index argument</a:t>
            </a:r>
            <a:r>
              <a:rPr lang="en-US" sz="1400"/>
              <a:t>.  </a:t>
            </a:r>
          </a:p>
        </p:txBody>
      </p:sp>
      <p:sp>
        <p:nvSpPr>
          <p:cNvPr id="20" name="TextBox 19">
            <a:extLst>
              <a:ext uri="{FF2B5EF4-FFF2-40B4-BE49-F238E27FC236}">
                <a16:creationId xmlns:a16="http://schemas.microsoft.com/office/drawing/2014/main" id="{BBC7EEA3-3D5B-4AF3-89F3-42C2229CAACF}"/>
              </a:ext>
            </a:extLst>
          </p:cNvPr>
          <p:cNvSpPr txBox="1"/>
          <p:nvPr/>
        </p:nvSpPr>
        <p:spPr>
          <a:xfrm>
            <a:off x="246298" y="1691496"/>
            <a:ext cx="5849702" cy="307777"/>
          </a:xfrm>
          <a:prstGeom prst="rect">
            <a:avLst/>
          </a:prstGeom>
          <a:noFill/>
        </p:spPr>
        <p:txBody>
          <a:bodyPr wrap="square" rtlCol="0">
            <a:spAutoFit/>
          </a:bodyPr>
          <a:lstStyle/>
          <a:p>
            <a:r>
              <a:rPr lang="en-US" sz="1400"/>
              <a:t>dataframe = pandas.DataFrame(dictionary_of_lists or list_of_dictionaries)</a:t>
            </a:r>
          </a:p>
        </p:txBody>
      </p:sp>
      <p:sp>
        <p:nvSpPr>
          <p:cNvPr id="15" name="TextBox 14">
            <a:extLst>
              <a:ext uri="{FF2B5EF4-FFF2-40B4-BE49-F238E27FC236}">
                <a16:creationId xmlns:a16="http://schemas.microsoft.com/office/drawing/2014/main" id="{3F4AEF47-F86B-B4B6-1BC7-D9C6F98A823F}"/>
              </a:ext>
            </a:extLst>
          </p:cNvPr>
          <p:cNvSpPr txBox="1"/>
          <p:nvPr/>
        </p:nvSpPr>
        <p:spPr>
          <a:xfrm>
            <a:off x="246298" y="6128497"/>
            <a:ext cx="9551693" cy="338554"/>
          </a:xfrm>
          <a:prstGeom prst="rect">
            <a:avLst/>
          </a:prstGeom>
          <a:noFill/>
          <a:ln>
            <a:solidFill>
              <a:srgbClr val="0066FF"/>
            </a:solidFill>
          </a:ln>
        </p:spPr>
        <p:txBody>
          <a:bodyPr wrap="square" rtlCol="0">
            <a:spAutoFit/>
          </a:bodyPr>
          <a:lstStyle/>
          <a:p>
            <a:r>
              <a:rPr lang="en-US" sz="1600"/>
              <a:t>if you go to the Pandas webpage, you can look up ways to create dataframe out of sql database, json objects, etc.</a:t>
            </a:r>
          </a:p>
        </p:txBody>
      </p:sp>
      <p:sp>
        <p:nvSpPr>
          <p:cNvPr id="7" name="TextBox 6">
            <a:extLst>
              <a:ext uri="{FF2B5EF4-FFF2-40B4-BE49-F238E27FC236}">
                <a16:creationId xmlns:a16="http://schemas.microsoft.com/office/drawing/2014/main" id="{B423D5D3-A298-21D7-DD7D-E3A5EE345CD8}"/>
              </a:ext>
            </a:extLst>
          </p:cNvPr>
          <p:cNvSpPr txBox="1"/>
          <p:nvPr/>
        </p:nvSpPr>
        <p:spPr>
          <a:xfrm>
            <a:off x="3042615" y="3221517"/>
            <a:ext cx="5451301" cy="1077218"/>
          </a:xfrm>
          <a:prstGeom prst="rect">
            <a:avLst/>
          </a:prstGeom>
          <a:noFill/>
        </p:spPr>
        <p:txBody>
          <a:bodyPr wrap="none" rtlCol="0">
            <a:spAutoFit/>
          </a:bodyPr>
          <a:lstStyle/>
          <a:p>
            <a:r>
              <a:rPr lang="en-US" sz="1600"/>
              <a:t>dictionary_of_lists = {col_1_name: [val_11, val_21, …, val_m1], </a:t>
            </a:r>
          </a:p>
          <a:p>
            <a:r>
              <a:rPr lang="en-US" sz="1600"/>
              <a:t>                                       col_2_name: [val_12, val_22, …, val_m2],</a:t>
            </a:r>
          </a:p>
          <a:p>
            <a:r>
              <a:rPr lang="en-US" sz="1600"/>
              <a:t>                                       …,</a:t>
            </a:r>
          </a:p>
          <a:p>
            <a:r>
              <a:rPr lang="en-US" sz="1600"/>
              <a:t>                                       col_n_name: [val_1n, val_2n, …, val_mn]}</a:t>
            </a:r>
          </a:p>
        </p:txBody>
      </p:sp>
      <p:sp>
        <p:nvSpPr>
          <p:cNvPr id="8" name="TextBox 7">
            <a:extLst>
              <a:ext uri="{FF2B5EF4-FFF2-40B4-BE49-F238E27FC236}">
                <a16:creationId xmlns:a16="http://schemas.microsoft.com/office/drawing/2014/main" id="{88005234-68E5-7954-0455-D6C44991E286}"/>
              </a:ext>
            </a:extLst>
          </p:cNvPr>
          <p:cNvSpPr txBox="1"/>
          <p:nvPr/>
        </p:nvSpPr>
        <p:spPr>
          <a:xfrm>
            <a:off x="3042615" y="4675007"/>
            <a:ext cx="7659661" cy="1077218"/>
          </a:xfrm>
          <a:prstGeom prst="rect">
            <a:avLst/>
          </a:prstGeom>
          <a:noFill/>
        </p:spPr>
        <p:txBody>
          <a:bodyPr wrap="none" rtlCol="0">
            <a:spAutoFit/>
          </a:bodyPr>
          <a:lstStyle/>
          <a:p>
            <a:r>
              <a:rPr lang="en-US" sz="1600"/>
              <a:t>list_of_dictionaries = [{col_1_name: val_11, col_2_name: val_12, col_n_name: val_1n},</a:t>
            </a:r>
          </a:p>
          <a:p>
            <a:r>
              <a:rPr lang="en-US" sz="1600"/>
              <a:t>           		{col_1_name: val_21, col_2_name: val_22, col_n_name: val_2n},</a:t>
            </a:r>
          </a:p>
          <a:p>
            <a:r>
              <a:rPr lang="en-US" sz="1600"/>
              <a:t>            		…,</a:t>
            </a:r>
          </a:p>
          <a:p>
            <a:r>
              <a:rPr lang="en-US" sz="1600"/>
              <a:t>           		{col_1_name: val_m1, col_2_name: val_m2, col_n_name: val_mn}]</a:t>
            </a:r>
          </a:p>
        </p:txBody>
      </p:sp>
    </p:spTree>
    <p:extLst>
      <p:ext uri="{BB962C8B-B14F-4D97-AF65-F5344CB8AC3E}">
        <p14:creationId xmlns:p14="http://schemas.microsoft.com/office/powerpoint/2010/main" val="2200323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62488" cy="461665"/>
          </a:xfrm>
          <a:prstGeom prst="rect">
            <a:avLst/>
          </a:prstGeom>
        </p:spPr>
        <p:txBody>
          <a:bodyPr wrap="none">
            <a:spAutoFit/>
          </a:bodyPr>
          <a:lstStyle/>
          <a:p>
            <a:r>
              <a:rPr lang="en-US" sz="2400" b="1" u="sng">
                <a:solidFill>
                  <a:srgbClr val="0066FF"/>
                </a:solidFill>
              </a:rPr>
              <a:t>Dataframe: Creating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89621" y="1029200"/>
            <a:ext cx="11754895" cy="338554"/>
          </a:xfrm>
          <a:prstGeom prst="rect">
            <a:avLst/>
          </a:prstGeom>
          <a:noFill/>
        </p:spPr>
        <p:txBody>
          <a:bodyPr wrap="square" rtlCol="0">
            <a:spAutoFit/>
          </a:bodyPr>
          <a:lstStyle/>
          <a:p>
            <a:r>
              <a:rPr lang="en-US" sz="1600"/>
              <a:t>We can create a regular m by n data set, basically a table.  This is called a dataframe.  We can create them the same way as series, basically.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A2778E3D-0B20-F1E4-2C0F-374195AB994D}"/>
                  </a:ext>
                </a:extLst>
              </p14:cNvPr>
              <p14:cNvContentPartPr/>
              <p14:nvPr/>
            </p14:nvContentPartPr>
            <p14:xfrm rot="20333630">
              <a:off x="3241066" y="1768627"/>
              <a:ext cx="524402" cy="195158"/>
            </p14:xfrm>
          </p:contentPart>
        </mc:Choice>
        <mc:Fallback xmlns="">
          <p:pic>
            <p:nvPicPr>
              <p:cNvPr id="10" name="Ink 9">
                <a:extLst>
                  <a:ext uri="{FF2B5EF4-FFF2-40B4-BE49-F238E27FC236}">
                    <a16:creationId xmlns:a16="http://schemas.microsoft.com/office/drawing/2014/main" id="{A2778E3D-0B20-F1E4-2C0F-374195AB994D}"/>
                  </a:ext>
                </a:extLst>
              </p:cNvPr>
              <p:cNvPicPr/>
              <p:nvPr/>
            </p:nvPicPr>
            <p:blipFill>
              <a:blip r:embed="rId4"/>
              <a:stretch>
                <a:fillRect/>
              </a:stretch>
            </p:blipFill>
            <p:spPr>
              <a:xfrm rot="20333630">
                <a:off x="3232068" y="1759642"/>
                <a:ext cx="542038" cy="212769"/>
              </a:xfrm>
              <a:prstGeom prst="rect">
                <a:avLst/>
              </a:prstGeom>
            </p:spPr>
          </p:pic>
        </mc:Fallback>
      </mc:AlternateContent>
      <p:sp>
        <p:nvSpPr>
          <p:cNvPr id="12" name="TextBox 11">
            <a:extLst>
              <a:ext uri="{FF2B5EF4-FFF2-40B4-BE49-F238E27FC236}">
                <a16:creationId xmlns:a16="http://schemas.microsoft.com/office/drawing/2014/main" id="{FA4B97C6-8DB4-55AB-442C-64F82BFEFA27}"/>
              </a:ext>
            </a:extLst>
          </p:cNvPr>
          <p:cNvSpPr txBox="1"/>
          <p:nvPr/>
        </p:nvSpPr>
        <p:spPr>
          <a:xfrm>
            <a:off x="3975624" y="1647997"/>
            <a:ext cx="7754260" cy="738664"/>
          </a:xfrm>
          <a:prstGeom prst="rect">
            <a:avLst/>
          </a:prstGeom>
          <a:noFill/>
        </p:spPr>
        <p:txBody>
          <a:bodyPr wrap="square">
            <a:spAutoFit/>
          </a:bodyPr>
          <a:lstStyle/>
          <a:p>
            <a:r>
              <a:rPr lang="en-US" sz="1400"/>
              <a:t>another way is to input a list of tuples, where each tuple is the data in each row, and the column_list is a list of column headings.  You can set the row labels via </a:t>
            </a:r>
            <a:r>
              <a:rPr lang="en-US" sz="1400" b="1"/>
              <a:t>index = [“row1_name”, “row2_name”, etc.]</a:t>
            </a:r>
            <a:r>
              <a:rPr lang="en-US" sz="1400"/>
              <a:t>, and can set column labels via </a:t>
            </a:r>
            <a:r>
              <a:rPr lang="en-US" sz="1400" b="1"/>
              <a:t>columns = [“col1_name”, “col2_name”, etc.]</a:t>
            </a:r>
            <a:r>
              <a:rPr lang="en-US" sz="1400"/>
              <a:t>.  </a:t>
            </a:r>
            <a:endParaRPr lang="en-US" sz="1400" b="1"/>
          </a:p>
        </p:txBody>
      </p:sp>
      <p:sp>
        <p:nvSpPr>
          <p:cNvPr id="14" name="TextBox 13">
            <a:extLst>
              <a:ext uri="{FF2B5EF4-FFF2-40B4-BE49-F238E27FC236}">
                <a16:creationId xmlns:a16="http://schemas.microsoft.com/office/drawing/2014/main" id="{16A17921-879A-8CFD-4EA3-D7CE7AAE565F}"/>
              </a:ext>
            </a:extLst>
          </p:cNvPr>
          <p:cNvSpPr txBox="1"/>
          <p:nvPr/>
        </p:nvSpPr>
        <p:spPr>
          <a:xfrm>
            <a:off x="269957" y="1709552"/>
            <a:ext cx="2994353" cy="307777"/>
          </a:xfrm>
          <a:prstGeom prst="rect">
            <a:avLst/>
          </a:prstGeom>
          <a:noFill/>
        </p:spPr>
        <p:txBody>
          <a:bodyPr wrap="square" rtlCol="0">
            <a:spAutoFit/>
          </a:bodyPr>
          <a:lstStyle/>
          <a:p>
            <a:r>
              <a:rPr lang="en-US" sz="1400"/>
              <a:t>dataframe = pandas.DataFrame(list)</a:t>
            </a:r>
          </a:p>
        </p:txBody>
      </p:sp>
      <p:sp>
        <p:nvSpPr>
          <p:cNvPr id="15" name="TextBox 14">
            <a:extLst>
              <a:ext uri="{FF2B5EF4-FFF2-40B4-BE49-F238E27FC236}">
                <a16:creationId xmlns:a16="http://schemas.microsoft.com/office/drawing/2014/main" id="{3F4AEF47-F86B-B4B6-1BC7-D9C6F98A823F}"/>
              </a:ext>
            </a:extLst>
          </p:cNvPr>
          <p:cNvSpPr txBox="1"/>
          <p:nvPr/>
        </p:nvSpPr>
        <p:spPr>
          <a:xfrm>
            <a:off x="358447" y="6293866"/>
            <a:ext cx="9551693" cy="338554"/>
          </a:xfrm>
          <a:prstGeom prst="rect">
            <a:avLst/>
          </a:prstGeom>
          <a:noFill/>
          <a:ln>
            <a:solidFill>
              <a:srgbClr val="0066FF"/>
            </a:solidFill>
          </a:ln>
        </p:spPr>
        <p:txBody>
          <a:bodyPr wrap="square" rtlCol="0">
            <a:spAutoFit/>
          </a:bodyPr>
          <a:lstStyle/>
          <a:p>
            <a:r>
              <a:rPr lang="en-US" sz="1600"/>
              <a:t>if you go to the Pandas webpage, you can look up ways to create dataframe out of sql database, json objects, etc.</a:t>
            </a:r>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EE66CAD2-3FCD-675C-75BD-78F6E2EFA735}"/>
                  </a:ext>
                </a:extLst>
              </p14:cNvPr>
              <p14:cNvContentPartPr/>
              <p14:nvPr/>
            </p14:nvContentPartPr>
            <p14:xfrm rot="20355239">
              <a:off x="3993188" y="3861315"/>
              <a:ext cx="524402" cy="195158"/>
            </p14:xfrm>
          </p:contentPart>
        </mc:Choice>
        <mc:Fallback xmlns="">
          <p:pic>
            <p:nvPicPr>
              <p:cNvPr id="2" name="Ink 1">
                <a:extLst>
                  <a:ext uri="{FF2B5EF4-FFF2-40B4-BE49-F238E27FC236}">
                    <a16:creationId xmlns:a16="http://schemas.microsoft.com/office/drawing/2014/main" id="{EE66CAD2-3FCD-675C-75BD-78F6E2EFA735}"/>
                  </a:ext>
                </a:extLst>
              </p:cNvPr>
              <p:cNvPicPr/>
              <p:nvPr/>
            </p:nvPicPr>
            <p:blipFill>
              <a:blip r:embed="rId6"/>
              <a:stretch>
                <a:fillRect/>
              </a:stretch>
            </p:blipFill>
            <p:spPr>
              <a:xfrm rot="20355239">
                <a:off x="3984190" y="3852330"/>
                <a:ext cx="542038" cy="212769"/>
              </a:xfrm>
              <a:prstGeom prst="rect">
                <a:avLst/>
              </a:prstGeom>
            </p:spPr>
          </p:pic>
        </mc:Fallback>
      </mc:AlternateContent>
      <p:sp>
        <p:nvSpPr>
          <p:cNvPr id="5" name="TextBox 4">
            <a:extLst>
              <a:ext uri="{FF2B5EF4-FFF2-40B4-BE49-F238E27FC236}">
                <a16:creationId xmlns:a16="http://schemas.microsoft.com/office/drawing/2014/main" id="{65BF6A5D-FD4B-679E-2FFA-3BE6B543DA4F}"/>
              </a:ext>
            </a:extLst>
          </p:cNvPr>
          <p:cNvSpPr txBox="1"/>
          <p:nvPr/>
        </p:nvSpPr>
        <p:spPr>
          <a:xfrm>
            <a:off x="4809818" y="3777572"/>
            <a:ext cx="6601132" cy="307777"/>
          </a:xfrm>
          <a:prstGeom prst="rect">
            <a:avLst/>
          </a:prstGeom>
          <a:noFill/>
        </p:spPr>
        <p:txBody>
          <a:bodyPr wrap="square">
            <a:spAutoFit/>
          </a:bodyPr>
          <a:lstStyle/>
          <a:p>
            <a:r>
              <a:rPr lang="en-US" sz="1400"/>
              <a:t>and can do just like above with a numpy array.  And can set </a:t>
            </a:r>
            <a:r>
              <a:rPr lang="en-US" sz="1400" b="1"/>
              <a:t>index</a:t>
            </a:r>
            <a:r>
              <a:rPr lang="en-US" sz="1400"/>
              <a:t> and </a:t>
            </a:r>
            <a:r>
              <a:rPr lang="en-US" sz="1400" b="1"/>
              <a:t>columns</a:t>
            </a:r>
            <a:r>
              <a:rPr lang="en-US" sz="1400"/>
              <a:t> likewise.</a:t>
            </a:r>
          </a:p>
        </p:txBody>
      </p:sp>
      <p:sp>
        <p:nvSpPr>
          <p:cNvPr id="6" name="TextBox 5">
            <a:extLst>
              <a:ext uri="{FF2B5EF4-FFF2-40B4-BE49-F238E27FC236}">
                <a16:creationId xmlns:a16="http://schemas.microsoft.com/office/drawing/2014/main" id="{96D0A90B-1EF5-115E-6030-8F0141203C95}"/>
              </a:ext>
            </a:extLst>
          </p:cNvPr>
          <p:cNvSpPr txBox="1"/>
          <p:nvPr/>
        </p:nvSpPr>
        <p:spPr>
          <a:xfrm>
            <a:off x="213570" y="3774764"/>
            <a:ext cx="3569448" cy="307777"/>
          </a:xfrm>
          <a:prstGeom prst="rect">
            <a:avLst/>
          </a:prstGeom>
          <a:noFill/>
        </p:spPr>
        <p:txBody>
          <a:bodyPr wrap="square" rtlCol="0">
            <a:spAutoFit/>
          </a:bodyPr>
          <a:lstStyle/>
          <a:p>
            <a:r>
              <a:rPr lang="en-US" sz="1400"/>
              <a:t>dataframe = pandas.DataFrame(numpy array)</a:t>
            </a:r>
          </a:p>
        </p:txBody>
      </p:sp>
      <p:sp>
        <p:nvSpPr>
          <p:cNvPr id="19" name="TextBox 18">
            <a:extLst>
              <a:ext uri="{FF2B5EF4-FFF2-40B4-BE49-F238E27FC236}">
                <a16:creationId xmlns:a16="http://schemas.microsoft.com/office/drawing/2014/main" id="{030AFA7E-5830-6EC4-6A34-0935B4403579}"/>
              </a:ext>
            </a:extLst>
          </p:cNvPr>
          <p:cNvSpPr txBox="1"/>
          <p:nvPr/>
        </p:nvSpPr>
        <p:spPr>
          <a:xfrm>
            <a:off x="213570" y="4324606"/>
            <a:ext cx="2615136" cy="307777"/>
          </a:xfrm>
          <a:prstGeom prst="rect">
            <a:avLst/>
          </a:prstGeom>
          <a:noFill/>
        </p:spPr>
        <p:txBody>
          <a:bodyPr wrap="square" rtlCol="0">
            <a:spAutoFit/>
          </a:bodyPr>
          <a:lstStyle/>
          <a:p>
            <a:r>
              <a:rPr lang="en-US" sz="1400"/>
              <a:t>dataframe = pandas.DataFrame()</a:t>
            </a:r>
          </a:p>
        </p:txBody>
      </p:sp>
      <mc:AlternateContent xmlns:mc="http://schemas.openxmlformats.org/markup-compatibility/2006" xmlns:p14="http://schemas.microsoft.com/office/powerpoint/2010/main">
        <mc:Choice Requires="p14">
          <p:contentPart p14:bwMode="auto" r:id="rId7">
            <p14:nvContentPartPr>
              <p14:cNvPr id="21" name="Ink 20">
                <a:extLst>
                  <a:ext uri="{FF2B5EF4-FFF2-40B4-BE49-F238E27FC236}">
                    <a16:creationId xmlns:a16="http://schemas.microsoft.com/office/drawing/2014/main" id="{97767424-C6FB-F4B5-FBE2-12CE2C375F84}"/>
                  </a:ext>
                </a:extLst>
              </p14:cNvPr>
              <p14:cNvContentPartPr/>
              <p14:nvPr/>
            </p14:nvContentPartPr>
            <p14:xfrm rot="20313024">
              <a:off x="2906473" y="4380914"/>
              <a:ext cx="524402" cy="195158"/>
            </p14:xfrm>
          </p:contentPart>
        </mc:Choice>
        <mc:Fallback xmlns="">
          <p:pic>
            <p:nvPicPr>
              <p:cNvPr id="21" name="Ink 20">
                <a:extLst>
                  <a:ext uri="{FF2B5EF4-FFF2-40B4-BE49-F238E27FC236}">
                    <a16:creationId xmlns:a16="http://schemas.microsoft.com/office/drawing/2014/main" id="{97767424-C6FB-F4B5-FBE2-12CE2C375F84}"/>
                  </a:ext>
                </a:extLst>
              </p:cNvPr>
              <p:cNvPicPr/>
              <p:nvPr/>
            </p:nvPicPr>
            <p:blipFill>
              <a:blip r:embed="rId8"/>
              <a:stretch>
                <a:fillRect/>
              </a:stretch>
            </p:blipFill>
            <p:spPr>
              <a:xfrm rot="20313024">
                <a:off x="2897475" y="4371929"/>
                <a:ext cx="542038" cy="212769"/>
              </a:xfrm>
              <a:prstGeom prst="rect">
                <a:avLst/>
              </a:prstGeom>
            </p:spPr>
          </p:pic>
        </mc:Fallback>
      </mc:AlternateContent>
      <p:sp>
        <p:nvSpPr>
          <p:cNvPr id="22" name="TextBox 21">
            <a:extLst>
              <a:ext uri="{FF2B5EF4-FFF2-40B4-BE49-F238E27FC236}">
                <a16:creationId xmlns:a16="http://schemas.microsoft.com/office/drawing/2014/main" id="{26C548DA-AE89-7F9F-C87F-D214E1F4900E}"/>
              </a:ext>
            </a:extLst>
          </p:cNvPr>
          <p:cNvSpPr txBox="1"/>
          <p:nvPr/>
        </p:nvSpPr>
        <p:spPr>
          <a:xfrm>
            <a:off x="3686932" y="4314774"/>
            <a:ext cx="2392012" cy="307777"/>
          </a:xfrm>
          <a:prstGeom prst="rect">
            <a:avLst/>
          </a:prstGeom>
          <a:noFill/>
        </p:spPr>
        <p:txBody>
          <a:bodyPr wrap="square">
            <a:spAutoFit/>
          </a:bodyPr>
          <a:lstStyle/>
          <a:p>
            <a:r>
              <a:rPr lang="en-US" sz="1400"/>
              <a:t>creates an empty dataframe.</a:t>
            </a:r>
          </a:p>
        </p:txBody>
      </p:sp>
      <p:sp>
        <p:nvSpPr>
          <p:cNvPr id="7" name="TextBox 6">
            <a:extLst>
              <a:ext uri="{FF2B5EF4-FFF2-40B4-BE49-F238E27FC236}">
                <a16:creationId xmlns:a16="http://schemas.microsoft.com/office/drawing/2014/main" id="{FC697E01-9F44-E5C8-B1DB-38834F9BD5DB}"/>
              </a:ext>
            </a:extLst>
          </p:cNvPr>
          <p:cNvSpPr txBox="1"/>
          <p:nvPr/>
        </p:nvSpPr>
        <p:spPr>
          <a:xfrm>
            <a:off x="4020151" y="2502728"/>
            <a:ext cx="3962400" cy="1077218"/>
          </a:xfrm>
          <a:prstGeom prst="rect">
            <a:avLst/>
          </a:prstGeom>
          <a:noFill/>
        </p:spPr>
        <p:txBody>
          <a:bodyPr wrap="square" rtlCol="0">
            <a:spAutoFit/>
          </a:bodyPr>
          <a:lstStyle/>
          <a:p>
            <a:r>
              <a:rPr lang="en-US" sz="1600"/>
              <a:t>list = [(val_11, val_12, val_13, …, val_1n),</a:t>
            </a:r>
          </a:p>
          <a:p>
            <a:r>
              <a:rPr lang="en-US" sz="1600"/>
              <a:t>           (val_21, val_22, val_23, …, val_2n),</a:t>
            </a:r>
          </a:p>
          <a:p>
            <a:r>
              <a:rPr lang="en-US" sz="1600"/>
              <a:t>           ….,</a:t>
            </a:r>
          </a:p>
          <a:p>
            <a:r>
              <a:rPr lang="en-US" sz="1600"/>
              <a:t>           (val_m1, val_m2, val_m3, …, val_mn)]</a:t>
            </a:r>
          </a:p>
        </p:txBody>
      </p:sp>
      <p:sp>
        <p:nvSpPr>
          <p:cNvPr id="8" name="TextBox 7">
            <a:extLst>
              <a:ext uri="{FF2B5EF4-FFF2-40B4-BE49-F238E27FC236}">
                <a16:creationId xmlns:a16="http://schemas.microsoft.com/office/drawing/2014/main" id="{0B1B96E3-ABBE-76ED-AA47-E85964DD807D}"/>
              </a:ext>
            </a:extLst>
          </p:cNvPr>
          <p:cNvSpPr txBox="1"/>
          <p:nvPr/>
        </p:nvSpPr>
        <p:spPr>
          <a:xfrm>
            <a:off x="8143285" y="4969292"/>
            <a:ext cx="3028336" cy="738664"/>
          </a:xfrm>
          <a:prstGeom prst="rect">
            <a:avLst/>
          </a:prstGeom>
          <a:noFill/>
        </p:spPr>
        <p:txBody>
          <a:bodyPr wrap="square" rtlCol="0">
            <a:spAutoFit/>
          </a:bodyPr>
          <a:lstStyle/>
          <a:p>
            <a:r>
              <a:rPr lang="en-US" sz="1400"/>
              <a:t>So you can also create a dataframe out of an old dataframe.  And give it custom indices and column labels too.</a:t>
            </a:r>
          </a:p>
        </p:txBody>
      </p:sp>
      <p:sp>
        <p:nvSpPr>
          <p:cNvPr id="9" name="TextBox 8">
            <a:extLst>
              <a:ext uri="{FF2B5EF4-FFF2-40B4-BE49-F238E27FC236}">
                <a16:creationId xmlns:a16="http://schemas.microsoft.com/office/drawing/2014/main" id="{AB726E95-F282-9F8F-F04D-F55B5940EE1C}"/>
              </a:ext>
            </a:extLst>
          </p:cNvPr>
          <p:cNvSpPr txBox="1"/>
          <p:nvPr/>
        </p:nvSpPr>
        <p:spPr>
          <a:xfrm>
            <a:off x="213570" y="4969405"/>
            <a:ext cx="7664244" cy="307777"/>
          </a:xfrm>
          <a:prstGeom prst="rect">
            <a:avLst/>
          </a:prstGeom>
          <a:noFill/>
        </p:spPr>
        <p:txBody>
          <a:bodyPr wrap="square" rtlCol="0">
            <a:spAutoFit/>
          </a:bodyPr>
          <a:lstStyle/>
          <a:p>
            <a:r>
              <a:rPr lang="en-US" sz="1400"/>
              <a:t>dataframe_new = pandas.DataFrame(dataframe, index = [row1, row2, …], columns = [col1, col2, …])</a:t>
            </a:r>
          </a:p>
        </p:txBody>
      </p:sp>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64D0EF0E-CC72-C266-0155-C8619F58257B}"/>
                  </a:ext>
                </a:extLst>
              </p14:cNvPr>
              <p14:cNvContentPartPr/>
              <p14:nvPr/>
            </p14:nvContentPartPr>
            <p14:xfrm>
              <a:off x="7612091" y="5130133"/>
              <a:ext cx="421560" cy="79200"/>
            </p14:xfrm>
          </p:contentPart>
        </mc:Choice>
        <mc:Fallback xmlns="">
          <p:pic>
            <p:nvPicPr>
              <p:cNvPr id="11" name="Ink 10">
                <a:extLst>
                  <a:ext uri="{FF2B5EF4-FFF2-40B4-BE49-F238E27FC236}">
                    <a16:creationId xmlns:a16="http://schemas.microsoft.com/office/drawing/2014/main" id="{64D0EF0E-CC72-C266-0155-C8619F58257B}"/>
                  </a:ext>
                </a:extLst>
              </p:cNvPr>
              <p:cNvPicPr/>
              <p:nvPr/>
            </p:nvPicPr>
            <p:blipFill>
              <a:blip r:embed="rId10"/>
              <a:stretch>
                <a:fillRect/>
              </a:stretch>
            </p:blipFill>
            <p:spPr>
              <a:xfrm>
                <a:off x="7605971" y="5123985"/>
                <a:ext cx="433800" cy="91496"/>
              </a:xfrm>
              <a:prstGeom prst="rect">
                <a:avLst/>
              </a:prstGeom>
            </p:spPr>
          </p:pic>
        </mc:Fallback>
      </mc:AlternateContent>
    </p:spTree>
    <p:extLst>
      <p:ext uri="{BB962C8B-B14F-4D97-AF65-F5344CB8AC3E}">
        <p14:creationId xmlns:p14="http://schemas.microsoft.com/office/powerpoint/2010/main" val="3818164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1">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88713" y="1145385"/>
            <a:ext cx="4245966" cy="338554"/>
          </a:xfrm>
          <a:prstGeom prst="rect">
            <a:avLst/>
          </a:prstGeom>
          <a:noFill/>
        </p:spPr>
        <p:txBody>
          <a:bodyPr wrap="square" rtlCol="0">
            <a:spAutoFit/>
          </a:bodyPr>
          <a:lstStyle/>
          <a:p>
            <a:r>
              <a:rPr lang="en-US" sz="1400"/>
              <a:t>Here’s an example of loading a csv file from computer,</a:t>
            </a:r>
            <a:r>
              <a:rPr lang="en-US" sz="1600"/>
              <a:t> </a:t>
            </a:r>
          </a:p>
        </p:txBody>
      </p:sp>
      <p:pic>
        <p:nvPicPr>
          <p:cNvPr id="9" name="Picture 8">
            <a:extLst>
              <a:ext uri="{FF2B5EF4-FFF2-40B4-BE49-F238E27FC236}">
                <a16:creationId xmlns:a16="http://schemas.microsoft.com/office/drawing/2014/main" id="{90BE555B-F52E-E407-3101-18B3C57E68A6}"/>
              </a:ext>
            </a:extLst>
          </p:cNvPr>
          <p:cNvPicPr>
            <a:picLocks noChangeAspect="1"/>
          </p:cNvPicPr>
          <p:nvPr/>
        </p:nvPicPr>
        <p:blipFill>
          <a:blip r:embed="rId3"/>
          <a:stretch>
            <a:fillRect/>
          </a:stretch>
        </p:blipFill>
        <p:spPr>
          <a:xfrm>
            <a:off x="394928" y="1832032"/>
            <a:ext cx="8713766" cy="632137"/>
          </a:xfrm>
          <a:prstGeom prst="rect">
            <a:avLst/>
          </a:prstGeom>
        </p:spPr>
      </p:pic>
      <p:pic>
        <p:nvPicPr>
          <p:cNvPr id="6" name="Picture 5">
            <a:extLst>
              <a:ext uri="{FF2B5EF4-FFF2-40B4-BE49-F238E27FC236}">
                <a16:creationId xmlns:a16="http://schemas.microsoft.com/office/drawing/2014/main" id="{8FD91361-8386-6FB5-7FE2-634B04D32546}"/>
              </a:ext>
            </a:extLst>
          </p:cNvPr>
          <p:cNvPicPr>
            <a:picLocks noChangeAspect="1"/>
          </p:cNvPicPr>
          <p:nvPr/>
        </p:nvPicPr>
        <p:blipFill>
          <a:blip r:embed="rId4"/>
          <a:stretch>
            <a:fillRect/>
          </a:stretch>
        </p:blipFill>
        <p:spPr>
          <a:xfrm>
            <a:off x="394927" y="3581697"/>
            <a:ext cx="8938291" cy="468338"/>
          </a:xfrm>
          <a:prstGeom prst="rect">
            <a:avLst/>
          </a:prstGeom>
        </p:spPr>
      </p:pic>
      <p:sp>
        <p:nvSpPr>
          <p:cNvPr id="7" name="TextBox 6">
            <a:extLst>
              <a:ext uri="{FF2B5EF4-FFF2-40B4-BE49-F238E27FC236}">
                <a16:creationId xmlns:a16="http://schemas.microsoft.com/office/drawing/2014/main" id="{12CB290C-6E40-9CC1-CDD3-880174136133}"/>
              </a:ext>
            </a:extLst>
          </p:cNvPr>
          <p:cNvSpPr txBox="1"/>
          <p:nvPr/>
        </p:nvSpPr>
        <p:spPr>
          <a:xfrm>
            <a:off x="288713" y="3069805"/>
            <a:ext cx="4245966" cy="307777"/>
          </a:xfrm>
          <a:prstGeom prst="rect">
            <a:avLst/>
          </a:prstGeom>
          <a:noFill/>
        </p:spPr>
        <p:txBody>
          <a:bodyPr wrap="square" rtlCol="0">
            <a:spAutoFit/>
          </a:bodyPr>
          <a:lstStyle/>
          <a:p>
            <a:r>
              <a:rPr lang="en-US" sz="1400"/>
              <a:t>and from the web,</a:t>
            </a:r>
            <a:endParaRPr lang="en-US" sz="1600"/>
          </a:p>
        </p:txBody>
      </p:sp>
    </p:spTree>
    <p:extLst>
      <p:ext uri="{BB962C8B-B14F-4D97-AF65-F5344CB8AC3E}">
        <p14:creationId xmlns:p14="http://schemas.microsoft.com/office/powerpoint/2010/main" val="16671816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7" name="Picture 6">
            <a:extLst>
              <a:ext uri="{FF2B5EF4-FFF2-40B4-BE49-F238E27FC236}">
                <a16:creationId xmlns:a16="http://schemas.microsoft.com/office/drawing/2014/main" id="{1A38C8DA-9691-428B-8608-89FAC683D6C0}"/>
              </a:ext>
            </a:extLst>
          </p:cNvPr>
          <p:cNvPicPr>
            <a:picLocks noChangeAspect="1"/>
          </p:cNvPicPr>
          <p:nvPr/>
        </p:nvPicPr>
        <p:blipFill>
          <a:blip r:embed="rId3"/>
          <a:stretch>
            <a:fillRect/>
          </a:stretch>
        </p:blipFill>
        <p:spPr>
          <a:xfrm>
            <a:off x="3785137" y="2188723"/>
            <a:ext cx="3412681" cy="813434"/>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A68625BD-8E8E-45FD-A9C0-DA5C4D347D1E}"/>
                  </a:ext>
                </a:extLst>
              </p14:cNvPr>
              <p14:cNvContentPartPr/>
              <p14:nvPr/>
            </p14:nvContentPartPr>
            <p14:xfrm>
              <a:off x="7404203" y="2534051"/>
              <a:ext cx="549360" cy="245880"/>
            </p14:xfrm>
          </p:contentPart>
        </mc:Choice>
        <mc:Fallback xmlns="">
          <p:pic>
            <p:nvPicPr>
              <p:cNvPr id="8" name="Ink 7">
                <a:extLst>
                  <a:ext uri="{FF2B5EF4-FFF2-40B4-BE49-F238E27FC236}">
                    <a16:creationId xmlns:a16="http://schemas.microsoft.com/office/drawing/2014/main" id="{A68625BD-8E8E-45FD-A9C0-DA5C4D347D1E}"/>
                  </a:ext>
                </a:extLst>
              </p:cNvPr>
              <p:cNvPicPr/>
              <p:nvPr/>
            </p:nvPicPr>
            <p:blipFill>
              <a:blip r:embed="rId5"/>
              <a:stretch>
                <a:fillRect/>
              </a:stretch>
            </p:blipFill>
            <p:spPr>
              <a:xfrm>
                <a:off x="7395203" y="2525411"/>
                <a:ext cx="567000" cy="263520"/>
              </a:xfrm>
              <a:prstGeom prst="rect">
                <a:avLst/>
              </a:prstGeom>
            </p:spPr>
          </p:pic>
        </mc:Fallback>
      </mc:AlternateContent>
      <p:pic>
        <p:nvPicPr>
          <p:cNvPr id="9" name="Picture 8">
            <a:extLst>
              <a:ext uri="{FF2B5EF4-FFF2-40B4-BE49-F238E27FC236}">
                <a16:creationId xmlns:a16="http://schemas.microsoft.com/office/drawing/2014/main" id="{2015D25A-ED26-4B4E-A8B5-8005DE88FB6D}"/>
              </a:ext>
            </a:extLst>
          </p:cNvPr>
          <p:cNvPicPr>
            <a:picLocks noChangeAspect="1"/>
          </p:cNvPicPr>
          <p:nvPr/>
        </p:nvPicPr>
        <p:blipFill>
          <a:blip r:embed="rId6"/>
          <a:stretch>
            <a:fillRect/>
          </a:stretch>
        </p:blipFill>
        <p:spPr>
          <a:xfrm>
            <a:off x="8266034" y="2066199"/>
            <a:ext cx="3530933" cy="1181584"/>
          </a:xfrm>
          <a:prstGeom prst="rect">
            <a:avLst/>
          </a:prstGeom>
        </p:spPr>
      </p:pic>
      <p:pic>
        <p:nvPicPr>
          <p:cNvPr id="10" name="Picture 9">
            <a:extLst>
              <a:ext uri="{FF2B5EF4-FFF2-40B4-BE49-F238E27FC236}">
                <a16:creationId xmlns:a16="http://schemas.microsoft.com/office/drawing/2014/main" id="{ECDAF117-84B2-4E47-8B70-D8D2BE86F632}"/>
              </a:ext>
            </a:extLst>
          </p:cNvPr>
          <p:cNvPicPr>
            <a:picLocks noChangeAspect="1"/>
          </p:cNvPicPr>
          <p:nvPr/>
        </p:nvPicPr>
        <p:blipFill>
          <a:blip r:embed="rId7"/>
          <a:stretch>
            <a:fillRect/>
          </a:stretch>
        </p:blipFill>
        <p:spPr>
          <a:xfrm>
            <a:off x="292907" y="1964987"/>
            <a:ext cx="2812947" cy="1014334"/>
          </a:xfrm>
          <a:prstGeom prst="rect">
            <a:avLst/>
          </a:prstGeom>
        </p:spPr>
      </p:pic>
      <p:sp>
        <p:nvSpPr>
          <p:cNvPr id="24" name="TextBox 23">
            <a:extLst>
              <a:ext uri="{FF2B5EF4-FFF2-40B4-BE49-F238E27FC236}">
                <a16:creationId xmlns:a16="http://schemas.microsoft.com/office/drawing/2014/main" id="{BB5C5963-2B02-47B7-AF25-2B4E770B470A}"/>
              </a:ext>
            </a:extLst>
          </p:cNvPr>
          <p:cNvSpPr txBox="1"/>
          <p:nvPr/>
        </p:nvSpPr>
        <p:spPr>
          <a:xfrm>
            <a:off x="139952" y="1019291"/>
            <a:ext cx="3527376" cy="738664"/>
          </a:xfrm>
          <a:prstGeom prst="rect">
            <a:avLst/>
          </a:prstGeom>
          <a:noFill/>
        </p:spPr>
        <p:txBody>
          <a:bodyPr wrap="square">
            <a:spAutoFit/>
          </a:bodyPr>
          <a:lstStyle/>
          <a:p>
            <a:r>
              <a:rPr lang="en-US" sz="1400"/>
              <a:t>Now creating dataframe from data in file </a:t>
            </a:r>
          </a:p>
          <a:p>
            <a:r>
              <a:rPr lang="en-US" sz="1400"/>
              <a:t>So I saved an Excel sheet as a .csv file.  Contents looked like this: </a:t>
            </a:r>
          </a:p>
        </p:txBody>
      </p:sp>
      <p:sp>
        <p:nvSpPr>
          <p:cNvPr id="25" name="TextBox 24">
            <a:extLst>
              <a:ext uri="{FF2B5EF4-FFF2-40B4-BE49-F238E27FC236}">
                <a16:creationId xmlns:a16="http://schemas.microsoft.com/office/drawing/2014/main" id="{B0F76D00-4FD8-4A17-B7D6-19B0AC06B16D}"/>
              </a:ext>
            </a:extLst>
          </p:cNvPr>
          <p:cNvSpPr txBox="1"/>
          <p:nvPr/>
        </p:nvSpPr>
        <p:spPr>
          <a:xfrm>
            <a:off x="3785137" y="1019417"/>
            <a:ext cx="2394919" cy="307777"/>
          </a:xfrm>
          <a:prstGeom prst="rect">
            <a:avLst/>
          </a:prstGeom>
          <a:noFill/>
        </p:spPr>
        <p:txBody>
          <a:bodyPr wrap="square">
            <a:spAutoFit/>
          </a:bodyPr>
          <a:lstStyle/>
          <a:p>
            <a:r>
              <a:rPr lang="en-US" sz="1400"/>
              <a:t>And then read it into Pandas.</a:t>
            </a:r>
          </a:p>
        </p:txBody>
      </p:sp>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FB6CD258-D684-4D03-9B46-B7B407F29E5B}"/>
                  </a:ext>
                </a:extLst>
              </p14:cNvPr>
              <p14:cNvContentPartPr/>
              <p14:nvPr/>
            </p14:nvContentPartPr>
            <p14:xfrm>
              <a:off x="7396230" y="5417847"/>
              <a:ext cx="549360" cy="245880"/>
            </p14:xfrm>
          </p:contentPart>
        </mc:Choice>
        <mc:Fallback xmlns="">
          <p:pic>
            <p:nvPicPr>
              <p:cNvPr id="26" name="Ink 25">
                <a:extLst>
                  <a:ext uri="{FF2B5EF4-FFF2-40B4-BE49-F238E27FC236}">
                    <a16:creationId xmlns:a16="http://schemas.microsoft.com/office/drawing/2014/main" id="{FB6CD258-D684-4D03-9B46-B7B407F29E5B}"/>
                  </a:ext>
                </a:extLst>
              </p:cNvPr>
              <p:cNvPicPr/>
              <p:nvPr/>
            </p:nvPicPr>
            <p:blipFill>
              <a:blip r:embed="rId5"/>
              <a:stretch>
                <a:fillRect/>
              </a:stretch>
            </p:blipFill>
            <p:spPr>
              <a:xfrm>
                <a:off x="7387230" y="5409207"/>
                <a:ext cx="567000" cy="263520"/>
              </a:xfrm>
              <a:prstGeom prst="rect">
                <a:avLst/>
              </a:prstGeom>
            </p:spPr>
          </p:pic>
        </mc:Fallback>
      </mc:AlternateContent>
      <p:pic>
        <p:nvPicPr>
          <p:cNvPr id="33" name="Picture 32">
            <a:extLst>
              <a:ext uri="{FF2B5EF4-FFF2-40B4-BE49-F238E27FC236}">
                <a16:creationId xmlns:a16="http://schemas.microsoft.com/office/drawing/2014/main" id="{015DDEF6-B152-42D1-BB5A-F377DFBEB68C}"/>
              </a:ext>
            </a:extLst>
          </p:cNvPr>
          <p:cNvPicPr>
            <a:picLocks noChangeAspect="1"/>
          </p:cNvPicPr>
          <p:nvPr/>
        </p:nvPicPr>
        <p:blipFill>
          <a:blip r:embed="rId6"/>
          <a:stretch>
            <a:fillRect/>
          </a:stretch>
        </p:blipFill>
        <p:spPr>
          <a:xfrm>
            <a:off x="8266034" y="4915820"/>
            <a:ext cx="3735184" cy="1249934"/>
          </a:xfrm>
          <a:prstGeom prst="rect">
            <a:avLst/>
          </a:prstGeom>
        </p:spPr>
      </p:pic>
      <p:sp>
        <p:nvSpPr>
          <p:cNvPr id="34" name="TextBox 33">
            <a:extLst>
              <a:ext uri="{FF2B5EF4-FFF2-40B4-BE49-F238E27FC236}">
                <a16:creationId xmlns:a16="http://schemas.microsoft.com/office/drawing/2014/main" id="{D583D06E-3CD8-423A-8451-7556BA8392B9}"/>
              </a:ext>
            </a:extLst>
          </p:cNvPr>
          <p:cNvSpPr txBox="1"/>
          <p:nvPr/>
        </p:nvSpPr>
        <p:spPr>
          <a:xfrm>
            <a:off x="139952" y="3781621"/>
            <a:ext cx="4636329" cy="523220"/>
          </a:xfrm>
          <a:prstGeom prst="rect">
            <a:avLst/>
          </a:prstGeom>
          <a:noFill/>
        </p:spPr>
        <p:txBody>
          <a:bodyPr wrap="square">
            <a:spAutoFit/>
          </a:bodyPr>
          <a:lstStyle/>
          <a:p>
            <a:r>
              <a:rPr lang="en-US" sz="1400"/>
              <a:t>And I typed the same data into a .txt file, and separated the contents by commas.  Contents looked like this: </a:t>
            </a:r>
          </a:p>
        </p:txBody>
      </p:sp>
      <p:sp>
        <p:nvSpPr>
          <p:cNvPr id="35" name="TextBox 34">
            <a:extLst>
              <a:ext uri="{FF2B5EF4-FFF2-40B4-BE49-F238E27FC236}">
                <a16:creationId xmlns:a16="http://schemas.microsoft.com/office/drawing/2014/main" id="{60ECCAFD-D8CB-4219-83F1-88F86293E78E}"/>
              </a:ext>
            </a:extLst>
          </p:cNvPr>
          <p:cNvSpPr txBox="1"/>
          <p:nvPr/>
        </p:nvSpPr>
        <p:spPr>
          <a:xfrm>
            <a:off x="6095999" y="3786836"/>
            <a:ext cx="5700967" cy="523220"/>
          </a:xfrm>
          <a:prstGeom prst="rect">
            <a:avLst/>
          </a:prstGeom>
          <a:noFill/>
        </p:spPr>
        <p:txBody>
          <a:bodyPr wrap="square">
            <a:spAutoFit/>
          </a:bodyPr>
          <a:lstStyle/>
          <a:p>
            <a:r>
              <a:rPr lang="en-US" sz="1400"/>
              <a:t>And then read it into Pandas, and got same result. If the data isn’t separated by commas, then you get crap.</a:t>
            </a:r>
          </a:p>
        </p:txBody>
      </p:sp>
      <p:pic>
        <p:nvPicPr>
          <p:cNvPr id="36" name="Picture 35">
            <a:extLst>
              <a:ext uri="{FF2B5EF4-FFF2-40B4-BE49-F238E27FC236}">
                <a16:creationId xmlns:a16="http://schemas.microsoft.com/office/drawing/2014/main" id="{8028D1CE-8828-42A0-8790-EC8F0861DBD7}"/>
              </a:ext>
            </a:extLst>
          </p:cNvPr>
          <p:cNvPicPr>
            <a:picLocks noChangeAspect="1"/>
          </p:cNvPicPr>
          <p:nvPr/>
        </p:nvPicPr>
        <p:blipFill>
          <a:blip r:embed="rId9"/>
          <a:stretch>
            <a:fillRect/>
          </a:stretch>
        </p:blipFill>
        <p:spPr>
          <a:xfrm>
            <a:off x="165300" y="4589315"/>
            <a:ext cx="4134427" cy="1705213"/>
          </a:xfrm>
          <a:prstGeom prst="rect">
            <a:avLst/>
          </a:prstGeom>
        </p:spPr>
      </p:pic>
      <p:pic>
        <p:nvPicPr>
          <p:cNvPr id="37" name="Picture 36">
            <a:extLst>
              <a:ext uri="{FF2B5EF4-FFF2-40B4-BE49-F238E27FC236}">
                <a16:creationId xmlns:a16="http://schemas.microsoft.com/office/drawing/2014/main" id="{62732C96-D100-4D99-A328-4BAB93B38009}"/>
              </a:ext>
            </a:extLst>
          </p:cNvPr>
          <p:cNvPicPr>
            <a:picLocks noChangeAspect="1"/>
          </p:cNvPicPr>
          <p:nvPr/>
        </p:nvPicPr>
        <p:blipFill>
          <a:blip r:embed="rId10"/>
          <a:stretch>
            <a:fillRect/>
          </a:stretch>
        </p:blipFill>
        <p:spPr>
          <a:xfrm>
            <a:off x="3844950" y="5126033"/>
            <a:ext cx="3391373" cy="819264"/>
          </a:xfrm>
          <a:prstGeom prst="rect">
            <a:avLst/>
          </a:prstGeom>
        </p:spPr>
      </p:pic>
      <p:pic>
        <p:nvPicPr>
          <p:cNvPr id="2" name="Picture 1">
            <a:extLst>
              <a:ext uri="{FF2B5EF4-FFF2-40B4-BE49-F238E27FC236}">
                <a16:creationId xmlns:a16="http://schemas.microsoft.com/office/drawing/2014/main" id="{9B5066E1-475E-0B07-F68C-35C56ED3952D}"/>
              </a:ext>
            </a:extLst>
          </p:cNvPr>
          <p:cNvPicPr>
            <a:picLocks noChangeAspect="1"/>
          </p:cNvPicPr>
          <p:nvPr/>
        </p:nvPicPr>
        <p:blipFill>
          <a:blip r:embed="rId11"/>
          <a:stretch>
            <a:fillRect/>
          </a:stretch>
        </p:blipFill>
        <p:spPr>
          <a:xfrm>
            <a:off x="3844950" y="1453454"/>
            <a:ext cx="6035563" cy="342930"/>
          </a:xfrm>
          <a:prstGeom prst="rect">
            <a:avLst/>
          </a:prstGeom>
        </p:spPr>
      </p:pic>
    </p:spTree>
    <p:extLst>
      <p:ext uri="{BB962C8B-B14F-4D97-AF65-F5344CB8AC3E}">
        <p14:creationId xmlns:p14="http://schemas.microsoft.com/office/powerpoint/2010/main" val="1506600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4" name="TextBox 23">
            <a:extLst>
              <a:ext uri="{FF2B5EF4-FFF2-40B4-BE49-F238E27FC236}">
                <a16:creationId xmlns:a16="http://schemas.microsoft.com/office/drawing/2014/main" id="{BB5C5963-2B02-47B7-AF25-2B4E770B470A}"/>
              </a:ext>
            </a:extLst>
          </p:cNvPr>
          <p:cNvSpPr txBox="1"/>
          <p:nvPr/>
        </p:nvSpPr>
        <p:spPr>
          <a:xfrm>
            <a:off x="139951" y="1019291"/>
            <a:ext cx="5071145" cy="307777"/>
          </a:xfrm>
          <a:prstGeom prst="rect">
            <a:avLst/>
          </a:prstGeom>
          <a:noFill/>
        </p:spPr>
        <p:txBody>
          <a:bodyPr wrap="square">
            <a:spAutoFit/>
          </a:bodyPr>
          <a:lstStyle/>
          <a:p>
            <a:r>
              <a:rPr lang="en-US" sz="1400"/>
              <a:t>Then read this into pandas.  It’s tab delimited, and had comments.  </a:t>
            </a:r>
          </a:p>
        </p:txBody>
      </p:sp>
      <p:pic>
        <p:nvPicPr>
          <p:cNvPr id="4" name="Picture 3">
            <a:extLst>
              <a:ext uri="{FF2B5EF4-FFF2-40B4-BE49-F238E27FC236}">
                <a16:creationId xmlns:a16="http://schemas.microsoft.com/office/drawing/2014/main" id="{1659DBF4-DEF5-AA97-C77B-410AC48D484E}"/>
              </a:ext>
            </a:extLst>
          </p:cNvPr>
          <p:cNvPicPr>
            <a:picLocks noChangeAspect="1"/>
          </p:cNvPicPr>
          <p:nvPr/>
        </p:nvPicPr>
        <p:blipFill>
          <a:blip r:embed="rId3"/>
          <a:stretch>
            <a:fillRect/>
          </a:stretch>
        </p:blipFill>
        <p:spPr>
          <a:xfrm>
            <a:off x="209998" y="1408591"/>
            <a:ext cx="3260790" cy="2274130"/>
          </a:xfrm>
          <a:prstGeom prst="rect">
            <a:avLst/>
          </a:prstGeom>
        </p:spPr>
      </p:pic>
      <p:pic>
        <p:nvPicPr>
          <p:cNvPr id="5" name="Picture 4">
            <a:extLst>
              <a:ext uri="{FF2B5EF4-FFF2-40B4-BE49-F238E27FC236}">
                <a16:creationId xmlns:a16="http://schemas.microsoft.com/office/drawing/2014/main" id="{02B0E873-957B-6760-E098-EC58421D4606}"/>
              </a:ext>
            </a:extLst>
          </p:cNvPr>
          <p:cNvPicPr>
            <a:picLocks noChangeAspect="1"/>
          </p:cNvPicPr>
          <p:nvPr/>
        </p:nvPicPr>
        <p:blipFill>
          <a:blip r:embed="rId4"/>
          <a:stretch>
            <a:fillRect/>
          </a:stretch>
        </p:blipFill>
        <p:spPr>
          <a:xfrm>
            <a:off x="202618" y="3864392"/>
            <a:ext cx="5677072" cy="314907"/>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7341D95F-064F-E875-1BA1-719E9FB8AB01}"/>
                  </a:ext>
                </a:extLst>
              </p14:cNvPr>
              <p14:cNvContentPartPr/>
              <p14:nvPr/>
            </p14:nvContentPartPr>
            <p14:xfrm>
              <a:off x="5927880" y="4030439"/>
              <a:ext cx="168120" cy="297720"/>
            </p14:xfrm>
          </p:contentPart>
        </mc:Choice>
        <mc:Fallback xmlns="">
          <p:pic>
            <p:nvPicPr>
              <p:cNvPr id="6" name="Ink 5">
                <a:extLst>
                  <a:ext uri="{FF2B5EF4-FFF2-40B4-BE49-F238E27FC236}">
                    <a16:creationId xmlns:a16="http://schemas.microsoft.com/office/drawing/2014/main" id="{7341D95F-064F-E875-1BA1-719E9FB8AB01}"/>
                  </a:ext>
                </a:extLst>
              </p:cNvPr>
              <p:cNvPicPr/>
              <p:nvPr/>
            </p:nvPicPr>
            <p:blipFill>
              <a:blip r:embed="rId6"/>
              <a:stretch>
                <a:fillRect/>
              </a:stretch>
            </p:blipFill>
            <p:spPr>
              <a:xfrm>
                <a:off x="5921760" y="4024319"/>
                <a:ext cx="180360" cy="309960"/>
              </a:xfrm>
              <a:prstGeom prst="rect">
                <a:avLst/>
              </a:prstGeom>
            </p:spPr>
          </p:pic>
        </mc:Fallback>
      </mc:AlternateContent>
      <p:pic>
        <p:nvPicPr>
          <p:cNvPr id="11" name="Picture 10">
            <a:extLst>
              <a:ext uri="{FF2B5EF4-FFF2-40B4-BE49-F238E27FC236}">
                <a16:creationId xmlns:a16="http://schemas.microsoft.com/office/drawing/2014/main" id="{9BD6546F-753A-4642-040D-7445CFD6D5F4}"/>
              </a:ext>
            </a:extLst>
          </p:cNvPr>
          <p:cNvPicPr>
            <a:picLocks noChangeAspect="1"/>
          </p:cNvPicPr>
          <p:nvPr/>
        </p:nvPicPr>
        <p:blipFill>
          <a:blip r:embed="rId7"/>
          <a:stretch>
            <a:fillRect/>
          </a:stretch>
        </p:blipFill>
        <p:spPr>
          <a:xfrm>
            <a:off x="262760" y="4341758"/>
            <a:ext cx="2813647" cy="2215301"/>
          </a:xfrm>
          <a:prstGeom prst="rect">
            <a:avLst/>
          </a:prstGeom>
        </p:spPr>
      </p:pic>
    </p:spTree>
    <p:extLst>
      <p:ext uri="{BB962C8B-B14F-4D97-AF65-F5344CB8AC3E}">
        <p14:creationId xmlns:p14="http://schemas.microsoft.com/office/powerpoint/2010/main" val="17079500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4" name="TextBox 23">
            <a:extLst>
              <a:ext uri="{FF2B5EF4-FFF2-40B4-BE49-F238E27FC236}">
                <a16:creationId xmlns:a16="http://schemas.microsoft.com/office/drawing/2014/main" id="{BB5C5963-2B02-47B7-AF25-2B4E770B470A}"/>
              </a:ext>
            </a:extLst>
          </p:cNvPr>
          <p:cNvSpPr txBox="1"/>
          <p:nvPr/>
        </p:nvSpPr>
        <p:spPr>
          <a:xfrm>
            <a:off x="139952" y="1019291"/>
            <a:ext cx="3527376" cy="307777"/>
          </a:xfrm>
          <a:prstGeom prst="rect">
            <a:avLst/>
          </a:prstGeom>
          <a:noFill/>
        </p:spPr>
        <p:txBody>
          <a:bodyPr wrap="square">
            <a:spAutoFit/>
          </a:bodyPr>
          <a:lstStyle/>
          <a:p>
            <a:r>
              <a:rPr lang="en-US" sz="1400"/>
              <a:t>Read this csv into panda,</a:t>
            </a:r>
          </a:p>
        </p:txBody>
      </p:sp>
      <p:sp>
        <p:nvSpPr>
          <p:cNvPr id="34" name="TextBox 33">
            <a:extLst>
              <a:ext uri="{FF2B5EF4-FFF2-40B4-BE49-F238E27FC236}">
                <a16:creationId xmlns:a16="http://schemas.microsoft.com/office/drawing/2014/main" id="{D583D06E-3CD8-423A-8451-7556BA8392B9}"/>
              </a:ext>
            </a:extLst>
          </p:cNvPr>
          <p:cNvSpPr txBox="1"/>
          <p:nvPr/>
        </p:nvSpPr>
        <p:spPr>
          <a:xfrm>
            <a:off x="102351" y="3551918"/>
            <a:ext cx="4636329" cy="307777"/>
          </a:xfrm>
          <a:prstGeom prst="rect">
            <a:avLst/>
          </a:prstGeom>
          <a:noFill/>
        </p:spPr>
        <p:txBody>
          <a:bodyPr wrap="square">
            <a:spAutoFit/>
          </a:bodyPr>
          <a:lstStyle/>
          <a:p>
            <a:r>
              <a:rPr lang="en-US" sz="1400"/>
              <a:t>and made the Name column the indexes</a:t>
            </a:r>
          </a:p>
        </p:txBody>
      </p:sp>
      <p:pic>
        <p:nvPicPr>
          <p:cNvPr id="4" name="Picture 3">
            <a:extLst>
              <a:ext uri="{FF2B5EF4-FFF2-40B4-BE49-F238E27FC236}">
                <a16:creationId xmlns:a16="http://schemas.microsoft.com/office/drawing/2014/main" id="{4D986C93-22F4-702D-3F7F-5303CD8B9A15}"/>
              </a:ext>
            </a:extLst>
          </p:cNvPr>
          <p:cNvPicPr>
            <a:picLocks noChangeAspect="1"/>
          </p:cNvPicPr>
          <p:nvPr/>
        </p:nvPicPr>
        <p:blipFill>
          <a:blip r:embed="rId3"/>
          <a:stretch>
            <a:fillRect/>
          </a:stretch>
        </p:blipFill>
        <p:spPr>
          <a:xfrm>
            <a:off x="165300" y="1484384"/>
            <a:ext cx="5265876" cy="1867062"/>
          </a:xfrm>
          <a:prstGeom prst="rect">
            <a:avLst/>
          </a:prstGeom>
        </p:spPr>
      </p:pic>
      <p:pic>
        <p:nvPicPr>
          <p:cNvPr id="5" name="Picture 4">
            <a:extLst>
              <a:ext uri="{FF2B5EF4-FFF2-40B4-BE49-F238E27FC236}">
                <a16:creationId xmlns:a16="http://schemas.microsoft.com/office/drawing/2014/main" id="{9779A554-C1E4-2710-104A-CD83890E8445}"/>
              </a:ext>
            </a:extLst>
          </p:cNvPr>
          <p:cNvPicPr>
            <a:picLocks noChangeAspect="1"/>
          </p:cNvPicPr>
          <p:nvPr/>
        </p:nvPicPr>
        <p:blipFill>
          <a:blip r:embed="rId4"/>
          <a:stretch>
            <a:fillRect/>
          </a:stretch>
        </p:blipFill>
        <p:spPr>
          <a:xfrm>
            <a:off x="165300" y="4047877"/>
            <a:ext cx="6756610" cy="358758"/>
          </a:xfrm>
          <a:prstGeom prst="rect">
            <a:avLst/>
          </a:prstGeom>
        </p:spPr>
      </p:pic>
      <p:pic>
        <p:nvPicPr>
          <p:cNvPr id="6" name="Picture 5">
            <a:extLst>
              <a:ext uri="{FF2B5EF4-FFF2-40B4-BE49-F238E27FC236}">
                <a16:creationId xmlns:a16="http://schemas.microsoft.com/office/drawing/2014/main" id="{DEF88DAD-917F-ED89-2738-D26A086F2573}"/>
              </a:ext>
            </a:extLst>
          </p:cNvPr>
          <p:cNvPicPr>
            <a:picLocks noChangeAspect="1"/>
          </p:cNvPicPr>
          <p:nvPr/>
        </p:nvPicPr>
        <p:blipFill>
          <a:blip r:embed="rId5"/>
          <a:stretch>
            <a:fillRect/>
          </a:stretch>
        </p:blipFill>
        <p:spPr>
          <a:xfrm>
            <a:off x="206713" y="4536076"/>
            <a:ext cx="4427604" cy="2080440"/>
          </a:xfrm>
          <a:prstGeom prst="rect">
            <a:avLst/>
          </a:prstGeom>
        </p:spPr>
      </p:pic>
    </p:spTree>
    <p:extLst>
      <p:ext uri="{BB962C8B-B14F-4D97-AF65-F5344CB8AC3E}">
        <p14:creationId xmlns:p14="http://schemas.microsoft.com/office/powerpoint/2010/main" val="30117451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8" name="TextBox 7">
            <a:extLst>
              <a:ext uri="{FF2B5EF4-FFF2-40B4-BE49-F238E27FC236}">
                <a16:creationId xmlns:a16="http://schemas.microsoft.com/office/drawing/2014/main" id="{F7C6B373-C78B-4CEB-BCDA-D9CC2178572B}"/>
              </a:ext>
            </a:extLst>
          </p:cNvPr>
          <p:cNvSpPr txBox="1"/>
          <p:nvPr/>
        </p:nvSpPr>
        <p:spPr>
          <a:xfrm>
            <a:off x="422722" y="1088774"/>
            <a:ext cx="4022817" cy="307777"/>
          </a:xfrm>
          <a:prstGeom prst="rect">
            <a:avLst/>
          </a:prstGeom>
          <a:noFill/>
        </p:spPr>
        <p:txBody>
          <a:bodyPr wrap="square" rtlCol="0">
            <a:spAutoFit/>
          </a:bodyPr>
          <a:lstStyle/>
          <a:p>
            <a:r>
              <a:rPr lang="en-US" sz="1400"/>
              <a:t>for example creating a dataframe from a dictionary:</a:t>
            </a:r>
          </a:p>
        </p:txBody>
      </p:sp>
      <p:pic>
        <p:nvPicPr>
          <p:cNvPr id="10" name="Picture 9">
            <a:extLst>
              <a:ext uri="{FF2B5EF4-FFF2-40B4-BE49-F238E27FC236}">
                <a16:creationId xmlns:a16="http://schemas.microsoft.com/office/drawing/2014/main" id="{2C753FCE-E51A-469E-941E-A3DD9388B85E}"/>
              </a:ext>
            </a:extLst>
          </p:cNvPr>
          <p:cNvPicPr>
            <a:picLocks noChangeAspect="1"/>
          </p:cNvPicPr>
          <p:nvPr/>
        </p:nvPicPr>
        <p:blipFill>
          <a:blip r:embed="rId3"/>
          <a:stretch>
            <a:fillRect/>
          </a:stretch>
        </p:blipFill>
        <p:spPr>
          <a:xfrm>
            <a:off x="422722" y="1598164"/>
            <a:ext cx="6496398" cy="1022732"/>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0F21872F-2D78-4FF5-A7DD-AD1349E8171D}"/>
                  </a:ext>
                </a:extLst>
              </p14:cNvPr>
              <p14:cNvContentPartPr/>
              <p14:nvPr/>
            </p14:nvContentPartPr>
            <p14:xfrm rot="16200000">
              <a:off x="7294440" y="1873190"/>
              <a:ext cx="232560" cy="472680"/>
            </p14:xfrm>
          </p:contentPart>
        </mc:Choice>
        <mc:Fallback xmlns="">
          <p:pic>
            <p:nvPicPr>
              <p:cNvPr id="11" name="Ink 10">
                <a:extLst>
                  <a:ext uri="{FF2B5EF4-FFF2-40B4-BE49-F238E27FC236}">
                    <a16:creationId xmlns:a16="http://schemas.microsoft.com/office/drawing/2014/main" id="{0F21872F-2D78-4FF5-A7DD-AD1349E8171D}"/>
                  </a:ext>
                </a:extLst>
              </p:cNvPr>
              <p:cNvPicPr/>
              <p:nvPr/>
            </p:nvPicPr>
            <p:blipFill>
              <a:blip r:embed="rId5"/>
              <a:stretch>
                <a:fillRect/>
              </a:stretch>
            </p:blipFill>
            <p:spPr>
              <a:xfrm rot="16200000">
                <a:off x="7285440" y="1864190"/>
                <a:ext cx="250200" cy="490320"/>
              </a:xfrm>
              <a:prstGeom prst="rect">
                <a:avLst/>
              </a:prstGeom>
            </p:spPr>
          </p:pic>
        </mc:Fallback>
      </mc:AlternateContent>
      <p:pic>
        <p:nvPicPr>
          <p:cNvPr id="13" name="Picture 12">
            <a:extLst>
              <a:ext uri="{FF2B5EF4-FFF2-40B4-BE49-F238E27FC236}">
                <a16:creationId xmlns:a16="http://schemas.microsoft.com/office/drawing/2014/main" id="{B40726E3-1614-4DE7-B69A-9F1EF087250E}"/>
              </a:ext>
            </a:extLst>
          </p:cNvPr>
          <p:cNvPicPr>
            <a:picLocks noChangeAspect="1"/>
          </p:cNvPicPr>
          <p:nvPr/>
        </p:nvPicPr>
        <p:blipFill>
          <a:blip r:embed="rId6"/>
          <a:stretch>
            <a:fillRect/>
          </a:stretch>
        </p:blipFill>
        <p:spPr>
          <a:xfrm>
            <a:off x="8085536" y="1556365"/>
            <a:ext cx="3437106" cy="1327126"/>
          </a:xfrm>
          <a:prstGeom prst="rect">
            <a:avLst/>
          </a:prstGeom>
        </p:spPr>
      </p:pic>
      <p:pic>
        <p:nvPicPr>
          <p:cNvPr id="19" name="Picture 18">
            <a:extLst>
              <a:ext uri="{FF2B5EF4-FFF2-40B4-BE49-F238E27FC236}">
                <a16:creationId xmlns:a16="http://schemas.microsoft.com/office/drawing/2014/main" id="{0F1B37E0-153B-37F4-F686-A03A4BC59301}"/>
              </a:ext>
            </a:extLst>
          </p:cNvPr>
          <p:cNvPicPr>
            <a:picLocks noChangeAspect="1"/>
          </p:cNvPicPr>
          <p:nvPr/>
        </p:nvPicPr>
        <p:blipFill>
          <a:blip r:embed="rId7"/>
          <a:stretch>
            <a:fillRect/>
          </a:stretch>
        </p:blipFill>
        <p:spPr>
          <a:xfrm>
            <a:off x="422722" y="4108055"/>
            <a:ext cx="5942812" cy="1115672"/>
          </a:xfrm>
          <a:prstGeom prst="rect">
            <a:avLst/>
          </a:prstGeom>
        </p:spPr>
      </p:pic>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22EE1240-0BB4-648C-58DC-D7592AC9A801}"/>
                  </a:ext>
                </a:extLst>
              </p14:cNvPr>
              <p14:cNvContentPartPr/>
              <p14:nvPr/>
            </p14:nvContentPartPr>
            <p14:xfrm>
              <a:off x="6925757" y="4546191"/>
              <a:ext cx="692640" cy="239400"/>
            </p14:xfrm>
          </p:contentPart>
        </mc:Choice>
        <mc:Fallback xmlns="">
          <p:pic>
            <p:nvPicPr>
              <p:cNvPr id="20" name="Ink 19">
                <a:extLst>
                  <a:ext uri="{FF2B5EF4-FFF2-40B4-BE49-F238E27FC236}">
                    <a16:creationId xmlns:a16="http://schemas.microsoft.com/office/drawing/2014/main" id="{22EE1240-0BB4-648C-58DC-D7592AC9A801}"/>
                  </a:ext>
                </a:extLst>
              </p:cNvPr>
              <p:cNvPicPr/>
              <p:nvPr/>
            </p:nvPicPr>
            <p:blipFill>
              <a:blip r:embed="rId9"/>
              <a:stretch>
                <a:fillRect/>
              </a:stretch>
            </p:blipFill>
            <p:spPr>
              <a:xfrm>
                <a:off x="6916757" y="4537191"/>
                <a:ext cx="710280" cy="257040"/>
              </a:xfrm>
              <a:prstGeom prst="rect">
                <a:avLst/>
              </a:prstGeom>
            </p:spPr>
          </p:pic>
        </mc:Fallback>
      </mc:AlternateContent>
      <p:pic>
        <p:nvPicPr>
          <p:cNvPr id="21" name="Picture 20">
            <a:extLst>
              <a:ext uri="{FF2B5EF4-FFF2-40B4-BE49-F238E27FC236}">
                <a16:creationId xmlns:a16="http://schemas.microsoft.com/office/drawing/2014/main" id="{8A2DCA57-64D1-EDD1-0D32-1FF223D41D1B}"/>
              </a:ext>
            </a:extLst>
          </p:cNvPr>
          <p:cNvPicPr>
            <a:picLocks noChangeAspect="1"/>
          </p:cNvPicPr>
          <p:nvPr/>
        </p:nvPicPr>
        <p:blipFill>
          <a:blip r:embed="rId10"/>
          <a:stretch>
            <a:fillRect/>
          </a:stretch>
        </p:blipFill>
        <p:spPr>
          <a:xfrm>
            <a:off x="7965004" y="4108055"/>
            <a:ext cx="3803953" cy="1048271"/>
          </a:xfrm>
          <a:prstGeom prst="rect">
            <a:avLst/>
          </a:prstGeom>
        </p:spPr>
      </p:pic>
      <p:sp>
        <p:nvSpPr>
          <p:cNvPr id="22" name="TextBox 21">
            <a:extLst>
              <a:ext uri="{FF2B5EF4-FFF2-40B4-BE49-F238E27FC236}">
                <a16:creationId xmlns:a16="http://schemas.microsoft.com/office/drawing/2014/main" id="{8BB57D1E-1B15-3623-C812-104AAD9A92BB}"/>
              </a:ext>
            </a:extLst>
          </p:cNvPr>
          <p:cNvSpPr txBox="1"/>
          <p:nvPr/>
        </p:nvSpPr>
        <p:spPr>
          <a:xfrm>
            <a:off x="422722" y="3648178"/>
            <a:ext cx="4628048" cy="307777"/>
          </a:xfrm>
          <a:prstGeom prst="rect">
            <a:avLst/>
          </a:prstGeom>
          <a:noFill/>
        </p:spPr>
        <p:txBody>
          <a:bodyPr wrap="square" rtlCol="0">
            <a:spAutoFit/>
          </a:bodyPr>
          <a:lstStyle/>
          <a:p>
            <a:r>
              <a:rPr lang="en-US" sz="1400"/>
              <a:t>creating dataframe from a dictionary, and giving row labels:</a:t>
            </a:r>
          </a:p>
        </p:txBody>
      </p:sp>
    </p:spTree>
    <p:extLst>
      <p:ext uri="{BB962C8B-B14F-4D97-AF65-F5344CB8AC3E}">
        <p14:creationId xmlns:p14="http://schemas.microsoft.com/office/powerpoint/2010/main" val="20841452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48985" cy="461665"/>
          </a:xfrm>
          <a:prstGeom prst="rect">
            <a:avLst/>
          </a:prstGeom>
        </p:spPr>
        <p:txBody>
          <a:bodyPr wrap="none">
            <a:spAutoFit/>
          </a:bodyPr>
          <a:lstStyle/>
          <a:p>
            <a:r>
              <a:rPr lang="en-US" sz="2400" b="1" u="sng">
                <a:solidFill>
                  <a:schemeClr val="bg2">
                    <a:lumMod val="50000"/>
                  </a:schemeClr>
                </a:solidFill>
              </a:rPr>
              <a:t>Dataframe: Example </a:t>
            </a:r>
          </a:p>
        </p:txBody>
      </p:sp>
      <p:sp>
        <p:nvSpPr>
          <p:cNvPr id="7" name="TextBox 6">
            <a:extLst>
              <a:ext uri="{FF2B5EF4-FFF2-40B4-BE49-F238E27FC236}">
                <a16:creationId xmlns:a16="http://schemas.microsoft.com/office/drawing/2014/main" id="{8629062B-4600-FD9F-27AE-8D28E4152B24}"/>
              </a:ext>
            </a:extLst>
          </p:cNvPr>
          <p:cNvSpPr txBox="1"/>
          <p:nvPr/>
        </p:nvSpPr>
        <p:spPr>
          <a:xfrm>
            <a:off x="366093" y="1276541"/>
            <a:ext cx="3330836" cy="338554"/>
          </a:xfrm>
          <a:prstGeom prst="rect">
            <a:avLst/>
          </a:prstGeom>
          <a:noFill/>
        </p:spPr>
        <p:txBody>
          <a:bodyPr wrap="square">
            <a:spAutoFit/>
          </a:bodyPr>
          <a:lstStyle/>
          <a:p>
            <a:r>
              <a:rPr lang="en-US" sz="1600"/>
              <a:t>this is using the converter function:</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57A71FCA-2D46-84A9-E102-B2B86767CC2B}"/>
                  </a:ext>
                </a:extLst>
              </p14:cNvPr>
              <p14:cNvContentPartPr/>
              <p14:nvPr/>
            </p14:nvContentPartPr>
            <p14:xfrm>
              <a:off x="5350955" y="5402762"/>
              <a:ext cx="808200" cy="304200"/>
            </p14:xfrm>
          </p:contentPart>
        </mc:Choice>
        <mc:Fallback xmlns="">
          <p:pic>
            <p:nvPicPr>
              <p:cNvPr id="9" name="Ink 8">
                <a:extLst>
                  <a:ext uri="{FF2B5EF4-FFF2-40B4-BE49-F238E27FC236}">
                    <a16:creationId xmlns:a16="http://schemas.microsoft.com/office/drawing/2014/main" id="{57A71FCA-2D46-84A9-E102-B2B86767CC2B}"/>
                  </a:ext>
                </a:extLst>
              </p:cNvPr>
              <p:cNvPicPr/>
              <p:nvPr/>
            </p:nvPicPr>
            <p:blipFill>
              <a:blip r:embed="rId4"/>
              <a:stretch>
                <a:fillRect/>
              </a:stretch>
            </p:blipFill>
            <p:spPr>
              <a:xfrm>
                <a:off x="5341955" y="5393762"/>
                <a:ext cx="825840" cy="321840"/>
              </a:xfrm>
              <a:prstGeom prst="rect">
                <a:avLst/>
              </a:prstGeom>
            </p:spPr>
          </p:pic>
        </mc:Fallback>
      </mc:AlternateContent>
      <p:pic>
        <p:nvPicPr>
          <p:cNvPr id="11" name="Picture 10">
            <a:extLst>
              <a:ext uri="{FF2B5EF4-FFF2-40B4-BE49-F238E27FC236}">
                <a16:creationId xmlns:a16="http://schemas.microsoft.com/office/drawing/2014/main" id="{33BE4B8C-901F-7512-1CF0-655B6E588887}"/>
              </a:ext>
            </a:extLst>
          </p:cNvPr>
          <p:cNvPicPr>
            <a:picLocks noChangeAspect="1"/>
          </p:cNvPicPr>
          <p:nvPr/>
        </p:nvPicPr>
        <p:blipFill>
          <a:blip r:embed="rId5"/>
          <a:stretch>
            <a:fillRect/>
          </a:stretch>
        </p:blipFill>
        <p:spPr>
          <a:xfrm>
            <a:off x="514927" y="1842679"/>
            <a:ext cx="8422595" cy="1853691"/>
          </a:xfrm>
          <a:prstGeom prst="rect">
            <a:avLst/>
          </a:prstGeom>
        </p:spPr>
      </p:pic>
      <p:pic>
        <p:nvPicPr>
          <p:cNvPr id="12" name="Picture 11">
            <a:extLst>
              <a:ext uri="{FF2B5EF4-FFF2-40B4-BE49-F238E27FC236}">
                <a16:creationId xmlns:a16="http://schemas.microsoft.com/office/drawing/2014/main" id="{C926F5CA-BAED-0CF0-EC9A-19860CE94E1E}"/>
              </a:ext>
            </a:extLst>
          </p:cNvPr>
          <p:cNvPicPr>
            <a:picLocks noChangeAspect="1"/>
          </p:cNvPicPr>
          <p:nvPr/>
        </p:nvPicPr>
        <p:blipFill>
          <a:blip r:embed="rId6"/>
          <a:stretch>
            <a:fillRect/>
          </a:stretch>
        </p:blipFill>
        <p:spPr>
          <a:xfrm>
            <a:off x="6611167" y="4505629"/>
            <a:ext cx="4353411" cy="1962101"/>
          </a:xfrm>
          <a:prstGeom prst="rect">
            <a:avLst/>
          </a:prstGeom>
        </p:spPr>
      </p:pic>
      <p:pic>
        <p:nvPicPr>
          <p:cNvPr id="13" name="Picture 12">
            <a:extLst>
              <a:ext uri="{FF2B5EF4-FFF2-40B4-BE49-F238E27FC236}">
                <a16:creationId xmlns:a16="http://schemas.microsoft.com/office/drawing/2014/main" id="{307F9EEA-FA46-E184-44EB-A33D36CAC960}"/>
              </a:ext>
            </a:extLst>
          </p:cNvPr>
          <p:cNvPicPr>
            <a:picLocks noChangeAspect="1"/>
          </p:cNvPicPr>
          <p:nvPr/>
        </p:nvPicPr>
        <p:blipFill>
          <a:blip r:embed="rId7"/>
          <a:stretch>
            <a:fillRect/>
          </a:stretch>
        </p:blipFill>
        <p:spPr>
          <a:xfrm>
            <a:off x="581198" y="4385187"/>
            <a:ext cx="4492247" cy="2063511"/>
          </a:xfrm>
          <a:prstGeom prst="rect">
            <a:avLst/>
          </a:prstGeom>
        </p:spPr>
      </p:pic>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866F5CD2-6093-8F0B-52EF-4F94E52FA5D6}"/>
                  </a:ext>
                </a:extLst>
              </p14:cNvPr>
              <p14:cNvContentPartPr/>
              <p14:nvPr/>
            </p14:nvContentPartPr>
            <p14:xfrm>
              <a:off x="2694135" y="2416548"/>
              <a:ext cx="854640" cy="218880"/>
            </p14:xfrm>
          </p:contentPart>
        </mc:Choice>
        <mc:Fallback xmlns="">
          <p:pic>
            <p:nvPicPr>
              <p:cNvPr id="14" name="Ink 13">
                <a:extLst>
                  <a:ext uri="{FF2B5EF4-FFF2-40B4-BE49-F238E27FC236}">
                    <a16:creationId xmlns:a16="http://schemas.microsoft.com/office/drawing/2014/main" id="{866F5CD2-6093-8F0B-52EF-4F94E52FA5D6}"/>
                  </a:ext>
                </a:extLst>
              </p:cNvPr>
              <p:cNvPicPr/>
              <p:nvPr/>
            </p:nvPicPr>
            <p:blipFill>
              <a:blip r:embed="rId9"/>
              <a:stretch>
                <a:fillRect/>
              </a:stretch>
            </p:blipFill>
            <p:spPr>
              <a:xfrm>
                <a:off x="2685135" y="2407908"/>
                <a:ext cx="872280" cy="236520"/>
              </a:xfrm>
              <a:prstGeom prst="rect">
                <a:avLst/>
              </a:prstGeom>
            </p:spPr>
          </p:pic>
        </mc:Fallback>
      </mc:AlternateContent>
      <p:sp>
        <p:nvSpPr>
          <p:cNvPr id="15" name="TextBox 14">
            <a:extLst>
              <a:ext uri="{FF2B5EF4-FFF2-40B4-BE49-F238E27FC236}">
                <a16:creationId xmlns:a16="http://schemas.microsoft.com/office/drawing/2014/main" id="{DA5B5EF5-92AB-9755-F30F-32F032ED975F}"/>
              </a:ext>
            </a:extLst>
          </p:cNvPr>
          <p:cNvSpPr txBox="1"/>
          <p:nvPr/>
        </p:nvSpPr>
        <p:spPr>
          <a:xfrm>
            <a:off x="3746857" y="2154938"/>
            <a:ext cx="3432691" cy="523220"/>
          </a:xfrm>
          <a:prstGeom prst="rect">
            <a:avLst/>
          </a:prstGeom>
          <a:noFill/>
        </p:spPr>
        <p:txBody>
          <a:bodyPr wrap="square" rtlCol="0">
            <a:spAutoFit/>
          </a:bodyPr>
          <a:lstStyle/>
          <a:p>
            <a:r>
              <a:rPr lang="en-US" sz="1400"/>
              <a:t>values in Test1 are strings apparently, so have to test if its a ‘numerical’ string.</a:t>
            </a:r>
          </a:p>
        </p:txBody>
      </p:sp>
    </p:spTree>
    <p:extLst>
      <p:ext uri="{BB962C8B-B14F-4D97-AF65-F5344CB8AC3E}">
        <p14:creationId xmlns:p14="http://schemas.microsoft.com/office/powerpoint/2010/main" val="12062936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A35030-2201-38A0-D155-0ADEFC1891E3}"/>
              </a:ext>
            </a:extLst>
          </p:cNvPr>
          <p:cNvSpPr txBox="1"/>
          <p:nvPr/>
        </p:nvSpPr>
        <p:spPr>
          <a:xfrm>
            <a:off x="383393" y="1673558"/>
            <a:ext cx="10488720" cy="584775"/>
          </a:xfrm>
          <a:prstGeom prst="rect">
            <a:avLst/>
          </a:prstGeom>
          <a:noFill/>
        </p:spPr>
        <p:txBody>
          <a:bodyPr wrap="square">
            <a:spAutoFit/>
          </a:bodyPr>
          <a:lstStyle/>
          <a:p>
            <a:r>
              <a:rPr lang="en-US" sz="1600"/>
              <a:t>Sometimes it doesn’t seem to be able to find the data file, even though its in the same file as the code.  So then you have to put in the whole path to the file:</a:t>
            </a:r>
          </a:p>
        </p:txBody>
      </p:sp>
      <p:pic>
        <p:nvPicPr>
          <p:cNvPr id="6" name="Picture 5">
            <a:extLst>
              <a:ext uri="{FF2B5EF4-FFF2-40B4-BE49-F238E27FC236}">
                <a16:creationId xmlns:a16="http://schemas.microsoft.com/office/drawing/2014/main" id="{C615DFBD-E3C5-9195-DE81-B2A74E88F653}"/>
              </a:ext>
            </a:extLst>
          </p:cNvPr>
          <p:cNvPicPr>
            <a:picLocks noChangeAspect="1"/>
          </p:cNvPicPr>
          <p:nvPr/>
        </p:nvPicPr>
        <p:blipFill>
          <a:blip r:embed="rId2"/>
          <a:stretch>
            <a:fillRect/>
          </a:stretch>
        </p:blipFill>
        <p:spPr>
          <a:xfrm>
            <a:off x="471883" y="2426536"/>
            <a:ext cx="10311739" cy="727996"/>
          </a:xfrm>
          <a:prstGeom prst="rect">
            <a:avLst/>
          </a:prstGeom>
        </p:spPr>
      </p:pic>
      <p:pic>
        <p:nvPicPr>
          <p:cNvPr id="7" name="Picture 6">
            <a:extLst>
              <a:ext uri="{FF2B5EF4-FFF2-40B4-BE49-F238E27FC236}">
                <a16:creationId xmlns:a16="http://schemas.microsoft.com/office/drawing/2014/main" id="{D3FACE04-0458-0FEE-F102-1D09F7A4F791}"/>
              </a:ext>
            </a:extLst>
          </p:cNvPr>
          <p:cNvPicPr>
            <a:picLocks noChangeAspect="1"/>
          </p:cNvPicPr>
          <p:nvPr/>
        </p:nvPicPr>
        <p:blipFill>
          <a:blip r:embed="rId3"/>
          <a:stretch>
            <a:fillRect/>
          </a:stretch>
        </p:blipFill>
        <p:spPr>
          <a:xfrm>
            <a:off x="560373" y="4052958"/>
            <a:ext cx="10085597" cy="600844"/>
          </a:xfrm>
          <a:prstGeom prst="rect">
            <a:avLst/>
          </a:prstGeom>
        </p:spPr>
      </p:pic>
      <p:sp>
        <p:nvSpPr>
          <p:cNvPr id="8" name="TextBox 7">
            <a:extLst>
              <a:ext uri="{FF2B5EF4-FFF2-40B4-BE49-F238E27FC236}">
                <a16:creationId xmlns:a16="http://schemas.microsoft.com/office/drawing/2014/main" id="{322DB9F2-95AC-A2E3-4A1C-9FACA1AE67BE}"/>
              </a:ext>
            </a:extLst>
          </p:cNvPr>
          <p:cNvSpPr txBox="1"/>
          <p:nvPr/>
        </p:nvSpPr>
        <p:spPr>
          <a:xfrm>
            <a:off x="471883" y="3433525"/>
            <a:ext cx="4156746" cy="338554"/>
          </a:xfrm>
          <a:prstGeom prst="rect">
            <a:avLst/>
          </a:prstGeom>
          <a:noFill/>
        </p:spPr>
        <p:txBody>
          <a:bodyPr wrap="square">
            <a:spAutoFit/>
          </a:bodyPr>
          <a:lstStyle/>
          <a:p>
            <a:r>
              <a:rPr lang="en-US" sz="1600"/>
              <a:t>this is creating a dataframe from an excel file.</a:t>
            </a:r>
          </a:p>
        </p:txBody>
      </p:sp>
      <p:sp>
        <p:nvSpPr>
          <p:cNvPr id="9" name="Rectangle 8">
            <a:extLst>
              <a:ext uri="{FF2B5EF4-FFF2-40B4-BE49-F238E27FC236}">
                <a16:creationId xmlns:a16="http://schemas.microsoft.com/office/drawing/2014/main" id="{35379650-A161-5B47-7039-593E2EA52A86}"/>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spTree>
    <p:extLst>
      <p:ext uri="{BB962C8B-B14F-4D97-AF65-F5344CB8AC3E}">
        <p14:creationId xmlns:p14="http://schemas.microsoft.com/office/powerpoint/2010/main" val="3660475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27881" cy="461665"/>
          </a:xfrm>
          <a:prstGeom prst="rect">
            <a:avLst/>
          </a:prstGeom>
        </p:spPr>
        <p:txBody>
          <a:bodyPr wrap="none">
            <a:spAutoFit/>
          </a:bodyPr>
          <a:lstStyle/>
          <a:p>
            <a:r>
              <a:rPr lang="en-US" sz="2400" b="1" u="sng">
                <a:solidFill>
                  <a:srgbClr val="7030A0"/>
                </a:solidFill>
              </a:rPr>
              <a:t>Series: Exporting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06622" y="1107952"/>
            <a:ext cx="10911852" cy="307777"/>
          </a:xfrm>
          <a:prstGeom prst="rect">
            <a:avLst/>
          </a:prstGeom>
          <a:noFill/>
        </p:spPr>
        <p:txBody>
          <a:bodyPr wrap="square" rtlCol="0">
            <a:spAutoFit/>
          </a:bodyPr>
          <a:lstStyle/>
          <a:p>
            <a:r>
              <a:rPr lang="en-US" sz="1400"/>
              <a:t>We can convert Series to other formats.  One such way is:</a:t>
            </a:r>
          </a:p>
        </p:txBody>
      </p:sp>
      <p:sp>
        <p:nvSpPr>
          <p:cNvPr id="2" name="TextBox 1">
            <a:extLst>
              <a:ext uri="{FF2B5EF4-FFF2-40B4-BE49-F238E27FC236}">
                <a16:creationId xmlns:a16="http://schemas.microsoft.com/office/drawing/2014/main" id="{5AE2F719-542C-2673-D774-D8DB2516C0F2}"/>
              </a:ext>
            </a:extLst>
          </p:cNvPr>
          <p:cNvSpPr txBox="1"/>
          <p:nvPr/>
        </p:nvSpPr>
        <p:spPr>
          <a:xfrm>
            <a:off x="2655481" y="1687686"/>
            <a:ext cx="6881038" cy="307777"/>
          </a:xfrm>
          <a:prstGeom prst="rect">
            <a:avLst/>
          </a:prstGeom>
          <a:noFill/>
        </p:spPr>
        <p:txBody>
          <a:bodyPr wrap="square">
            <a:spAutoFit/>
          </a:bodyPr>
          <a:lstStyle/>
          <a:p>
            <a:r>
              <a:rPr lang="en-US" sz="1400"/>
              <a:t>converts a series to a dictionary,</a:t>
            </a:r>
          </a:p>
        </p:txBody>
      </p:sp>
      <p:sp>
        <p:nvSpPr>
          <p:cNvPr id="6" name="TextBox 5">
            <a:extLst>
              <a:ext uri="{FF2B5EF4-FFF2-40B4-BE49-F238E27FC236}">
                <a16:creationId xmlns:a16="http://schemas.microsoft.com/office/drawing/2014/main" id="{3BD05677-6C50-A945-4705-41C90532A36C}"/>
              </a:ext>
            </a:extLst>
          </p:cNvPr>
          <p:cNvSpPr txBox="1"/>
          <p:nvPr/>
        </p:nvSpPr>
        <p:spPr>
          <a:xfrm>
            <a:off x="261089" y="1681560"/>
            <a:ext cx="1503128" cy="307777"/>
          </a:xfrm>
          <a:prstGeom prst="rect">
            <a:avLst/>
          </a:prstGeom>
          <a:noFill/>
        </p:spPr>
        <p:txBody>
          <a:bodyPr wrap="square" rtlCol="0">
            <a:spAutoFit/>
          </a:bodyPr>
          <a:lstStyle/>
          <a:p>
            <a:r>
              <a:rPr lang="en-US" sz="1400"/>
              <a:t>series.to_dict()</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8647A16E-2705-7A87-CF6D-CD6400DABF06}"/>
                  </a:ext>
                </a:extLst>
              </p14:cNvPr>
              <p14:cNvContentPartPr/>
              <p14:nvPr/>
            </p14:nvContentPartPr>
            <p14:xfrm>
              <a:off x="1757491" y="1863100"/>
              <a:ext cx="621720" cy="28080"/>
            </p14:xfrm>
          </p:contentPart>
        </mc:Choice>
        <mc:Fallback xmlns="">
          <p:pic>
            <p:nvPicPr>
              <p:cNvPr id="7" name="Ink 6">
                <a:extLst>
                  <a:ext uri="{FF2B5EF4-FFF2-40B4-BE49-F238E27FC236}">
                    <a16:creationId xmlns:a16="http://schemas.microsoft.com/office/drawing/2014/main" id="{8647A16E-2705-7A87-CF6D-CD6400DABF06}"/>
                  </a:ext>
                </a:extLst>
              </p:cNvPr>
              <p:cNvPicPr/>
              <p:nvPr/>
            </p:nvPicPr>
            <p:blipFill>
              <a:blip r:embed="rId4"/>
              <a:stretch>
                <a:fillRect/>
              </a:stretch>
            </p:blipFill>
            <p:spPr>
              <a:xfrm>
                <a:off x="1748491" y="1854100"/>
                <a:ext cx="639360" cy="45720"/>
              </a:xfrm>
              <a:prstGeom prst="rect">
                <a:avLst/>
              </a:prstGeom>
            </p:spPr>
          </p:pic>
        </mc:Fallback>
      </mc:AlternateContent>
      <p:pic>
        <p:nvPicPr>
          <p:cNvPr id="9" name="Picture 8">
            <a:extLst>
              <a:ext uri="{FF2B5EF4-FFF2-40B4-BE49-F238E27FC236}">
                <a16:creationId xmlns:a16="http://schemas.microsoft.com/office/drawing/2014/main" id="{8314CAE7-BAF0-B7CE-6AB8-93C2408D8341}"/>
              </a:ext>
            </a:extLst>
          </p:cNvPr>
          <p:cNvPicPr>
            <a:picLocks noChangeAspect="1"/>
          </p:cNvPicPr>
          <p:nvPr/>
        </p:nvPicPr>
        <p:blipFill>
          <a:blip r:embed="rId5"/>
          <a:stretch>
            <a:fillRect/>
          </a:stretch>
        </p:blipFill>
        <p:spPr>
          <a:xfrm>
            <a:off x="2731614" y="2162098"/>
            <a:ext cx="3926830" cy="1909453"/>
          </a:xfrm>
          <a:prstGeom prst="rect">
            <a:avLst/>
          </a:prstGeom>
        </p:spPr>
      </p:pic>
    </p:spTree>
    <p:extLst>
      <p:ext uri="{BB962C8B-B14F-4D97-AF65-F5344CB8AC3E}">
        <p14:creationId xmlns:p14="http://schemas.microsoft.com/office/powerpoint/2010/main" val="14985011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A35030-2201-38A0-D155-0ADEFC1891E3}"/>
              </a:ext>
            </a:extLst>
          </p:cNvPr>
          <p:cNvSpPr txBox="1"/>
          <p:nvPr/>
        </p:nvSpPr>
        <p:spPr>
          <a:xfrm>
            <a:off x="383392" y="1039815"/>
            <a:ext cx="8657971" cy="338554"/>
          </a:xfrm>
          <a:prstGeom prst="rect">
            <a:avLst/>
          </a:prstGeom>
          <a:noFill/>
        </p:spPr>
        <p:txBody>
          <a:bodyPr wrap="square">
            <a:spAutoFit/>
          </a:bodyPr>
          <a:lstStyle/>
          <a:p>
            <a:r>
              <a:rPr lang="en-US" sz="1600"/>
              <a:t>Here’s the first way to download an file on the web into a df, and I’m just grabbing the “1700” sheet.</a:t>
            </a:r>
          </a:p>
        </p:txBody>
      </p:sp>
      <p:sp>
        <p:nvSpPr>
          <p:cNvPr id="9" name="Rectangle 8">
            <a:extLst>
              <a:ext uri="{FF2B5EF4-FFF2-40B4-BE49-F238E27FC236}">
                <a16:creationId xmlns:a16="http://schemas.microsoft.com/office/drawing/2014/main" id="{35379650-A161-5B47-7039-593E2EA52A86}"/>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6" name="Picture 5">
            <a:extLst>
              <a:ext uri="{FF2B5EF4-FFF2-40B4-BE49-F238E27FC236}">
                <a16:creationId xmlns:a16="http://schemas.microsoft.com/office/drawing/2014/main" id="{2E2E6A21-D226-D367-54BE-F41A38830FBE}"/>
              </a:ext>
            </a:extLst>
          </p:cNvPr>
          <p:cNvPicPr>
            <a:picLocks noChangeAspect="1"/>
          </p:cNvPicPr>
          <p:nvPr/>
        </p:nvPicPr>
        <p:blipFill>
          <a:blip r:embed="rId2"/>
          <a:stretch>
            <a:fillRect/>
          </a:stretch>
        </p:blipFill>
        <p:spPr>
          <a:xfrm>
            <a:off x="461240" y="1593273"/>
            <a:ext cx="7227183" cy="424520"/>
          </a:xfrm>
          <a:prstGeom prst="rect">
            <a:avLst/>
          </a:prstGeom>
        </p:spPr>
      </p:pic>
      <p:pic>
        <p:nvPicPr>
          <p:cNvPr id="7" name="Picture 6">
            <a:extLst>
              <a:ext uri="{FF2B5EF4-FFF2-40B4-BE49-F238E27FC236}">
                <a16:creationId xmlns:a16="http://schemas.microsoft.com/office/drawing/2014/main" id="{E53D97CA-4555-B642-029A-3047F0BA107C}"/>
              </a:ext>
            </a:extLst>
          </p:cNvPr>
          <p:cNvPicPr>
            <a:picLocks noChangeAspect="1"/>
          </p:cNvPicPr>
          <p:nvPr/>
        </p:nvPicPr>
        <p:blipFill>
          <a:blip r:embed="rId3"/>
          <a:stretch>
            <a:fillRect/>
          </a:stretch>
        </p:blipFill>
        <p:spPr>
          <a:xfrm>
            <a:off x="546967" y="2342021"/>
            <a:ext cx="2625442" cy="2477112"/>
          </a:xfrm>
          <a:prstGeom prst="rect">
            <a:avLst/>
          </a:prstGeom>
        </p:spPr>
      </p:pic>
      <p:pic>
        <p:nvPicPr>
          <p:cNvPr id="8" name="Picture 7">
            <a:extLst>
              <a:ext uri="{FF2B5EF4-FFF2-40B4-BE49-F238E27FC236}">
                <a16:creationId xmlns:a16="http://schemas.microsoft.com/office/drawing/2014/main" id="{8B551958-2129-BA11-FEA3-9ED6E130A332}"/>
              </a:ext>
            </a:extLst>
          </p:cNvPr>
          <p:cNvPicPr>
            <a:picLocks noChangeAspect="1"/>
          </p:cNvPicPr>
          <p:nvPr/>
        </p:nvPicPr>
        <p:blipFill>
          <a:blip r:embed="rId4"/>
          <a:stretch>
            <a:fillRect/>
          </a:stretch>
        </p:blipFill>
        <p:spPr>
          <a:xfrm>
            <a:off x="546967" y="5143361"/>
            <a:ext cx="6668431" cy="466790"/>
          </a:xfrm>
          <a:prstGeom prst="rect">
            <a:avLst/>
          </a:prstGeom>
        </p:spPr>
      </p:pic>
    </p:spTree>
    <p:extLst>
      <p:ext uri="{BB962C8B-B14F-4D97-AF65-F5344CB8AC3E}">
        <p14:creationId xmlns:p14="http://schemas.microsoft.com/office/powerpoint/2010/main" val="1868114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A35030-2201-38A0-D155-0ADEFC1891E3}"/>
              </a:ext>
            </a:extLst>
          </p:cNvPr>
          <p:cNvSpPr txBox="1"/>
          <p:nvPr/>
        </p:nvSpPr>
        <p:spPr>
          <a:xfrm>
            <a:off x="383392" y="1039815"/>
            <a:ext cx="11037277" cy="584775"/>
          </a:xfrm>
          <a:prstGeom prst="rect">
            <a:avLst/>
          </a:prstGeom>
          <a:noFill/>
        </p:spPr>
        <p:txBody>
          <a:bodyPr wrap="square">
            <a:spAutoFit/>
          </a:bodyPr>
          <a:lstStyle/>
          <a:p>
            <a:r>
              <a:rPr lang="en-US" sz="1600"/>
              <a:t>Here I’m downloading the entire file, not just a particular sheet.  Can see that this returns a dictionary of df’s – one for each sheet.  The dictionary key is the sheet name, and the value is the df.</a:t>
            </a:r>
          </a:p>
        </p:txBody>
      </p:sp>
      <p:sp>
        <p:nvSpPr>
          <p:cNvPr id="9" name="Rectangle 8">
            <a:extLst>
              <a:ext uri="{FF2B5EF4-FFF2-40B4-BE49-F238E27FC236}">
                <a16:creationId xmlns:a16="http://schemas.microsoft.com/office/drawing/2014/main" id="{35379650-A161-5B47-7039-593E2EA52A86}"/>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3" name="Picture 2">
            <a:extLst>
              <a:ext uri="{FF2B5EF4-FFF2-40B4-BE49-F238E27FC236}">
                <a16:creationId xmlns:a16="http://schemas.microsoft.com/office/drawing/2014/main" id="{94516839-A4E5-717C-BDFC-33C92440EA27}"/>
              </a:ext>
            </a:extLst>
          </p:cNvPr>
          <p:cNvPicPr>
            <a:picLocks noChangeAspect="1"/>
          </p:cNvPicPr>
          <p:nvPr/>
        </p:nvPicPr>
        <p:blipFill>
          <a:blip r:embed="rId2"/>
          <a:stretch>
            <a:fillRect/>
          </a:stretch>
        </p:blipFill>
        <p:spPr>
          <a:xfrm>
            <a:off x="404083" y="1748401"/>
            <a:ext cx="6706536" cy="485843"/>
          </a:xfrm>
          <a:prstGeom prst="rect">
            <a:avLst/>
          </a:prstGeom>
        </p:spPr>
      </p:pic>
      <p:pic>
        <p:nvPicPr>
          <p:cNvPr id="4" name="Picture 3">
            <a:extLst>
              <a:ext uri="{FF2B5EF4-FFF2-40B4-BE49-F238E27FC236}">
                <a16:creationId xmlns:a16="http://schemas.microsoft.com/office/drawing/2014/main" id="{0C1CC7FD-9D35-FED8-820B-B0AA3E8D6D5A}"/>
              </a:ext>
            </a:extLst>
          </p:cNvPr>
          <p:cNvPicPr>
            <a:picLocks noChangeAspect="1"/>
          </p:cNvPicPr>
          <p:nvPr/>
        </p:nvPicPr>
        <p:blipFill>
          <a:blip r:embed="rId3"/>
          <a:stretch>
            <a:fillRect/>
          </a:stretch>
        </p:blipFill>
        <p:spPr>
          <a:xfrm>
            <a:off x="475393" y="2530051"/>
            <a:ext cx="2846305" cy="4028413"/>
          </a:xfrm>
          <a:prstGeom prst="rect">
            <a:avLst/>
          </a:prstGeom>
        </p:spPr>
      </p:pic>
    </p:spTree>
    <p:extLst>
      <p:ext uri="{BB962C8B-B14F-4D97-AF65-F5344CB8AC3E}">
        <p14:creationId xmlns:p14="http://schemas.microsoft.com/office/powerpoint/2010/main" val="27717716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A35030-2201-38A0-D155-0ADEFC1891E3}"/>
              </a:ext>
            </a:extLst>
          </p:cNvPr>
          <p:cNvSpPr txBox="1"/>
          <p:nvPr/>
        </p:nvSpPr>
        <p:spPr>
          <a:xfrm>
            <a:off x="383392" y="871864"/>
            <a:ext cx="6727227" cy="338554"/>
          </a:xfrm>
          <a:prstGeom prst="rect">
            <a:avLst/>
          </a:prstGeom>
          <a:noFill/>
        </p:spPr>
        <p:txBody>
          <a:bodyPr wrap="square">
            <a:spAutoFit/>
          </a:bodyPr>
          <a:lstStyle/>
          <a:p>
            <a:r>
              <a:rPr lang="en-US" sz="1600"/>
              <a:t>Here we’re doing it the other excel file way.  First we create an ExcelFile.  </a:t>
            </a:r>
          </a:p>
        </p:txBody>
      </p:sp>
      <p:sp>
        <p:nvSpPr>
          <p:cNvPr id="9" name="Rectangle 8">
            <a:extLst>
              <a:ext uri="{FF2B5EF4-FFF2-40B4-BE49-F238E27FC236}">
                <a16:creationId xmlns:a16="http://schemas.microsoft.com/office/drawing/2014/main" id="{35379650-A161-5B47-7039-593E2EA52A86}"/>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 name="Picture 1">
            <a:extLst>
              <a:ext uri="{FF2B5EF4-FFF2-40B4-BE49-F238E27FC236}">
                <a16:creationId xmlns:a16="http://schemas.microsoft.com/office/drawing/2014/main" id="{A96C5D56-2BCB-4E41-8465-7EAA9A284F4D}"/>
              </a:ext>
            </a:extLst>
          </p:cNvPr>
          <p:cNvPicPr>
            <a:picLocks noChangeAspect="1"/>
          </p:cNvPicPr>
          <p:nvPr/>
        </p:nvPicPr>
        <p:blipFill>
          <a:blip r:embed="rId2"/>
          <a:stretch>
            <a:fillRect/>
          </a:stretch>
        </p:blipFill>
        <p:spPr>
          <a:xfrm>
            <a:off x="1482472" y="1341215"/>
            <a:ext cx="5958546" cy="338554"/>
          </a:xfrm>
          <a:prstGeom prst="rect">
            <a:avLst/>
          </a:prstGeom>
        </p:spPr>
      </p:pic>
      <p:pic>
        <p:nvPicPr>
          <p:cNvPr id="3" name="Picture 2">
            <a:extLst>
              <a:ext uri="{FF2B5EF4-FFF2-40B4-BE49-F238E27FC236}">
                <a16:creationId xmlns:a16="http://schemas.microsoft.com/office/drawing/2014/main" id="{04C4484F-9291-821A-197A-7DE666C27AA7}"/>
              </a:ext>
            </a:extLst>
          </p:cNvPr>
          <p:cNvPicPr>
            <a:picLocks noChangeAspect="1"/>
          </p:cNvPicPr>
          <p:nvPr/>
        </p:nvPicPr>
        <p:blipFill>
          <a:blip r:embed="rId3"/>
          <a:stretch>
            <a:fillRect/>
          </a:stretch>
        </p:blipFill>
        <p:spPr>
          <a:xfrm>
            <a:off x="1483387" y="2241492"/>
            <a:ext cx="3754869" cy="338554"/>
          </a:xfrm>
          <a:prstGeom prst="rect">
            <a:avLst/>
          </a:prstGeom>
        </p:spPr>
      </p:pic>
      <p:sp>
        <p:nvSpPr>
          <p:cNvPr id="4" name="TextBox 3">
            <a:extLst>
              <a:ext uri="{FF2B5EF4-FFF2-40B4-BE49-F238E27FC236}">
                <a16:creationId xmlns:a16="http://schemas.microsoft.com/office/drawing/2014/main" id="{77E80DE4-7AA6-8405-DD0F-4B9E951B2888}"/>
              </a:ext>
            </a:extLst>
          </p:cNvPr>
          <p:cNvSpPr txBox="1"/>
          <p:nvPr/>
        </p:nvSpPr>
        <p:spPr>
          <a:xfrm>
            <a:off x="383391" y="1827719"/>
            <a:ext cx="4611395" cy="338554"/>
          </a:xfrm>
          <a:prstGeom prst="rect">
            <a:avLst/>
          </a:prstGeom>
          <a:noFill/>
        </p:spPr>
        <p:txBody>
          <a:bodyPr wrap="square">
            <a:spAutoFit/>
          </a:bodyPr>
          <a:lstStyle/>
          <a:p>
            <a:r>
              <a:rPr lang="en-US" sz="1600"/>
              <a:t>We can define the sheets list.  There’s just one sheet.</a:t>
            </a:r>
          </a:p>
        </p:txBody>
      </p:sp>
      <p:pic>
        <p:nvPicPr>
          <p:cNvPr id="10" name="Picture 9">
            <a:extLst>
              <a:ext uri="{FF2B5EF4-FFF2-40B4-BE49-F238E27FC236}">
                <a16:creationId xmlns:a16="http://schemas.microsoft.com/office/drawing/2014/main" id="{7998B56F-A176-F8D6-8946-112BCF4B11A6}"/>
              </a:ext>
            </a:extLst>
          </p:cNvPr>
          <p:cNvPicPr>
            <a:picLocks noChangeAspect="1"/>
          </p:cNvPicPr>
          <p:nvPr/>
        </p:nvPicPr>
        <p:blipFill>
          <a:blip r:embed="rId4"/>
          <a:stretch>
            <a:fillRect/>
          </a:stretch>
        </p:blipFill>
        <p:spPr>
          <a:xfrm>
            <a:off x="1483387" y="2580046"/>
            <a:ext cx="1744265" cy="544506"/>
          </a:xfrm>
          <a:prstGeom prst="rect">
            <a:avLst/>
          </a:prstGeom>
        </p:spPr>
      </p:pic>
      <p:sp>
        <p:nvSpPr>
          <p:cNvPr id="11" name="TextBox 10">
            <a:extLst>
              <a:ext uri="{FF2B5EF4-FFF2-40B4-BE49-F238E27FC236}">
                <a16:creationId xmlns:a16="http://schemas.microsoft.com/office/drawing/2014/main" id="{8BECCBC7-84F7-BF9D-08E3-ECBACFDF6D19}"/>
              </a:ext>
            </a:extLst>
          </p:cNvPr>
          <p:cNvSpPr txBox="1"/>
          <p:nvPr/>
        </p:nvSpPr>
        <p:spPr>
          <a:xfrm>
            <a:off x="410897" y="3208555"/>
            <a:ext cx="8337823" cy="338554"/>
          </a:xfrm>
          <a:prstGeom prst="rect">
            <a:avLst/>
          </a:prstGeom>
          <a:noFill/>
        </p:spPr>
        <p:txBody>
          <a:bodyPr wrap="square">
            <a:spAutoFit/>
          </a:bodyPr>
          <a:lstStyle/>
          <a:p>
            <a:r>
              <a:rPr lang="en-US" sz="1600"/>
              <a:t>And then we can convert the sheet to a dataframe, in either of those two ways,</a:t>
            </a:r>
          </a:p>
        </p:txBody>
      </p:sp>
      <p:pic>
        <p:nvPicPr>
          <p:cNvPr id="12" name="Picture 11">
            <a:extLst>
              <a:ext uri="{FF2B5EF4-FFF2-40B4-BE49-F238E27FC236}">
                <a16:creationId xmlns:a16="http://schemas.microsoft.com/office/drawing/2014/main" id="{AF76BE97-0DE6-2501-D39E-77A2E9CCD207}"/>
              </a:ext>
            </a:extLst>
          </p:cNvPr>
          <p:cNvPicPr>
            <a:picLocks noChangeAspect="1"/>
          </p:cNvPicPr>
          <p:nvPr/>
        </p:nvPicPr>
        <p:blipFill>
          <a:blip r:embed="rId5"/>
          <a:stretch>
            <a:fillRect/>
          </a:stretch>
        </p:blipFill>
        <p:spPr>
          <a:xfrm>
            <a:off x="5742469" y="3581108"/>
            <a:ext cx="4099989" cy="386003"/>
          </a:xfrm>
          <a:prstGeom prst="rect">
            <a:avLst/>
          </a:prstGeom>
        </p:spPr>
      </p:pic>
      <p:pic>
        <p:nvPicPr>
          <p:cNvPr id="13" name="Picture 12">
            <a:extLst>
              <a:ext uri="{FF2B5EF4-FFF2-40B4-BE49-F238E27FC236}">
                <a16:creationId xmlns:a16="http://schemas.microsoft.com/office/drawing/2014/main" id="{2D13DC3E-6207-3D3D-4402-0D878F34C082}"/>
              </a:ext>
            </a:extLst>
          </p:cNvPr>
          <p:cNvPicPr>
            <a:picLocks noChangeAspect="1"/>
          </p:cNvPicPr>
          <p:nvPr/>
        </p:nvPicPr>
        <p:blipFill>
          <a:blip r:embed="rId6"/>
          <a:stretch>
            <a:fillRect/>
          </a:stretch>
        </p:blipFill>
        <p:spPr>
          <a:xfrm>
            <a:off x="1482472" y="3630307"/>
            <a:ext cx="3598345" cy="307296"/>
          </a:xfrm>
          <a:prstGeom prst="rect">
            <a:avLst/>
          </a:prstGeom>
        </p:spPr>
      </p:pic>
      <p:sp>
        <p:nvSpPr>
          <p:cNvPr id="14" name="TextBox 13">
            <a:extLst>
              <a:ext uri="{FF2B5EF4-FFF2-40B4-BE49-F238E27FC236}">
                <a16:creationId xmlns:a16="http://schemas.microsoft.com/office/drawing/2014/main" id="{2EBD3836-27EC-19A0-1820-A00322DE7A03}"/>
              </a:ext>
            </a:extLst>
          </p:cNvPr>
          <p:cNvSpPr txBox="1"/>
          <p:nvPr/>
        </p:nvSpPr>
        <p:spPr>
          <a:xfrm>
            <a:off x="397111" y="4108832"/>
            <a:ext cx="1801362" cy="338554"/>
          </a:xfrm>
          <a:prstGeom prst="rect">
            <a:avLst/>
          </a:prstGeom>
          <a:noFill/>
        </p:spPr>
        <p:txBody>
          <a:bodyPr wrap="square">
            <a:spAutoFit/>
          </a:bodyPr>
          <a:lstStyle/>
          <a:p>
            <a:r>
              <a:rPr lang="en-US" sz="1600"/>
              <a:t>And we get,</a:t>
            </a:r>
          </a:p>
        </p:txBody>
      </p:sp>
      <p:pic>
        <p:nvPicPr>
          <p:cNvPr id="15" name="Picture 14">
            <a:extLst>
              <a:ext uri="{FF2B5EF4-FFF2-40B4-BE49-F238E27FC236}">
                <a16:creationId xmlns:a16="http://schemas.microsoft.com/office/drawing/2014/main" id="{F43A46F4-0623-6766-CE2C-B9B9620553F4}"/>
              </a:ext>
            </a:extLst>
          </p:cNvPr>
          <p:cNvPicPr>
            <a:picLocks noChangeAspect="1"/>
          </p:cNvPicPr>
          <p:nvPr/>
        </p:nvPicPr>
        <p:blipFill>
          <a:blip r:embed="rId7"/>
          <a:stretch>
            <a:fillRect/>
          </a:stretch>
        </p:blipFill>
        <p:spPr>
          <a:xfrm>
            <a:off x="1583057" y="4618615"/>
            <a:ext cx="4487142" cy="2005935"/>
          </a:xfrm>
          <a:prstGeom prst="rect">
            <a:avLst/>
          </a:prstGeom>
        </p:spPr>
      </p:pic>
    </p:spTree>
    <p:extLst>
      <p:ext uri="{BB962C8B-B14F-4D97-AF65-F5344CB8AC3E}">
        <p14:creationId xmlns:p14="http://schemas.microsoft.com/office/powerpoint/2010/main" val="36638698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500F6-4A86-1F97-4071-5D1EB65CFA67}"/>
            </a:ext>
          </a:extLst>
        </p:cNvPr>
        <p:cNvGrpSpPr/>
        <p:nvPr/>
      </p:nvGrpSpPr>
      <p:grpSpPr>
        <a:xfrm>
          <a:off x="0" y="0"/>
          <a:ext cx="0" cy="0"/>
          <a:chOff x="0" y="0"/>
          <a:chExt cx="0" cy="0"/>
        </a:xfrm>
      </p:grpSpPr>
      <p:pic>
        <p:nvPicPr>
          <p:cNvPr id="26" name="Picture 25">
            <a:extLst>
              <a:ext uri="{FF2B5EF4-FFF2-40B4-BE49-F238E27FC236}">
                <a16:creationId xmlns:a16="http://schemas.microsoft.com/office/drawing/2014/main" id="{1A936117-1E33-62BA-6FAD-4FA5F4A3448A}"/>
              </a:ext>
            </a:extLst>
          </p:cNvPr>
          <p:cNvPicPr>
            <a:picLocks noChangeAspect="1"/>
          </p:cNvPicPr>
          <p:nvPr/>
        </p:nvPicPr>
        <p:blipFill>
          <a:blip r:embed="rId3"/>
          <a:stretch>
            <a:fillRect/>
          </a:stretch>
        </p:blipFill>
        <p:spPr>
          <a:xfrm>
            <a:off x="6563093" y="2617105"/>
            <a:ext cx="4770628" cy="957515"/>
          </a:xfrm>
          <a:prstGeom prst="rect">
            <a:avLst/>
          </a:prstGeom>
        </p:spPr>
      </p:pic>
      <p:pic>
        <p:nvPicPr>
          <p:cNvPr id="27" name="Picture 26">
            <a:extLst>
              <a:ext uri="{FF2B5EF4-FFF2-40B4-BE49-F238E27FC236}">
                <a16:creationId xmlns:a16="http://schemas.microsoft.com/office/drawing/2014/main" id="{52BD4E2D-DC58-01FD-17AF-4BD7BDAFC545}"/>
              </a:ext>
            </a:extLst>
          </p:cNvPr>
          <p:cNvPicPr>
            <a:picLocks noChangeAspect="1"/>
          </p:cNvPicPr>
          <p:nvPr/>
        </p:nvPicPr>
        <p:blipFill>
          <a:blip r:embed="rId4"/>
          <a:stretch>
            <a:fillRect/>
          </a:stretch>
        </p:blipFill>
        <p:spPr>
          <a:xfrm>
            <a:off x="375670" y="2294236"/>
            <a:ext cx="4831499" cy="1173582"/>
          </a:xfrm>
          <a:prstGeom prst="rect">
            <a:avLst/>
          </a:prstGeom>
        </p:spPr>
      </p:pic>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F531B614-EC90-C9CF-962B-07E3C24F5810}"/>
                  </a:ext>
                </a:extLst>
              </p14:cNvPr>
              <p14:cNvContentPartPr/>
              <p14:nvPr/>
            </p14:nvContentPartPr>
            <p14:xfrm rot="16200000">
              <a:off x="5768851" y="2579937"/>
              <a:ext cx="232560" cy="472680"/>
            </p14:xfrm>
          </p:contentPart>
        </mc:Choice>
        <mc:Fallback xmlns="">
          <p:pic>
            <p:nvPicPr>
              <p:cNvPr id="28" name="Ink 27">
                <a:extLst>
                  <a:ext uri="{FF2B5EF4-FFF2-40B4-BE49-F238E27FC236}">
                    <a16:creationId xmlns:a16="http://schemas.microsoft.com/office/drawing/2014/main" id="{F531B614-EC90-C9CF-962B-07E3C24F5810}"/>
                  </a:ext>
                </a:extLst>
              </p:cNvPr>
              <p:cNvPicPr/>
              <p:nvPr/>
            </p:nvPicPr>
            <p:blipFill>
              <a:blip r:embed="rId6"/>
              <a:stretch>
                <a:fillRect/>
              </a:stretch>
            </p:blipFill>
            <p:spPr>
              <a:xfrm rot="16200000">
                <a:off x="5759851" y="2570937"/>
                <a:ext cx="250200" cy="490320"/>
              </a:xfrm>
              <a:prstGeom prst="rect">
                <a:avLst/>
              </a:prstGeom>
            </p:spPr>
          </p:pic>
        </mc:Fallback>
      </mc:AlternateContent>
      <p:sp>
        <p:nvSpPr>
          <p:cNvPr id="2" name="TextBox 1">
            <a:extLst>
              <a:ext uri="{FF2B5EF4-FFF2-40B4-BE49-F238E27FC236}">
                <a16:creationId xmlns:a16="http://schemas.microsoft.com/office/drawing/2014/main" id="{A6E173FD-035B-5F25-0DDA-FB4A7378C143}"/>
              </a:ext>
            </a:extLst>
          </p:cNvPr>
          <p:cNvSpPr txBox="1"/>
          <p:nvPr/>
        </p:nvSpPr>
        <p:spPr>
          <a:xfrm>
            <a:off x="289946" y="3870154"/>
            <a:ext cx="7929714" cy="338554"/>
          </a:xfrm>
          <a:prstGeom prst="rect">
            <a:avLst/>
          </a:prstGeom>
          <a:noFill/>
        </p:spPr>
        <p:txBody>
          <a:bodyPr wrap="square" rtlCol="0">
            <a:spAutoFit/>
          </a:bodyPr>
          <a:lstStyle/>
          <a:p>
            <a:r>
              <a:rPr lang="en-US" sz="1600"/>
              <a:t>Here’s an example of relabeling an old dataframe. </a:t>
            </a:r>
          </a:p>
        </p:txBody>
      </p:sp>
      <p:pic>
        <p:nvPicPr>
          <p:cNvPr id="4" name="Picture 3">
            <a:extLst>
              <a:ext uri="{FF2B5EF4-FFF2-40B4-BE49-F238E27FC236}">
                <a16:creationId xmlns:a16="http://schemas.microsoft.com/office/drawing/2014/main" id="{B53804E0-B13E-B428-B8ED-2B8D48233A3E}"/>
              </a:ext>
            </a:extLst>
          </p:cNvPr>
          <p:cNvPicPr>
            <a:picLocks noChangeAspect="1"/>
          </p:cNvPicPr>
          <p:nvPr/>
        </p:nvPicPr>
        <p:blipFill>
          <a:blip r:embed="rId7"/>
          <a:stretch>
            <a:fillRect/>
          </a:stretch>
        </p:blipFill>
        <p:spPr>
          <a:xfrm>
            <a:off x="375670" y="4408735"/>
            <a:ext cx="6717381" cy="1123756"/>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7BBFB18D-235C-1BEA-ED6E-D0B30B7FD611}"/>
                  </a:ext>
                </a:extLst>
              </p14:cNvPr>
              <p14:cNvContentPartPr/>
              <p14:nvPr/>
            </p14:nvContentPartPr>
            <p14:xfrm rot="16200000">
              <a:off x="7397833" y="4734273"/>
              <a:ext cx="232560" cy="472680"/>
            </p14:xfrm>
          </p:contentPart>
        </mc:Choice>
        <mc:Fallback xmlns="">
          <p:pic>
            <p:nvPicPr>
              <p:cNvPr id="5" name="Ink 4">
                <a:extLst>
                  <a:ext uri="{FF2B5EF4-FFF2-40B4-BE49-F238E27FC236}">
                    <a16:creationId xmlns:a16="http://schemas.microsoft.com/office/drawing/2014/main" id="{7BBFB18D-235C-1BEA-ED6E-D0B30B7FD611}"/>
                  </a:ext>
                </a:extLst>
              </p:cNvPr>
              <p:cNvPicPr/>
              <p:nvPr/>
            </p:nvPicPr>
            <p:blipFill>
              <a:blip r:embed="rId6"/>
              <a:stretch>
                <a:fillRect/>
              </a:stretch>
            </p:blipFill>
            <p:spPr>
              <a:xfrm rot="16200000">
                <a:off x="7388833" y="4725273"/>
                <a:ext cx="250200" cy="490320"/>
              </a:xfrm>
              <a:prstGeom prst="rect">
                <a:avLst/>
              </a:prstGeom>
            </p:spPr>
          </p:pic>
        </mc:Fallback>
      </mc:AlternateContent>
      <p:pic>
        <p:nvPicPr>
          <p:cNvPr id="6" name="Picture 5">
            <a:extLst>
              <a:ext uri="{FF2B5EF4-FFF2-40B4-BE49-F238E27FC236}">
                <a16:creationId xmlns:a16="http://schemas.microsoft.com/office/drawing/2014/main" id="{0EF16F8F-4970-8613-1537-D9F094ACA291}"/>
              </a:ext>
            </a:extLst>
          </p:cNvPr>
          <p:cNvPicPr>
            <a:picLocks noChangeAspect="1"/>
          </p:cNvPicPr>
          <p:nvPr/>
        </p:nvPicPr>
        <p:blipFill>
          <a:blip r:embed="rId9"/>
          <a:stretch>
            <a:fillRect/>
          </a:stretch>
        </p:blipFill>
        <p:spPr>
          <a:xfrm>
            <a:off x="8012982" y="4350974"/>
            <a:ext cx="3767965" cy="1321133"/>
          </a:xfrm>
          <a:prstGeom prst="rect">
            <a:avLst/>
          </a:prstGeom>
        </p:spPr>
      </p:pic>
      <p:sp>
        <p:nvSpPr>
          <p:cNvPr id="8" name="TextBox 7">
            <a:extLst>
              <a:ext uri="{FF2B5EF4-FFF2-40B4-BE49-F238E27FC236}">
                <a16:creationId xmlns:a16="http://schemas.microsoft.com/office/drawing/2014/main" id="{26D13857-9754-61C6-0E5E-32CDB38C05B1}"/>
              </a:ext>
            </a:extLst>
          </p:cNvPr>
          <p:cNvSpPr txBox="1"/>
          <p:nvPr/>
        </p:nvSpPr>
        <p:spPr>
          <a:xfrm>
            <a:off x="289945" y="1615785"/>
            <a:ext cx="8825479" cy="338554"/>
          </a:xfrm>
          <a:prstGeom prst="rect">
            <a:avLst/>
          </a:prstGeom>
          <a:noFill/>
        </p:spPr>
        <p:txBody>
          <a:bodyPr wrap="square" rtlCol="0">
            <a:spAutoFit/>
          </a:bodyPr>
          <a:lstStyle/>
          <a:p>
            <a:r>
              <a:rPr lang="en-US" sz="1600"/>
              <a:t>Here I created a dataframe out of a list of tuples, and I’m giving it row labels and column headings. </a:t>
            </a:r>
          </a:p>
        </p:txBody>
      </p:sp>
      <p:sp>
        <p:nvSpPr>
          <p:cNvPr id="10" name="Rectangle 9">
            <a:extLst>
              <a:ext uri="{FF2B5EF4-FFF2-40B4-BE49-F238E27FC236}">
                <a16:creationId xmlns:a16="http://schemas.microsoft.com/office/drawing/2014/main" id="{6A2173EE-634F-8C4A-0599-7229FBE48466}"/>
              </a:ext>
            </a:extLst>
          </p:cNvPr>
          <p:cNvSpPr/>
          <p:nvPr/>
        </p:nvSpPr>
        <p:spPr>
          <a:xfrm>
            <a:off x="4330563" y="167956"/>
            <a:ext cx="2780056" cy="461665"/>
          </a:xfrm>
          <a:prstGeom prst="rect">
            <a:avLst/>
          </a:prstGeom>
        </p:spPr>
        <p:txBody>
          <a:bodyPr wrap="none">
            <a:spAutoFit/>
          </a:bodyPr>
          <a:lstStyle/>
          <a:p>
            <a:r>
              <a:rPr lang="en-US" sz="2400" b="1" u="sng">
                <a:solidFill>
                  <a:schemeClr val="bg2">
                    <a:lumMod val="50000"/>
                  </a:schemeClr>
                </a:solidFill>
              </a:rPr>
              <a:t>Dataframe: Example</a:t>
            </a:r>
          </a:p>
        </p:txBody>
      </p:sp>
    </p:spTree>
    <p:extLst>
      <p:ext uri="{BB962C8B-B14F-4D97-AF65-F5344CB8AC3E}">
        <p14:creationId xmlns:p14="http://schemas.microsoft.com/office/powerpoint/2010/main" val="8230765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95019" y="197452"/>
            <a:ext cx="2989007" cy="461665"/>
          </a:xfrm>
          <a:prstGeom prst="rect">
            <a:avLst/>
          </a:prstGeom>
        </p:spPr>
        <p:txBody>
          <a:bodyPr wrap="square">
            <a:spAutoFit/>
          </a:bodyPr>
          <a:lstStyle/>
          <a:p>
            <a:r>
              <a:rPr lang="en-US" sz="2400" b="1" u="sng">
                <a:solidFill>
                  <a:srgbClr val="0066FF"/>
                </a:solidFill>
              </a:rPr>
              <a:t>Dataframe: Exporting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18981" y="1150471"/>
            <a:ext cx="4192420" cy="338554"/>
          </a:xfrm>
          <a:prstGeom prst="rect">
            <a:avLst/>
          </a:prstGeom>
          <a:noFill/>
        </p:spPr>
        <p:txBody>
          <a:bodyPr wrap="square" rtlCol="0">
            <a:spAutoFit/>
          </a:bodyPr>
          <a:lstStyle/>
          <a:p>
            <a:r>
              <a:rPr lang="en-US" sz="1600"/>
              <a:t>Can export a dataframe to excel file, or csv file,</a:t>
            </a:r>
          </a:p>
        </p:txBody>
      </p:sp>
      <p:sp>
        <p:nvSpPr>
          <p:cNvPr id="5" name="TextBox 4">
            <a:extLst>
              <a:ext uri="{FF2B5EF4-FFF2-40B4-BE49-F238E27FC236}">
                <a16:creationId xmlns:a16="http://schemas.microsoft.com/office/drawing/2014/main" id="{72FE5A7A-A198-5E52-834C-EE270077B81C}"/>
              </a:ext>
            </a:extLst>
          </p:cNvPr>
          <p:cNvSpPr txBox="1"/>
          <p:nvPr/>
        </p:nvSpPr>
        <p:spPr>
          <a:xfrm>
            <a:off x="6426653" y="1782074"/>
            <a:ext cx="5476445" cy="954107"/>
          </a:xfrm>
          <a:prstGeom prst="rect">
            <a:avLst/>
          </a:prstGeom>
          <a:noFill/>
        </p:spPr>
        <p:txBody>
          <a:bodyPr wrap="square">
            <a:spAutoFit/>
          </a:bodyPr>
          <a:lstStyle/>
          <a:p>
            <a:r>
              <a:rPr lang="en-US" sz="1400"/>
              <a:t>will save the dataframe as a excel file at the specified location, with given sheet name.  It will by default supply index row labels, and if you don’t want them, then can supply argument,</a:t>
            </a:r>
            <a:r>
              <a:rPr lang="en-US" sz="1400" b="1"/>
              <a:t> index = False</a:t>
            </a:r>
            <a:r>
              <a:rPr lang="en-US" sz="1400"/>
              <a:t>.  Can write out to right of column with </a:t>
            </a:r>
            <a:r>
              <a:rPr lang="en-US" sz="1400" b="1"/>
              <a:t>startcol = #</a:t>
            </a:r>
            <a:r>
              <a:rPr lang="en-US" sz="1400"/>
              <a:t>, and below given row with </a:t>
            </a:r>
            <a:r>
              <a:rPr lang="en-US" sz="1400" b="1"/>
              <a:t>startrow = #</a:t>
            </a:r>
            <a:r>
              <a:rPr lang="en-US" sz="1400"/>
              <a:t>.</a:t>
            </a:r>
          </a:p>
        </p:txBody>
      </p:sp>
      <p:sp>
        <p:nvSpPr>
          <p:cNvPr id="6" name="TextBox 5">
            <a:extLst>
              <a:ext uri="{FF2B5EF4-FFF2-40B4-BE49-F238E27FC236}">
                <a16:creationId xmlns:a16="http://schemas.microsoft.com/office/drawing/2014/main" id="{97B2772F-24D1-1EB8-6417-3C4473301853}"/>
              </a:ext>
            </a:extLst>
          </p:cNvPr>
          <p:cNvSpPr txBox="1"/>
          <p:nvPr/>
        </p:nvSpPr>
        <p:spPr>
          <a:xfrm>
            <a:off x="318981" y="1828986"/>
            <a:ext cx="5201092" cy="307777"/>
          </a:xfrm>
          <a:prstGeom prst="rect">
            <a:avLst/>
          </a:prstGeom>
          <a:noFill/>
        </p:spPr>
        <p:txBody>
          <a:bodyPr wrap="square" rtlCol="0">
            <a:spAutoFit/>
          </a:bodyPr>
          <a:lstStyle/>
          <a:p>
            <a:r>
              <a:rPr lang="en-US" sz="1400"/>
              <a:t>dataframe.to_excel(“path to excel file”, sheet_name = “sheet name”)</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B54B2D16-C342-87B8-B492-BB48E121B53D}"/>
                  </a:ext>
                </a:extLst>
              </p14:cNvPr>
              <p14:cNvContentPartPr/>
              <p14:nvPr/>
            </p14:nvContentPartPr>
            <p14:xfrm>
              <a:off x="5662503" y="1982874"/>
              <a:ext cx="621720" cy="28080"/>
            </p14:xfrm>
          </p:contentPart>
        </mc:Choice>
        <mc:Fallback xmlns="">
          <p:pic>
            <p:nvPicPr>
              <p:cNvPr id="7" name="Ink 6">
                <a:extLst>
                  <a:ext uri="{FF2B5EF4-FFF2-40B4-BE49-F238E27FC236}">
                    <a16:creationId xmlns:a16="http://schemas.microsoft.com/office/drawing/2014/main" id="{B54B2D16-C342-87B8-B492-BB48E121B53D}"/>
                  </a:ext>
                </a:extLst>
              </p:cNvPr>
              <p:cNvPicPr/>
              <p:nvPr/>
            </p:nvPicPr>
            <p:blipFill>
              <a:blip r:embed="rId4"/>
              <a:stretch>
                <a:fillRect/>
              </a:stretch>
            </p:blipFill>
            <p:spPr>
              <a:xfrm>
                <a:off x="5653503" y="1973874"/>
                <a:ext cx="639360" cy="45720"/>
              </a:xfrm>
              <a:prstGeom prst="rect">
                <a:avLst/>
              </a:prstGeom>
            </p:spPr>
          </p:pic>
        </mc:Fallback>
      </mc:AlternateContent>
      <p:pic>
        <p:nvPicPr>
          <p:cNvPr id="8" name="Picture 7">
            <a:extLst>
              <a:ext uri="{FF2B5EF4-FFF2-40B4-BE49-F238E27FC236}">
                <a16:creationId xmlns:a16="http://schemas.microsoft.com/office/drawing/2014/main" id="{452DCFD4-AA63-11E7-CCDE-11AA62BF91C2}"/>
              </a:ext>
            </a:extLst>
          </p:cNvPr>
          <p:cNvPicPr>
            <a:picLocks noChangeAspect="1"/>
          </p:cNvPicPr>
          <p:nvPr/>
        </p:nvPicPr>
        <p:blipFill>
          <a:blip r:embed="rId5"/>
          <a:stretch>
            <a:fillRect/>
          </a:stretch>
        </p:blipFill>
        <p:spPr>
          <a:xfrm>
            <a:off x="397277" y="3776047"/>
            <a:ext cx="3957427" cy="559806"/>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C234D6F2-914C-D03E-7E5A-FBCD99168651}"/>
                  </a:ext>
                </a:extLst>
              </p14:cNvPr>
              <p14:cNvContentPartPr/>
              <p14:nvPr/>
            </p14:nvContentPartPr>
            <p14:xfrm>
              <a:off x="4706562" y="4032925"/>
              <a:ext cx="601539" cy="28080"/>
            </p14:xfrm>
          </p:contentPart>
        </mc:Choice>
        <mc:Fallback xmlns="">
          <p:pic>
            <p:nvPicPr>
              <p:cNvPr id="9" name="Ink 8">
                <a:extLst>
                  <a:ext uri="{FF2B5EF4-FFF2-40B4-BE49-F238E27FC236}">
                    <a16:creationId xmlns:a16="http://schemas.microsoft.com/office/drawing/2014/main" id="{C234D6F2-914C-D03E-7E5A-FBCD99168651}"/>
                  </a:ext>
                </a:extLst>
              </p:cNvPr>
              <p:cNvPicPr/>
              <p:nvPr/>
            </p:nvPicPr>
            <p:blipFill>
              <a:blip r:embed="rId7"/>
              <a:stretch>
                <a:fillRect/>
              </a:stretch>
            </p:blipFill>
            <p:spPr>
              <a:xfrm>
                <a:off x="4697562" y="4023925"/>
                <a:ext cx="619178" cy="45720"/>
              </a:xfrm>
              <a:prstGeom prst="rect">
                <a:avLst/>
              </a:prstGeom>
            </p:spPr>
          </p:pic>
        </mc:Fallback>
      </mc:AlternateContent>
      <p:sp>
        <p:nvSpPr>
          <p:cNvPr id="10" name="TextBox 9">
            <a:extLst>
              <a:ext uri="{FF2B5EF4-FFF2-40B4-BE49-F238E27FC236}">
                <a16:creationId xmlns:a16="http://schemas.microsoft.com/office/drawing/2014/main" id="{E5202B61-FD86-2A57-DC04-6E838323AFBA}"/>
              </a:ext>
            </a:extLst>
          </p:cNvPr>
          <p:cNvSpPr txBox="1"/>
          <p:nvPr/>
        </p:nvSpPr>
        <p:spPr>
          <a:xfrm>
            <a:off x="5618961" y="3795762"/>
            <a:ext cx="4798192" cy="523220"/>
          </a:xfrm>
          <a:prstGeom prst="rect">
            <a:avLst/>
          </a:prstGeom>
          <a:noFill/>
        </p:spPr>
        <p:txBody>
          <a:bodyPr wrap="square" rtlCol="0">
            <a:spAutoFit/>
          </a:bodyPr>
          <a:lstStyle/>
          <a:p>
            <a:r>
              <a:rPr lang="en-US" sz="1400"/>
              <a:t>can do something like this, if want to write two dataframes to the same Excel file, in different sheets.</a:t>
            </a:r>
          </a:p>
        </p:txBody>
      </p:sp>
      <p:sp>
        <p:nvSpPr>
          <p:cNvPr id="11" name="TextBox 10">
            <a:extLst>
              <a:ext uri="{FF2B5EF4-FFF2-40B4-BE49-F238E27FC236}">
                <a16:creationId xmlns:a16="http://schemas.microsoft.com/office/drawing/2014/main" id="{290169A1-6767-115C-B573-77CE503B849F}"/>
              </a:ext>
            </a:extLst>
          </p:cNvPr>
          <p:cNvSpPr txBox="1"/>
          <p:nvPr/>
        </p:nvSpPr>
        <p:spPr>
          <a:xfrm>
            <a:off x="4198500" y="4995437"/>
            <a:ext cx="7596110" cy="1169551"/>
          </a:xfrm>
          <a:prstGeom prst="rect">
            <a:avLst/>
          </a:prstGeom>
          <a:noFill/>
        </p:spPr>
        <p:txBody>
          <a:bodyPr wrap="square">
            <a:spAutoFit/>
          </a:bodyPr>
          <a:lstStyle/>
          <a:p>
            <a:r>
              <a:rPr lang="en-US" sz="1400"/>
              <a:t>will save the dataframe as a excel file at the specified location, with given sheet name.  It will by default supply index row labels, and if you don’t want them, then can supply argument,</a:t>
            </a:r>
            <a:r>
              <a:rPr lang="en-US" sz="1400" b="1"/>
              <a:t> index = False</a:t>
            </a:r>
            <a:r>
              <a:rPr lang="en-US" sz="1400"/>
              <a:t>.  Can write out to right of column with </a:t>
            </a:r>
            <a:r>
              <a:rPr lang="en-US" sz="1400" b="1"/>
              <a:t>startcol = #</a:t>
            </a:r>
            <a:r>
              <a:rPr lang="en-US" sz="1400"/>
              <a:t>, and below given row with </a:t>
            </a:r>
            <a:r>
              <a:rPr lang="en-US" sz="1400" b="1"/>
              <a:t>startrow = #</a:t>
            </a:r>
            <a:r>
              <a:rPr lang="en-US" sz="1400"/>
              <a:t>. Can output just a selection of the columns by adding </a:t>
            </a:r>
            <a:r>
              <a:rPr lang="en-US" sz="1400" b="1"/>
              <a:t>columns = [list of columns]</a:t>
            </a:r>
            <a:r>
              <a:rPr lang="en-US" sz="1400"/>
              <a:t> argument.  If want to leave out the header, then can say </a:t>
            </a:r>
            <a:r>
              <a:rPr lang="en-US" sz="1400" b="1"/>
              <a:t>header = False</a:t>
            </a:r>
            <a:r>
              <a:rPr lang="en-US" sz="1400"/>
              <a:t>.</a:t>
            </a:r>
          </a:p>
        </p:txBody>
      </p:sp>
      <p:sp>
        <p:nvSpPr>
          <p:cNvPr id="12" name="TextBox 11">
            <a:extLst>
              <a:ext uri="{FF2B5EF4-FFF2-40B4-BE49-F238E27FC236}">
                <a16:creationId xmlns:a16="http://schemas.microsoft.com/office/drawing/2014/main" id="{6D9CFFD2-EF0F-B663-D046-31FC79B5DDF1}"/>
              </a:ext>
            </a:extLst>
          </p:cNvPr>
          <p:cNvSpPr txBox="1"/>
          <p:nvPr/>
        </p:nvSpPr>
        <p:spPr>
          <a:xfrm>
            <a:off x="318981" y="5011650"/>
            <a:ext cx="2807802" cy="307777"/>
          </a:xfrm>
          <a:prstGeom prst="rect">
            <a:avLst/>
          </a:prstGeom>
          <a:noFill/>
        </p:spPr>
        <p:txBody>
          <a:bodyPr wrap="square" rtlCol="0">
            <a:spAutoFit/>
          </a:bodyPr>
          <a:lstStyle/>
          <a:p>
            <a:r>
              <a:rPr lang="en-US" sz="1400"/>
              <a:t>dataframe.to_csv(“path to csv file”)</a:t>
            </a:r>
          </a:p>
        </p:txBody>
      </p:sp>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264DA07E-19BA-95DD-EB5E-F82B72867A86}"/>
                  </a:ext>
                </a:extLst>
              </p14:cNvPr>
              <p14:cNvContentPartPr/>
              <p14:nvPr/>
            </p14:nvContentPartPr>
            <p14:xfrm>
              <a:off x="3263114" y="5149181"/>
              <a:ext cx="621720" cy="28080"/>
            </p14:xfrm>
          </p:contentPart>
        </mc:Choice>
        <mc:Fallback xmlns="">
          <p:pic>
            <p:nvPicPr>
              <p:cNvPr id="13" name="Ink 12">
                <a:extLst>
                  <a:ext uri="{FF2B5EF4-FFF2-40B4-BE49-F238E27FC236}">
                    <a16:creationId xmlns:a16="http://schemas.microsoft.com/office/drawing/2014/main" id="{264DA07E-19BA-95DD-EB5E-F82B72867A86}"/>
                  </a:ext>
                </a:extLst>
              </p:cNvPr>
              <p:cNvPicPr/>
              <p:nvPr/>
            </p:nvPicPr>
            <p:blipFill>
              <a:blip r:embed="rId9"/>
              <a:stretch>
                <a:fillRect/>
              </a:stretch>
            </p:blipFill>
            <p:spPr>
              <a:xfrm>
                <a:off x="3254114" y="5140181"/>
                <a:ext cx="639360" cy="45720"/>
              </a:xfrm>
              <a:prstGeom prst="rect">
                <a:avLst/>
              </a:prstGeom>
            </p:spPr>
          </p:pic>
        </mc:Fallback>
      </mc:AlternateContent>
      <p:pic>
        <p:nvPicPr>
          <p:cNvPr id="2" name="Picture 1">
            <a:extLst>
              <a:ext uri="{FF2B5EF4-FFF2-40B4-BE49-F238E27FC236}">
                <a16:creationId xmlns:a16="http://schemas.microsoft.com/office/drawing/2014/main" id="{9F2B37A9-A3CC-E9E2-955E-6DBD16FFF730}"/>
              </a:ext>
            </a:extLst>
          </p:cNvPr>
          <p:cNvPicPr>
            <a:picLocks noChangeAspect="1"/>
          </p:cNvPicPr>
          <p:nvPr/>
        </p:nvPicPr>
        <p:blipFill>
          <a:blip r:embed="rId10"/>
          <a:stretch>
            <a:fillRect/>
          </a:stretch>
        </p:blipFill>
        <p:spPr>
          <a:xfrm>
            <a:off x="397277" y="3246435"/>
            <a:ext cx="6475109" cy="268254"/>
          </a:xfrm>
          <a:prstGeom prst="rect">
            <a:avLst/>
          </a:prstGeom>
        </p:spPr>
      </p:pic>
    </p:spTree>
    <p:extLst>
      <p:ext uri="{BB962C8B-B14F-4D97-AF65-F5344CB8AC3E}">
        <p14:creationId xmlns:p14="http://schemas.microsoft.com/office/powerpoint/2010/main" val="33696058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F3F2A-AC83-E5E0-08D2-BAB51927B5C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F8079BB-3AD8-7163-8960-3318F44BAB5C}"/>
              </a:ext>
            </a:extLst>
          </p:cNvPr>
          <p:cNvSpPr txBox="1"/>
          <p:nvPr/>
        </p:nvSpPr>
        <p:spPr>
          <a:xfrm>
            <a:off x="206622" y="1107952"/>
            <a:ext cx="3962255" cy="307777"/>
          </a:xfrm>
          <a:prstGeom prst="rect">
            <a:avLst/>
          </a:prstGeom>
          <a:noFill/>
        </p:spPr>
        <p:txBody>
          <a:bodyPr wrap="square" rtlCol="0">
            <a:spAutoFit/>
          </a:bodyPr>
          <a:lstStyle/>
          <a:p>
            <a:r>
              <a:rPr lang="en-US" sz="1400"/>
              <a:t>We can convert dataframes to dictionaries too.  </a:t>
            </a:r>
          </a:p>
        </p:txBody>
      </p:sp>
      <p:sp>
        <p:nvSpPr>
          <p:cNvPr id="2" name="TextBox 1">
            <a:extLst>
              <a:ext uri="{FF2B5EF4-FFF2-40B4-BE49-F238E27FC236}">
                <a16:creationId xmlns:a16="http://schemas.microsoft.com/office/drawing/2014/main" id="{2E0AAE5B-2FF6-5308-964E-D68A4C6C6B4D}"/>
              </a:ext>
            </a:extLst>
          </p:cNvPr>
          <p:cNvSpPr txBox="1"/>
          <p:nvPr/>
        </p:nvSpPr>
        <p:spPr>
          <a:xfrm>
            <a:off x="5049874" y="1666700"/>
            <a:ext cx="6881038" cy="523220"/>
          </a:xfrm>
          <a:prstGeom prst="rect">
            <a:avLst/>
          </a:prstGeom>
          <a:noFill/>
        </p:spPr>
        <p:txBody>
          <a:bodyPr wrap="square">
            <a:spAutoFit/>
          </a:bodyPr>
          <a:lstStyle/>
          <a:p>
            <a:r>
              <a:rPr lang="en-US" sz="1400"/>
              <a:t>converts a dataframe to a dictionary.  orient governs how the dictionary is output.  When choose dict, list, or records, you get these forms, respectively.</a:t>
            </a:r>
          </a:p>
        </p:txBody>
      </p:sp>
      <p:sp>
        <p:nvSpPr>
          <p:cNvPr id="6" name="TextBox 5">
            <a:extLst>
              <a:ext uri="{FF2B5EF4-FFF2-40B4-BE49-F238E27FC236}">
                <a16:creationId xmlns:a16="http://schemas.microsoft.com/office/drawing/2014/main" id="{5E1CE889-807D-CF1F-8E68-1BB2BEC6FCEF}"/>
              </a:ext>
            </a:extLst>
          </p:cNvPr>
          <p:cNvSpPr txBox="1"/>
          <p:nvPr/>
        </p:nvSpPr>
        <p:spPr>
          <a:xfrm>
            <a:off x="261088" y="1681560"/>
            <a:ext cx="3907789" cy="307777"/>
          </a:xfrm>
          <a:prstGeom prst="rect">
            <a:avLst/>
          </a:prstGeom>
          <a:noFill/>
        </p:spPr>
        <p:txBody>
          <a:bodyPr wrap="square" rtlCol="0">
            <a:spAutoFit/>
          </a:bodyPr>
          <a:lstStyle/>
          <a:p>
            <a:r>
              <a:rPr lang="en-US" sz="1400"/>
              <a:t>dataframe.to_dict(orient = “dict”, “list”, “records”)</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097A0A1-D11A-80B6-712B-8681E932D346}"/>
                  </a:ext>
                </a:extLst>
              </p14:cNvPr>
              <p14:cNvContentPartPr/>
              <p14:nvPr/>
            </p14:nvContentPartPr>
            <p14:xfrm>
              <a:off x="4245052" y="1835121"/>
              <a:ext cx="621720" cy="28080"/>
            </p14:xfrm>
          </p:contentPart>
        </mc:Choice>
        <mc:Fallback xmlns="">
          <p:pic>
            <p:nvPicPr>
              <p:cNvPr id="7" name="Ink 6">
                <a:extLst>
                  <a:ext uri="{FF2B5EF4-FFF2-40B4-BE49-F238E27FC236}">
                    <a16:creationId xmlns:a16="http://schemas.microsoft.com/office/drawing/2014/main" id="{6097A0A1-D11A-80B6-712B-8681E932D346}"/>
                  </a:ext>
                </a:extLst>
              </p:cNvPr>
              <p:cNvPicPr/>
              <p:nvPr/>
            </p:nvPicPr>
            <p:blipFill>
              <a:blip r:embed="rId4"/>
              <a:stretch>
                <a:fillRect/>
              </a:stretch>
            </p:blipFill>
            <p:spPr>
              <a:xfrm>
                <a:off x="4236052" y="1826121"/>
                <a:ext cx="639360" cy="45720"/>
              </a:xfrm>
              <a:prstGeom prst="rect">
                <a:avLst/>
              </a:prstGeom>
            </p:spPr>
          </p:pic>
        </mc:Fallback>
      </mc:AlternateContent>
      <p:sp>
        <p:nvSpPr>
          <p:cNvPr id="5" name="Rectangle 4">
            <a:extLst>
              <a:ext uri="{FF2B5EF4-FFF2-40B4-BE49-F238E27FC236}">
                <a16:creationId xmlns:a16="http://schemas.microsoft.com/office/drawing/2014/main" id="{83361FD3-5139-A200-A134-8D5DEDDC72E6}"/>
              </a:ext>
            </a:extLst>
          </p:cNvPr>
          <p:cNvSpPr/>
          <p:nvPr/>
        </p:nvSpPr>
        <p:spPr>
          <a:xfrm>
            <a:off x="4395019" y="197452"/>
            <a:ext cx="2989007" cy="461665"/>
          </a:xfrm>
          <a:prstGeom prst="rect">
            <a:avLst/>
          </a:prstGeom>
        </p:spPr>
        <p:txBody>
          <a:bodyPr wrap="square">
            <a:spAutoFit/>
          </a:bodyPr>
          <a:lstStyle/>
          <a:p>
            <a:r>
              <a:rPr lang="en-US" sz="2400" b="1" u="sng">
                <a:solidFill>
                  <a:srgbClr val="0066FF"/>
                </a:solidFill>
              </a:rPr>
              <a:t>Dataframe: Exporting</a:t>
            </a:r>
          </a:p>
        </p:txBody>
      </p:sp>
      <p:sp>
        <p:nvSpPr>
          <p:cNvPr id="10" name="TextBox 9">
            <a:extLst>
              <a:ext uri="{FF2B5EF4-FFF2-40B4-BE49-F238E27FC236}">
                <a16:creationId xmlns:a16="http://schemas.microsoft.com/office/drawing/2014/main" id="{C53F4059-8899-2BE0-FA3E-90736806489E}"/>
              </a:ext>
            </a:extLst>
          </p:cNvPr>
          <p:cNvSpPr txBox="1"/>
          <p:nvPr/>
        </p:nvSpPr>
        <p:spPr>
          <a:xfrm>
            <a:off x="2482645" y="2626732"/>
            <a:ext cx="8406581" cy="1077218"/>
          </a:xfrm>
          <a:prstGeom prst="rect">
            <a:avLst/>
          </a:prstGeom>
          <a:noFill/>
        </p:spPr>
        <p:txBody>
          <a:bodyPr wrap="square" rtlCol="0">
            <a:spAutoFit/>
          </a:bodyPr>
          <a:lstStyle/>
          <a:p>
            <a:r>
              <a:rPr lang="en-US" sz="1600"/>
              <a:t>dict -&gt; {col_1_name: {index_1:val_11, index_2:val_21, index_3:val_31,…, index_m:val_m1},</a:t>
            </a:r>
          </a:p>
          <a:p>
            <a:r>
              <a:rPr lang="en-US" sz="1600"/>
              <a:t>             col_2_name: {index_1:val_12, index_2:val_22, index_3:val_32,…, index_m:val_m2}.</a:t>
            </a:r>
          </a:p>
          <a:p>
            <a:r>
              <a:rPr lang="en-US" sz="1600" b="1"/>
              <a:t>              …</a:t>
            </a:r>
          </a:p>
          <a:p>
            <a:r>
              <a:rPr lang="en-US" sz="1600"/>
              <a:t>             col_n_name: {index_1:val_1n, index_2:val_2n, index_3:val_3n,…, index_m:val_mn}}.</a:t>
            </a:r>
            <a:endParaRPr lang="en-US" sz="1600" b="1"/>
          </a:p>
        </p:txBody>
      </p:sp>
      <p:sp>
        <p:nvSpPr>
          <p:cNvPr id="14" name="TextBox 13">
            <a:extLst>
              <a:ext uri="{FF2B5EF4-FFF2-40B4-BE49-F238E27FC236}">
                <a16:creationId xmlns:a16="http://schemas.microsoft.com/office/drawing/2014/main" id="{AFF245E5-ADE0-78EC-E0D0-5443B33332D2}"/>
              </a:ext>
            </a:extLst>
          </p:cNvPr>
          <p:cNvSpPr txBox="1"/>
          <p:nvPr/>
        </p:nvSpPr>
        <p:spPr>
          <a:xfrm>
            <a:off x="2522653" y="4014296"/>
            <a:ext cx="4195829" cy="1077218"/>
          </a:xfrm>
          <a:prstGeom prst="rect">
            <a:avLst/>
          </a:prstGeom>
          <a:noFill/>
        </p:spPr>
        <p:txBody>
          <a:bodyPr wrap="none" rtlCol="0">
            <a:spAutoFit/>
          </a:bodyPr>
          <a:lstStyle/>
          <a:p>
            <a:r>
              <a:rPr lang="en-US" sz="1600"/>
              <a:t>list -&gt; {col_1_name: [val_11, val_21, …, val_m1], </a:t>
            </a:r>
          </a:p>
          <a:p>
            <a:r>
              <a:rPr lang="en-US" sz="1600"/>
              <a:t>            col_2_name: [val_12, val_22, …, val_m2],</a:t>
            </a:r>
          </a:p>
          <a:p>
            <a:r>
              <a:rPr lang="en-US" sz="1600"/>
              <a:t>            …,</a:t>
            </a:r>
          </a:p>
          <a:p>
            <a:r>
              <a:rPr lang="en-US" sz="1600"/>
              <a:t>            col_n_name: [val_1n, val_2n, …, val_mn]}</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730632EB-6966-EB3E-170B-6853DCE5ABAC}"/>
                  </a:ext>
                </a:extLst>
              </p14:cNvPr>
              <p14:cNvContentPartPr/>
              <p14:nvPr/>
            </p14:nvContentPartPr>
            <p14:xfrm>
              <a:off x="9206786" y="5434130"/>
              <a:ext cx="154080" cy="1012680"/>
            </p14:xfrm>
          </p:contentPart>
        </mc:Choice>
        <mc:Fallback xmlns="">
          <p:pic>
            <p:nvPicPr>
              <p:cNvPr id="15" name="Ink 14">
                <a:extLst>
                  <a:ext uri="{FF2B5EF4-FFF2-40B4-BE49-F238E27FC236}">
                    <a16:creationId xmlns:a16="http://schemas.microsoft.com/office/drawing/2014/main" id="{730632EB-6966-EB3E-170B-6853DCE5ABAC}"/>
                  </a:ext>
                </a:extLst>
              </p:cNvPr>
              <p:cNvPicPr/>
              <p:nvPr/>
            </p:nvPicPr>
            <p:blipFill>
              <a:blip r:embed="rId6"/>
              <a:stretch>
                <a:fillRect/>
              </a:stretch>
            </p:blipFill>
            <p:spPr>
              <a:xfrm>
                <a:off x="9200666" y="5428010"/>
                <a:ext cx="166320" cy="1024920"/>
              </a:xfrm>
              <a:prstGeom prst="rect">
                <a:avLst/>
              </a:prstGeom>
            </p:spPr>
          </p:pic>
        </mc:Fallback>
      </mc:AlternateContent>
      <p:sp>
        <p:nvSpPr>
          <p:cNvPr id="16" name="TextBox 15">
            <a:extLst>
              <a:ext uri="{FF2B5EF4-FFF2-40B4-BE49-F238E27FC236}">
                <a16:creationId xmlns:a16="http://schemas.microsoft.com/office/drawing/2014/main" id="{B0F248A6-AABE-1C51-5F4B-4B3DA1D2CD92}"/>
              </a:ext>
            </a:extLst>
          </p:cNvPr>
          <p:cNvSpPr txBox="1"/>
          <p:nvPr/>
        </p:nvSpPr>
        <p:spPr>
          <a:xfrm>
            <a:off x="9613044" y="5346493"/>
            <a:ext cx="2317868" cy="1169551"/>
          </a:xfrm>
          <a:prstGeom prst="rect">
            <a:avLst/>
          </a:prstGeom>
          <a:solidFill>
            <a:srgbClr val="CCECFF"/>
          </a:solidFill>
        </p:spPr>
        <p:txBody>
          <a:bodyPr wrap="square" rtlCol="0">
            <a:spAutoFit/>
          </a:bodyPr>
          <a:lstStyle/>
          <a:p>
            <a:r>
              <a:rPr lang="en-US" sz="1400"/>
              <a:t>this is the form that one can use to convert a dictionary to a df.  And it’s more common to use this form in applications like sklearn.</a:t>
            </a:r>
          </a:p>
        </p:txBody>
      </p:sp>
      <p:sp>
        <p:nvSpPr>
          <p:cNvPr id="17" name="TextBox 16">
            <a:extLst>
              <a:ext uri="{FF2B5EF4-FFF2-40B4-BE49-F238E27FC236}">
                <a16:creationId xmlns:a16="http://schemas.microsoft.com/office/drawing/2014/main" id="{8BECD039-018A-73F3-47BE-B86620B935B0}"/>
              </a:ext>
            </a:extLst>
          </p:cNvPr>
          <p:cNvSpPr txBox="1"/>
          <p:nvPr/>
        </p:nvSpPr>
        <p:spPr>
          <a:xfrm>
            <a:off x="2526559" y="5401861"/>
            <a:ext cx="6680227" cy="1077218"/>
          </a:xfrm>
          <a:prstGeom prst="rect">
            <a:avLst/>
          </a:prstGeom>
          <a:noFill/>
        </p:spPr>
        <p:txBody>
          <a:bodyPr wrap="none" rtlCol="0">
            <a:spAutoFit/>
          </a:bodyPr>
          <a:lstStyle/>
          <a:p>
            <a:r>
              <a:rPr lang="en-US" sz="1600"/>
              <a:t>records -&gt; [{col_1_name: val_11, col_2_name: val_12, col_n_name: val_1n},</a:t>
            </a:r>
          </a:p>
          <a:p>
            <a:r>
              <a:rPr lang="en-US" sz="1600"/>
              <a:t>           	{col_1_name: val_21, col_2_name: val_22, col_n_name: val_2n},</a:t>
            </a:r>
          </a:p>
          <a:p>
            <a:r>
              <a:rPr lang="en-US" sz="1600"/>
              <a:t>            	…,</a:t>
            </a:r>
          </a:p>
          <a:p>
            <a:r>
              <a:rPr lang="en-US" sz="1600"/>
              <a:t>           	{col_1_name: val_m1, col_2_name: val_m2, col_n_name: val_mn}]</a:t>
            </a:r>
          </a:p>
        </p:txBody>
      </p:sp>
    </p:spTree>
    <p:extLst>
      <p:ext uri="{BB962C8B-B14F-4D97-AF65-F5344CB8AC3E}">
        <p14:creationId xmlns:p14="http://schemas.microsoft.com/office/powerpoint/2010/main" val="10472936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32DCB-5028-45BE-0EF9-6887CF86E10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DBE5C5A-3D16-CAA7-AD42-49B57D9392AA}"/>
              </a:ext>
            </a:extLst>
          </p:cNvPr>
          <p:cNvSpPr txBox="1"/>
          <p:nvPr/>
        </p:nvSpPr>
        <p:spPr>
          <a:xfrm>
            <a:off x="206622" y="1107952"/>
            <a:ext cx="3962255" cy="307777"/>
          </a:xfrm>
          <a:prstGeom prst="rect">
            <a:avLst/>
          </a:prstGeom>
          <a:noFill/>
        </p:spPr>
        <p:txBody>
          <a:bodyPr wrap="square" rtlCol="0">
            <a:spAutoFit/>
          </a:bodyPr>
          <a:lstStyle/>
          <a:p>
            <a:r>
              <a:rPr lang="en-US" sz="1400"/>
              <a:t>And can convert to numpy array:</a:t>
            </a:r>
          </a:p>
        </p:txBody>
      </p:sp>
      <p:sp>
        <p:nvSpPr>
          <p:cNvPr id="2" name="TextBox 1">
            <a:extLst>
              <a:ext uri="{FF2B5EF4-FFF2-40B4-BE49-F238E27FC236}">
                <a16:creationId xmlns:a16="http://schemas.microsoft.com/office/drawing/2014/main" id="{9A8E4972-B1CB-89AA-CE5A-ABB7D386D5D4}"/>
              </a:ext>
            </a:extLst>
          </p:cNvPr>
          <p:cNvSpPr txBox="1"/>
          <p:nvPr/>
        </p:nvSpPr>
        <p:spPr>
          <a:xfrm>
            <a:off x="3329001" y="1681560"/>
            <a:ext cx="6881038" cy="307777"/>
          </a:xfrm>
          <a:prstGeom prst="rect">
            <a:avLst/>
          </a:prstGeom>
          <a:noFill/>
        </p:spPr>
        <p:txBody>
          <a:bodyPr wrap="square">
            <a:spAutoFit/>
          </a:bodyPr>
          <a:lstStyle/>
          <a:p>
            <a:r>
              <a:rPr lang="en-US" sz="1400"/>
              <a:t>converts a dataframe to a numpy array.</a:t>
            </a:r>
          </a:p>
        </p:txBody>
      </p:sp>
      <p:sp>
        <p:nvSpPr>
          <p:cNvPr id="6" name="TextBox 5">
            <a:extLst>
              <a:ext uri="{FF2B5EF4-FFF2-40B4-BE49-F238E27FC236}">
                <a16:creationId xmlns:a16="http://schemas.microsoft.com/office/drawing/2014/main" id="{8CB935CB-A94E-EFF5-3E02-D0E842D3D03A}"/>
              </a:ext>
            </a:extLst>
          </p:cNvPr>
          <p:cNvSpPr txBox="1"/>
          <p:nvPr/>
        </p:nvSpPr>
        <p:spPr>
          <a:xfrm>
            <a:off x="261089" y="1681560"/>
            <a:ext cx="1996920" cy="307777"/>
          </a:xfrm>
          <a:prstGeom prst="rect">
            <a:avLst/>
          </a:prstGeom>
          <a:noFill/>
        </p:spPr>
        <p:txBody>
          <a:bodyPr wrap="square" rtlCol="0">
            <a:spAutoFit/>
          </a:bodyPr>
          <a:lstStyle/>
          <a:p>
            <a:r>
              <a:rPr lang="en-US" sz="1400"/>
              <a:t>dataframe.to_numpy(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BA71CFAB-ABB2-8931-7259-AF4CAB743BDE}"/>
                  </a:ext>
                </a:extLst>
              </p14:cNvPr>
              <p14:cNvContentPartPr/>
              <p14:nvPr/>
            </p14:nvContentPartPr>
            <p14:xfrm>
              <a:off x="2482645" y="1835448"/>
              <a:ext cx="621720" cy="28080"/>
            </p14:xfrm>
          </p:contentPart>
        </mc:Choice>
        <mc:Fallback xmlns="">
          <p:pic>
            <p:nvPicPr>
              <p:cNvPr id="7" name="Ink 6">
                <a:extLst>
                  <a:ext uri="{FF2B5EF4-FFF2-40B4-BE49-F238E27FC236}">
                    <a16:creationId xmlns:a16="http://schemas.microsoft.com/office/drawing/2014/main" id="{BA71CFAB-ABB2-8931-7259-AF4CAB743BDE}"/>
                  </a:ext>
                </a:extLst>
              </p:cNvPr>
              <p:cNvPicPr/>
              <p:nvPr/>
            </p:nvPicPr>
            <p:blipFill>
              <a:blip r:embed="rId4"/>
              <a:stretch>
                <a:fillRect/>
              </a:stretch>
            </p:blipFill>
            <p:spPr>
              <a:xfrm>
                <a:off x="2473645" y="1826448"/>
                <a:ext cx="639360" cy="45720"/>
              </a:xfrm>
              <a:prstGeom prst="rect">
                <a:avLst/>
              </a:prstGeom>
            </p:spPr>
          </p:pic>
        </mc:Fallback>
      </mc:AlternateContent>
      <p:sp>
        <p:nvSpPr>
          <p:cNvPr id="5" name="Rectangle 4">
            <a:extLst>
              <a:ext uri="{FF2B5EF4-FFF2-40B4-BE49-F238E27FC236}">
                <a16:creationId xmlns:a16="http://schemas.microsoft.com/office/drawing/2014/main" id="{B4C55D03-FEF2-F884-DBE5-B159CE0FD2AF}"/>
              </a:ext>
            </a:extLst>
          </p:cNvPr>
          <p:cNvSpPr/>
          <p:nvPr/>
        </p:nvSpPr>
        <p:spPr>
          <a:xfrm>
            <a:off x="4395019" y="197452"/>
            <a:ext cx="2989007" cy="461665"/>
          </a:xfrm>
          <a:prstGeom prst="rect">
            <a:avLst/>
          </a:prstGeom>
        </p:spPr>
        <p:txBody>
          <a:bodyPr wrap="square">
            <a:spAutoFit/>
          </a:bodyPr>
          <a:lstStyle/>
          <a:p>
            <a:r>
              <a:rPr lang="en-US" sz="2400" b="1" u="sng">
                <a:solidFill>
                  <a:srgbClr val="0066FF"/>
                </a:solidFill>
              </a:rPr>
              <a:t>Dataframe: Exporting</a:t>
            </a:r>
          </a:p>
        </p:txBody>
      </p:sp>
      <p:pic>
        <p:nvPicPr>
          <p:cNvPr id="3" name="Picture 2">
            <a:extLst>
              <a:ext uri="{FF2B5EF4-FFF2-40B4-BE49-F238E27FC236}">
                <a16:creationId xmlns:a16="http://schemas.microsoft.com/office/drawing/2014/main" id="{7BE6E68B-AE6D-ACB3-863E-A332374D01D1}"/>
              </a:ext>
            </a:extLst>
          </p:cNvPr>
          <p:cNvPicPr>
            <a:picLocks noChangeAspect="1"/>
          </p:cNvPicPr>
          <p:nvPr/>
        </p:nvPicPr>
        <p:blipFill>
          <a:blip r:embed="rId5"/>
          <a:stretch>
            <a:fillRect/>
          </a:stretch>
        </p:blipFill>
        <p:spPr>
          <a:xfrm>
            <a:off x="3450811" y="2255168"/>
            <a:ext cx="3323213" cy="1877235"/>
          </a:xfrm>
          <a:prstGeom prst="rect">
            <a:avLst/>
          </a:prstGeom>
        </p:spPr>
      </p:pic>
      <p:pic>
        <p:nvPicPr>
          <p:cNvPr id="8" name="Picture 7">
            <a:extLst>
              <a:ext uri="{FF2B5EF4-FFF2-40B4-BE49-F238E27FC236}">
                <a16:creationId xmlns:a16="http://schemas.microsoft.com/office/drawing/2014/main" id="{F5BEFE8A-07CB-2EAA-2FFF-0F1D7B636FC8}"/>
              </a:ext>
            </a:extLst>
          </p:cNvPr>
          <p:cNvPicPr>
            <a:picLocks noChangeAspect="1"/>
          </p:cNvPicPr>
          <p:nvPr/>
        </p:nvPicPr>
        <p:blipFill>
          <a:blip r:embed="rId6"/>
          <a:stretch>
            <a:fillRect/>
          </a:stretch>
        </p:blipFill>
        <p:spPr>
          <a:xfrm>
            <a:off x="3450811" y="4730394"/>
            <a:ext cx="4835285" cy="1444598"/>
          </a:xfrm>
          <a:prstGeom prst="rect">
            <a:avLst/>
          </a:prstGeom>
        </p:spPr>
      </p:pic>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3976DA4B-D584-B0CD-0664-5680D05AAA82}"/>
                  </a:ext>
                </a:extLst>
              </p14:cNvPr>
              <p14:cNvContentPartPr/>
              <p14:nvPr/>
            </p14:nvContentPartPr>
            <p14:xfrm>
              <a:off x="5368533" y="4282670"/>
              <a:ext cx="160920" cy="390960"/>
            </p14:xfrm>
          </p:contentPart>
        </mc:Choice>
        <mc:Fallback xmlns="">
          <p:pic>
            <p:nvPicPr>
              <p:cNvPr id="9" name="Ink 8">
                <a:extLst>
                  <a:ext uri="{FF2B5EF4-FFF2-40B4-BE49-F238E27FC236}">
                    <a16:creationId xmlns:a16="http://schemas.microsoft.com/office/drawing/2014/main" id="{3976DA4B-D584-B0CD-0664-5680D05AAA82}"/>
                  </a:ext>
                </a:extLst>
              </p:cNvPr>
              <p:cNvPicPr/>
              <p:nvPr/>
            </p:nvPicPr>
            <p:blipFill>
              <a:blip r:embed="rId8"/>
              <a:stretch>
                <a:fillRect/>
              </a:stretch>
            </p:blipFill>
            <p:spPr>
              <a:xfrm>
                <a:off x="5359893" y="4273670"/>
                <a:ext cx="178560" cy="408600"/>
              </a:xfrm>
              <a:prstGeom prst="rect">
                <a:avLst/>
              </a:prstGeom>
            </p:spPr>
          </p:pic>
        </mc:Fallback>
      </mc:AlternateContent>
    </p:spTree>
    <p:extLst>
      <p:ext uri="{BB962C8B-B14F-4D97-AF65-F5344CB8AC3E}">
        <p14:creationId xmlns:p14="http://schemas.microsoft.com/office/powerpoint/2010/main" val="42754002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9C0A4-AB82-BA76-1341-598BC51148E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2F5DAB0-26B3-D564-6288-46EDEE57B583}"/>
              </a:ext>
            </a:extLst>
          </p:cNvPr>
          <p:cNvSpPr txBox="1"/>
          <p:nvPr/>
        </p:nvSpPr>
        <p:spPr>
          <a:xfrm>
            <a:off x="206192" y="996326"/>
            <a:ext cx="3962255" cy="338554"/>
          </a:xfrm>
          <a:prstGeom prst="rect">
            <a:avLst/>
          </a:prstGeom>
          <a:noFill/>
        </p:spPr>
        <p:txBody>
          <a:bodyPr wrap="square" rtlCol="0">
            <a:spAutoFit/>
          </a:bodyPr>
          <a:lstStyle/>
          <a:p>
            <a:r>
              <a:rPr lang="en-US" sz="1600"/>
              <a:t>For example,</a:t>
            </a:r>
          </a:p>
        </p:txBody>
      </p:sp>
      <p:sp>
        <p:nvSpPr>
          <p:cNvPr id="5" name="Rectangle 4">
            <a:extLst>
              <a:ext uri="{FF2B5EF4-FFF2-40B4-BE49-F238E27FC236}">
                <a16:creationId xmlns:a16="http://schemas.microsoft.com/office/drawing/2014/main" id="{91BFDBA9-543C-B3D6-9F32-2B80B9EAFF74}"/>
              </a:ext>
            </a:extLst>
          </p:cNvPr>
          <p:cNvSpPr/>
          <p:nvPr/>
        </p:nvSpPr>
        <p:spPr>
          <a:xfrm>
            <a:off x="4395019" y="197452"/>
            <a:ext cx="2989007" cy="461665"/>
          </a:xfrm>
          <a:prstGeom prst="rect">
            <a:avLst/>
          </a:prstGeom>
        </p:spPr>
        <p:txBody>
          <a:bodyPr wrap="square">
            <a:spAutoFit/>
          </a:bodyPr>
          <a:lstStyle/>
          <a:p>
            <a:r>
              <a:rPr lang="en-US" sz="2400" b="1" u="sng">
                <a:solidFill>
                  <a:schemeClr val="bg2">
                    <a:lumMod val="50000"/>
                  </a:schemeClr>
                </a:solidFill>
              </a:rPr>
              <a:t>Dataframe: Example</a:t>
            </a:r>
          </a:p>
        </p:txBody>
      </p:sp>
      <p:pic>
        <p:nvPicPr>
          <p:cNvPr id="17" name="Picture 16">
            <a:extLst>
              <a:ext uri="{FF2B5EF4-FFF2-40B4-BE49-F238E27FC236}">
                <a16:creationId xmlns:a16="http://schemas.microsoft.com/office/drawing/2014/main" id="{2A5F19E7-BEE8-E30E-B897-B47266909BD8}"/>
              </a:ext>
            </a:extLst>
          </p:cNvPr>
          <p:cNvPicPr>
            <a:picLocks noChangeAspect="1"/>
          </p:cNvPicPr>
          <p:nvPr/>
        </p:nvPicPr>
        <p:blipFill>
          <a:blip r:embed="rId3"/>
          <a:stretch>
            <a:fillRect/>
          </a:stretch>
        </p:blipFill>
        <p:spPr>
          <a:xfrm>
            <a:off x="284705" y="1911235"/>
            <a:ext cx="2314898" cy="943107"/>
          </a:xfrm>
          <a:prstGeom prst="rect">
            <a:avLst/>
          </a:prstGeom>
        </p:spPr>
      </p:pic>
      <p:pic>
        <p:nvPicPr>
          <p:cNvPr id="19" name="Picture 18">
            <a:extLst>
              <a:ext uri="{FF2B5EF4-FFF2-40B4-BE49-F238E27FC236}">
                <a16:creationId xmlns:a16="http://schemas.microsoft.com/office/drawing/2014/main" id="{7D0C4A54-BFD1-B6EE-2FE6-15D64D0527A2}"/>
              </a:ext>
            </a:extLst>
          </p:cNvPr>
          <p:cNvPicPr>
            <a:picLocks noChangeAspect="1"/>
          </p:cNvPicPr>
          <p:nvPr/>
        </p:nvPicPr>
        <p:blipFill>
          <a:blip r:embed="rId4"/>
          <a:stretch>
            <a:fillRect/>
          </a:stretch>
        </p:blipFill>
        <p:spPr>
          <a:xfrm>
            <a:off x="284705" y="1515824"/>
            <a:ext cx="3953427" cy="295316"/>
          </a:xfrm>
          <a:prstGeom prst="rect">
            <a:avLst/>
          </a:prstGeom>
        </p:spPr>
      </p:pic>
      <p:pic>
        <p:nvPicPr>
          <p:cNvPr id="20" name="Picture 19">
            <a:extLst>
              <a:ext uri="{FF2B5EF4-FFF2-40B4-BE49-F238E27FC236}">
                <a16:creationId xmlns:a16="http://schemas.microsoft.com/office/drawing/2014/main" id="{46F0ECE4-B3A6-801F-41BF-EC5D21575F6E}"/>
              </a:ext>
            </a:extLst>
          </p:cNvPr>
          <p:cNvPicPr>
            <a:picLocks noChangeAspect="1"/>
          </p:cNvPicPr>
          <p:nvPr/>
        </p:nvPicPr>
        <p:blipFill>
          <a:blip r:embed="rId5"/>
          <a:stretch>
            <a:fillRect/>
          </a:stretch>
        </p:blipFill>
        <p:spPr>
          <a:xfrm>
            <a:off x="284705" y="3884649"/>
            <a:ext cx="5734850" cy="1095528"/>
          </a:xfrm>
          <a:prstGeom prst="rect">
            <a:avLst/>
          </a:prstGeom>
        </p:spPr>
      </p:pic>
      <p:pic>
        <p:nvPicPr>
          <p:cNvPr id="21" name="Picture 20">
            <a:extLst>
              <a:ext uri="{FF2B5EF4-FFF2-40B4-BE49-F238E27FC236}">
                <a16:creationId xmlns:a16="http://schemas.microsoft.com/office/drawing/2014/main" id="{FC69A742-BEA7-315E-BB12-AD4B0093B614}"/>
              </a:ext>
            </a:extLst>
          </p:cNvPr>
          <p:cNvPicPr>
            <a:picLocks noChangeAspect="1"/>
          </p:cNvPicPr>
          <p:nvPr/>
        </p:nvPicPr>
        <p:blipFill>
          <a:blip r:embed="rId6"/>
          <a:stretch>
            <a:fillRect/>
          </a:stretch>
        </p:blipFill>
        <p:spPr>
          <a:xfrm>
            <a:off x="206622" y="5499675"/>
            <a:ext cx="4258269" cy="1076475"/>
          </a:xfrm>
          <a:prstGeom prst="rect">
            <a:avLst/>
          </a:prstGeom>
        </p:spPr>
      </p:pic>
      <p:pic>
        <p:nvPicPr>
          <p:cNvPr id="22" name="Picture 21">
            <a:extLst>
              <a:ext uri="{FF2B5EF4-FFF2-40B4-BE49-F238E27FC236}">
                <a16:creationId xmlns:a16="http://schemas.microsoft.com/office/drawing/2014/main" id="{3B36D689-2A12-810A-EF93-9E559E059727}"/>
              </a:ext>
            </a:extLst>
          </p:cNvPr>
          <p:cNvPicPr>
            <a:picLocks noChangeAspect="1"/>
          </p:cNvPicPr>
          <p:nvPr/>
        </p:nvPicPr>
        <p:blipFill>
          <a:blip r:embed="rId7"/>
          <a:stretch>
            <a:fillRect/>
          </a:stretch>
        </p:blipFill>
        <p:spPr>
          <a:xfrm>
            <a:off x="6806510" y="3817965"/>
            <a:ext cx="4753638" cy="1228896"/>
          </a:xfrm>
          <a:prstGeom prst="rect">
            <a:avLst/>
          </a:prstGeom>
        </p:spPr>
      </p:pic>
      <p:sp>
        <p:nvSpPr>
          <p:cNvPr id="23" name="TextBox 22">
            <a:extLst>
              <a:ext uri="{FF2B5EF4-FFF2-40B4-BE49-F238E27FC236}">
                <a16:creationId xmlns:a16="http://schemas.microsoft.com/office/drawing/2014/main" id="{1B916D08-7FF2-2215-03EF-570846C0011C}"/>
              </a:ext>
            </a:extLst>
          </p:cNvPr>
          <p:cNvSpPr txBox="1"/>
          <p:nvPr/>
        </p:nvSpPr>
        <p:spPr>
          <a:xfrm>
            <a:off x="206192" y="3239112"/>
            <a:ext cx="3962255" cy="338554"/>
          </a:xfrm>
          <a:prstGeom prst="rect">
            <a:avLst/>
          </a:prstGeom>
          <a:noFill/>
        </p:spPr>
        <p:txBody>
          <a:bodyPr wrap="square" rtlCol="0">
            <a:spAutoFit/>
          </a:bodyPr>
          <a:lstStyle/>
          <a:p>
            <a:r>
              <a:rPr lang="en-US" sz="1600"/>
              <a:t>and different orientations,</a:t>
            </a:r>
          </a:p>
        </p:txBody>
      </p:sp>
    </p:spTree>
    <p:extLst>
      <p:ext uri="{BB962C8B-B14F-4D97-AF65-F5344CB8AC3E}">
        <p14:creationId xmlns:p14="http://schemas.microsoft.com/office/powerpoint/2010/main" val="3501058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571794" cy="461665"/>
          </a:xfrm>
          <a:prstGeom prst="rect">
            <a:avLst/>
          </a:prstGeom>
        </p:spPr>
        <p:txBody>
          <a:bodyPr wrap="none">
            <a:spAutoFit/>
          </a:bodyPr>
          <a:lstStyle/>
          <a:p>
            <a:r>
              <a:rPr lang="en-US" sz="2400" b="1" u="sng">
                <a:solidFill>
                  <a:srgbClr val="0066FF"/>
                </a:solidFill>
              </a:rPr>
              <a:t>Dataframe: Concat</a:t>
            </a:r>
          </a:p>
        </p:txBody>
      </p:sp>
      <p:sp>
        <p:nvSpPr>
          <p:cNvPr id="16" name="TextBox 15">
            <a:extLst>
              <a:ext uri="{FF2B5EF4-FFF2-40B4-BE49-F238E27FC236}">
                <a16:creationId xmlns:a16="http://schemas.microsoft.com/office/drawing/2014/main" id="{47B2B1C3-A988-3BC1-9AE3-682A4E092A2A}"/>
              </a:ext>
            </a:extLst>
          </p:cNvPr>
          <p:cNvSpPr txBox="1"/>
          <p:nvPr/>
        </p:nvSpPr>
        <p:spPr>
          <a:xfrm>
            <a:off x="368023" y="1738467"/>
            <a:ext cx="5541165" cy="338554"/>
          </a:xfrm>
          <a:prstGeom prst="rect">
            <a:avLst/>
          </a:prstGeom>
          <a:noFill/>
        </p:spPr>
        <p:txBody>
          <a:bodyPr wrap="square" rtlCol="0">
            <a:spAutoFit/>
          </a:bodyPr>
          <a:lstStyle/>
          <a:p>
            <a:r>
              <a:rPr lang="en-US" sz="1600"/>
              <a:t>dataframe_new = pandas.concat([dataframe_1, dataframe_2])</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68023" y="997278"/>
            <a:ext cx="11052452" cy="523220"/>
          </a:xfrm>
          <a:prstGeom prst="rect">
            <a:avLst/>
          </a:prstGeom>
          <a:noFill/>
        </p:spPr>
        <p:txBody>
          <a:bodyPr wrap="square">
            <a:spAutoFit/>
          </a:bodyPr>
          <a:lstStyle/>
          <a:p>
            <a:r>
              <a:rPr lang="en-US" sz="1400"/>
              <a:t>Can stack two dataframes on top of each other, or beside each other.  Probably want to do this if you’re combining two tables with the same kind of information/columns   (these would be the inner columns).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3F9D384-293B-C4EE-7234-A7B0E57B6005}"/>
                  </a:ext>
                </a:extLst>
              </p14:cNvPr>
              <p14:cNvContentPartPr/>
              <p14:nvPr/>
            </p14:nvContentPartPr>
            <p14:xfrm rot="3391761">
              <a:off x="2369163" y="2453780"/>
              <a:ext cx="652320" cy="41040"/>
            </p14:xfrm>
          </p:contentPart>
        </mc:Choice>
        <mc:Fallback xmlns="">
          <p:pic>
            <p:nvPicPr>
              <p:cNvPr id="7" name="Ink 6">
                <a:extLst>
                  <a:ext uri="{FF2B5EF4-FFF2-40B4-BE49-F238E27FC236}">
                    <a16:creationId xmlns:a16="http://schemas.microsoft.com/office/drawing/2014/main" id="{63F9D384-293B-C4EE-7234-A7B0E57B6005}"/>
                  </a:ext>
                </a:extLst>
              </p:cNvPr>
              <p:cNvPicPr/>
              <p:nvPr/>
            </p:nvPicPr>
            <p:blipFill>
              <a:blip r:embed="rId4"/>
              <a:stretch>
                <a:fillRect/>
              </a:stretch>
            </p:blipFill>
            <p:spPr>
              <a:xfrm rot="3391761">
                <a:off x="2360163" y="2444700"/>
                <a:ext cx="669960" cy="58836"/>
              </a:xfrm>
              <a:prstGeom prst="rect">
                <a:avLst/>
              </a:prstGeom>
            </p:spPr>
          </p:pic>
        </mc:Fallback>
      </mc:AlternateContent>
      <p:sp>
        <p:nvSpPr>
          <p:cNvPr id="8" name="TextBox 7">
            <a:extLst>
              <a:ext uri="{FF2B5EF4-FFF2-40B4-BE49-F238E27FC236}">
                <a16:creationId xmlns:a16="http://schemas.microsoft.com/office/drawing/2014/main" id="{B4979C8D-DFD3-731C-2C40-C7D3E60B9619}"/>
              </a:ext>
            </a:extLst>
          </p:cNvPr>
          <p:cNvSpPr txBox="1"/>
          <p:nvPr/>
        </p:nvSpPr>
        <p:spPr>
          <a:xfrm>
            <a:off x="1078747" y="2871579"/>
            <a:ext cx="10034506" cy="2246769"/>
          </a:xfrm>
          <a:prstGeom prst="rect">
            <a:avLst/>
          </a:prstGeom>
          <a:noFill/>
        </p:spPr>
        <p:txBody>
          <a:bodyPr wrap="square" rtlCol="0">
            <a:spAutoFit/>
          </a:bodyPr>
          <a:lstStyle/>
          <a:p>
            <a:r>
              <a:rPr lang="en-US" sz="1400"/>
              <a:t>stacks two dataframes on top of each other.  The indices of the two dataframes remains what they were though.  So index runs from 0 to m_1, and then 0 to m_2.  If want the index to run from 0 to m_1 + m_2, then can add argument </a:t>
            </a:r>
            <a:r>
              <a:rPr lang="en-US" sz="1400" b="1"/>
              <a:t>ignore_index = True</a:t>
            </a:r>
            <a:r>
              <a:rPr lang="en-US" sz="1400"/>
              <a:t>.  Another optional argument is </a:t>
            </a:r>
            <a:r>
              <a:rPr lang="en-US" sz="1400" b="1"/>
              <a:t>keys = [“key_1”, “key_2”]</a:t>
            </a:r>
            <a:r>
              <a:rPr lang="en-US" sz="1400"/>
              <a:t>.  This will associate key_1 with dataframe_1, and key_2 with dataframe_2.  Basically, it will create a hierarchical index tuple (key, j).  But note that the keys argument is incompatible with the ignore_index = True statement.  So might have to write ignore_index = False.  Finally, you can concatenate more than two df’s at a time.  </a:t>
            </a:r>
          </a:p>
          <a:p>
            <a:endParaRPr lang="en-US" sz="1400"/>
          </a:p>
          <a:p>
            <a:r>
              <a:rPr lang="en-US" sz="1400"/>
              <a:t>Can set </a:t>
            </a:r>
            <a:r>
              <a:rPr lang="en-US" sz="1400" b="1"/>
              <a:t>join = “inner” </a:t>
            </a:r>
            <a:r>
              <a:rPr lang="en-US" sz="1400"/>
              <a:t>to only join matching columns, and only return those columns too.</a:t>
            </a:r>
          </a:p>
          <a:p>
            <a:endParaRPr lang="en-US" sz="1400"/>
          </a:p>
          <a:p>
            <a:r>
              <a:rPr lang="en-US" sz="1400">
                <a:solidFill>
                  <a:srgbClr val="FF0000"/>
                </a:solidFill>
              </a:rPr>
              <a:t>To concatenate </a:t>
            </a:r>
            <a:r>
              <a:rPr lang="en-US" sz="1400" b="1">
                <a:solidFill>
                  <a:srgbClr val="FF0000"/>
                </a:solidFill>
              </a:rPr>
              <a:t>side by side</a:t>
            </a:r>
            <a:r>
              <a:rPr lang="en-US" sz="1400"/>
              <a:t>, then add argument </a:t>
            </a:r>
            <a:r>
              <a:rPr lang="en-US" sz="1400" b="1"/>
              <a:t>axis = 1 </a:t>
            </a:r>
            <a:r>
              <a:rPr lang="en-US" sz="1400"/>
              <a:t>(the default axis is 0).  This is a more useful way to merge dataframes if you want to do it just side by side w/o merging on a specific ‘column’ per se’, as is done with pandas.merge( )  </a:t>
            </a:r>
          </a:p>
        </p:txBody>
      </p:sp>
      <p:pic>
        <p:nvPicPr>
          <p:cNvPr id="2" name="Picture 1">
            <a:extLst>
              <a:ext uri="{FF2B5EF4-FFF2-40B4-BE49-F238E27FC236}">
                <a16:creationId xmlns:a16="http://schemas.microsoft.com/office/drawing/2014/main" id="{59DA1ABF-9561-1E29-15AF-5A153DBF0305}"/>
              </a:ext>
            </a:extLst>
          </p:cNvPr>
          <p:cNvPicPr>
            <a:picLocks noChangeAspect="1"/>
          </p:cNvPicPr>
          <p:nvPr/>
        </p:nvPicPr>
        <p:blipFill>
          <a:blip r:embed="rId5"/>
          <a:stretch>
            <a:fillRect/>
          </a:stretch>
        </p:blipFill>
        <p:spPr>
          <a:xfrm>
            <a:off x="1153524" y="5352934"/>
            <a:ext cx="6544588" cy="276264"/>
          </a:xfrm>
          <a:prstGeom prst="rect">
            <a:avLst/>
          </a:prstGeom>
        </p:spPr>
      </p:pic>
    </p:spTree>
    <p:extLst>
      <p:ext uri="{BB962C8B-B14F-4D97-AF65-F5344CB8AC3E}">
        <p14:creationId xmlns:p14="http://schemas.microsoft.com/office/powerpoint/2010/main" val="24439897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D9F45FA6-22A2-FC49-BB77-3FC00900F297}"/>
              </a:ext>
            </a:extLst>
          </p:cNvPr>
          <p:cNvPicPr>
            <a:picLocks noChangeAspect="1"/>
          </p:cNvPicPr>
          <p:nvPr/>
        </p:nvPicPr>
        <p:blipFill>
          <a:blip r:embed="rId3"/>
          <a:stretch>
            <a:fillRect/>
          </a:stretch>
        </p:blipFill>
        <p:spPr>
          <a:xfrm>
            <a:off x="4775067" y="5623044"/>
            <a:ext cx="2110923" cy="998307"/>
          </a:xfrm>
          <a:prstGeom prst="rect">
            <a:avLst/>
          </a:prstGeom>
        </p:spPr>
      </p:pic>
      <p:pic>
        <p:nvPicPr>
          <p:cNvPr id="24" name="Picture 23">
            <a:extLst>
              <a:ext uri="{FF2B5EF4-FFF2-40B4-BE49-F238E27FC236}">
                <a16:creationId xmlns:a16="http://schemas.microsoft.com/office/drawing/2014/main" id="{16490955-7BD7-CF1D-3B97-63092D25C3CC}"/>
              </a:ext>
            </a:extLst>
          </p:cNvPr>
          <p:cNvPicPr>
            <a:picLocks noChangeAspect="1"/>
          </p:cNvPicPr>
          <p:nvPr/>
        </p:nvPicPr>
        <p:blipFill>
          <a:blip r:embed="rId4"/>
          <a:stretch>
            <a:fillRect/>
          </a:stretch>
        </p:blipFill>
        <p:spPr>
          <a:xfrm>
            <a:off x="4544442" y="3495976"/>
            <a:ext cx="4907705" cy="1737511"/>
          </a:xfrm>
          <a:prstGeom prst="rect">
            <a:avLst/>
          </a:prstGeom>
        </p:spPr>
      </p:pic>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 name="TextBox 1">
            <a:extLst>
              <a:ext uri="{FF2B5EF4-FFF2-40B4-BE49-F238E27FC236}">
                <a16:creationId xmlns:a16="http://schemas.microsoft.com/office/drawing/2014/main" id="{604CB699-BB39-4554-2453-DB9E8BE97F8F}"/>
              </a:ext>
            </a:extLst>
          </p:cNvPr>
          <p:cNvSpPr txBox="1"/>
          <p:nvPr/>
        </p:nvSpPr>
        <p:spPr>
          <a:xfrm>
            <a:off x="390515" y="902694"/>
            <a:ext cx="5050909" cy="338554"/>
          </a:xfrm>
          <a:prstGeom prst="rect">
            <a:avLst/>
          </a:prstGeom>
          <a:noFill/>
        </p:spPr>
        <p:txBody>
          <a:bodyPr wrap="square">
            <a:spAutoFit/>
          </a:bodyPr>
          <a:lstStyle/>
          <a:p>
            <a:r>
              <a:rPr lang="en-US" sz="1600"/>
              <a:t>for example, here’s two tables,</a:t>
            </a:r>
          </a:p>
        </p:txBody>
      </p:sp>
      <p:sp>
        <p:nvSpPr>
          <p:cNvPr id="6" name="TextBox 5">
            <a:extLst>
              <a:ext uri="{FF2B5EF4-FFF2-40B4-BE49-F238E27FC236}">
                <a16:creationId xmlns:a16="http://schemas.microsoft.com/office/drawing/2014/main" id="{58951724-8202-CED2-BCB1-AFD23729E193}"/>
              </a:ext>
            </a:extLst>
          </p:cNvPr>
          <p:cNvSpPr txBox="1"/>
          <p:nvPr/>
        </p:nvSpPr>
        <p:spPr>
          <a:xfrm>
            <a:off x="380209" y="3040705"/>
            <a:ext cx="3110244" cy="338554"/>
          </a:xfrm>
          <a:prstGeom prst="rect">
            <a:avLst/>
          </a:prstGeom>
          <a:noFill/>
        </p:spPr>
        <p:txBody>
          <a:bodyPr wrap="square">
            <a:spAutoFit/>
          </a:bodyPr>
          <a:lstStyle/>
          <a:p>
            <a:r>
              <a:rPr lang="en-US" sz="1600"/>
              <a:t>that I’ll concat in different ways,</a:t>
            </a:r>
          </a:p>
        </p:txBody>
      </p:sp>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85529C17-0F5A-C3B1-A4B8-AB983BA24F8A}"/>
                  </a:ext>
                </a:extLst>
              </p14:cNvPr>
              <p14:cNvContentPartPr/>
              <p14:nvPr/>
            </p14:nvContentPartPr>
            <p14:xfrm>
              <a:off x="6807495" y="4876788"/>
              <a:ext cx="381600" cy="1149840"/>
            </p14:xfrm>
          </p:contentPart>
        </mc:Choice>
        <mc:Fallback xmlns="">
          <p:pic>
            <p:nvPicPr>
              <p:cNvPr id="19" name="Ink 18">
                <a:extLst>
                  <a:ext uri="{FF2B5EF4-FFF2-40B4-BE49-F238E27FC236}">
                    <a16:creationId xmlns:a16="http://schemas.microsoft.com/office/drawing/2014/main" id="{85529C17-0F5A-C3B1-A4B8-AB983BA24F8A}"/>
                  </a:ext>
                </a:extLst>
              </p:cNvPr>
              <p:cNvPicPr/>
              <p:nvPr/>
            </p:nvPicPr>
            <p:blipFill>
              <a:blip r:embed="rId6"/>
              <a:stretch>
                <a:fillRect/>
              </a:stretch>
            </p:blipFill>
            <p:spPr>
              <a:xfrm>
                <a:off x="6801375" y="4870668"/>
                <a:ext cx="393840" cy="1162080"/>
              </a:xfrm>
              <a:prstGeom prst="rect">
                <a:avLst/>
              </a:prstGeom>
            </p:spPr>
          </p:pic>
        </mc:Fallback>
      </mc:AlternateContent>
      <p:sp>
        <p:nvSpPr>
          <p:cNvPr id="20" name="TextBox 19">
            <a:extLst>
              <a:ext uri="{FF2B5EF4-FFF2-40B4-BE49-F238E27FC236}">
                <a16:creationId xmlns:a16="http://schemas.microsoft.com/office/drawing/2014/main" id="{00D75895-B740-2455-9271-48E2DCD8EEC4}"/>
              </a:ext>
            </a:extLst>
          </p:cNvPr>
          <p:cNvSpPr txBox="1"/>
          <p:nvPr/>
        </p:nvSpPr>
        <p:spPr>
          <a:xfrm>
            <a:off x="7365999" y="5333474"/>
            <a:ext cx="2713370" cy="307777"/>
          </a:xfrm>
          <a:prstGeom prst="rect">
            <a:avLst/>
          </a:prstGeom>
          <a:noFill/>
        </p:spPr>
        <p:txBody>
          <a:bodyPr wrap="square" rtlCol="0">
            <a:spAutoFit/>
          </a:bodyPr>
          <a:lstStyle/>
          <a:p>
            <a:r>
              <a:rPr lang="en-US" sz="1400"/>
              <a:t>accessing an element of it</a:t>
            </a:r>
          </a:p>
        </p:txBody>
      </p:sp>
      <p:pic>
        <p:nvPicPr>
          <p:cNvPr id="21" name="Picture 20">
            <a:extLst>
              <a:ext uri="{FF2B5EF4-FFF2-40B4-BE49-F238E27FC236}">
                <a16:creationId xmlns:a16="http://schemas.microsoft.com/office/drawing/2014/main" id="{2BB0747D-146F-B51D-59A3-770308CC7C82}"/>
              </a:ext>
            </a:extLst>
          </p:cNvPr>
          <p:cNvPicPr>
            <a:picLocks noChangeAspect="1"/>
          </p:cNvPicPr>
          <p:nvPr/>
        </p:nvPicPr>
        <p:blipFill>
          <a:blip r:embed="rId7"/>
          <a:stretch>
            <a:fillRect/>
          </a:stretch>
        </p:blipFill>
        <p:spPr>
          <a:xfrm>
            <a:off x="407706" y="1392170"/>
            <a:ext cx="2512475" cy="1204092"/>
          </a:xfrm>
          <a:prstGeom prst="rect">
            <a:avLst/>
          </a:prstGeom>
        </p:spPr>
      </p:pic>
      <p:pic>
        <p:nvPicPr>
          <p:cNvPr id="22" name="Picture 21">
            <a:extLst>
              <a:ext uri="{FF2B5EF4-FFF2-40B4-BE49-F238E27FC236}">
                <a16:creationId xmlns:a16="http://schemas.microsoft.com/office/drawing/2014/main" id="{03BFA2A3-7012-3EAC-7224-993907A3B977}"/>
              </a:ext>
            </a:extLst>
          </p:cNvPr>
          <p:cNvPicPr>
            <a:picLocks noChangeAspect="1"/>
          </p:cNvPicPr>
          <p:nvPr/>
        </p:nvPicPr>
        <p:blipFill>
          <a:blip r:embed="rId8"/>
          <a:stretch>
            <a:fillRect/>
          </a:stretch>
        </p:blipFill>
        <p:spPr>
          <a:xfrm>
            <a:off x="3859864" y="1441612"/>
            <a:ext cx="3452159" cy="1245041"/>
          </a:xfrm>
          <a:prstGeom prst="rect">
            <a:avLst/>
          </a:prstGeom>
        </p:spPr>
      </p:pic>
      <p:pic>
        <p:nvPicPr>
          <p:cNvPr id="23" name="Picture 22">
            <a:extLst>
              <a:ext uri="{FF2B5EF4-FFF2-40B4-BE49-F238E27FC236}">
                <a16:creationId xmlns:a16="http://schemas.microsoft.com/office/drawing/2014/main" id="{A3A2EB41-DF43-FC9E-07A2-A235063DB80E}"/>
              </a:ext>
            </a:extLst>
          </p:cNvPr>
          <p:cNvPicPr>
            <a:picLocks noChangeAspect="1"/>
          </p:cNvPicPr>
          <p:nvPr/>
        </p:nvPicPr>
        <p:blipFill>
          <a:blip r:embed="rId9"/>
          <a:stretch>
            <a:fillRect/>
          </a:stretch>
        </p:blipFill>
        <p:spPr>
          <a:xfrm>
            <a:off x="407706" y="3503598"/>
            <a:ext cx="3619814" cy="1722269"/>
          </a:xfrm>
          <a:prstGeom prst="rect">
            <a:avLst/>
          </a:prstGeom>
        </p:spPr>
      </p:pic>
    </p:spTree>
    <p:extLst>
      <p:ext uri="{BB962C8B-B14F-4D97-AF65-F5344CB8AC3E}">
        <p14:creationId xmlns:p14="http://schemas.microsoft.com/office/powerpoint/2010/main" val="2193045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1914307" cy="461665"/>
          </a:xfrm>
          <a:prstGeom prst="rect">
            <a:avLst/>
          </a:prstGeom>
        </p:spPr>
        <p:txBody>
          <a:bodyPr wrap="none">
            <a:spAutoFit/>
          </a:bodyPr>
          <a:lstStyle/>
          <a:p>
            <a:r>
              <a:rPr lang="en-US" sz="2400" b="1" u="sng">
                <a:solidFill>
                  <a:srgbClr val="7030A0"/>
                </a:solidFill>
              </a:rPr>
              <a:t>Series: Slicing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13786" y="1286564"/>
            <a:ext cx="3683124" cy="338554"/>
          </a:xfrm>
          <a:prstGeom prst="rect">
            <a:avLst/>
          </a:prstGeom>
          <a:noFill/>
        </p:spPr>
        <p:txBody>
          <a:bodyPr wrap="square" rtlCol="0">
            <a:spAutoFit/>
          </a:bodyPr>
          <a:lstStyle/>
          <a:p>
            <a:r>
              <a:rPr lang="en-US" sz="1600"/>
              <a:t>You can slice a series, as you can lists.    </a:t>
            </a:r>
          </a:p>
        </p:txBody>
      </p:sp>
      <p:sp>
        <p:nvSpPr>
          <p:cNvPr id="31" name="TextBox 30">
            <a:extLst>
              <a:ext uri="{FF2B5EF4-FFF2-40B4-BE49-F238E27FC236}">
                <a16:creationId xmlns:a16="http://schemas.microsoft.com/office/drawing/2014/main" id="{07418349-36B5-C1DD-87D2-6A2F9F951623}"/>
              </a:ext>
            </a:extLst>
          </p:cNvPr>
          <p:cNvSpPr txBox="1"/>
          <p:nvPr/>
        </p:nvSpPr>
        <p:spPr>
          <a:xfrm>
            <a:off x="2572342" y="1925842"/>
            <a:ext cx="8587272" cy="1600438"/>
          </a:xfrm>
          <a:prstGeom prst="rect">
            <a:avLst/>
          </a:prstGeom>
          <a:noFill/>
        </p:spPr>
        <p:txBody>
          <a:bodyPr wrap="square" rtlCol="0">
            <a:spAutoFit/>
          </a:bodyPr>
          <a:lstStyle/>
          <a:p>
            <a:r>
              <a:rPr lang="en-US" sz="1400"/>
              <a:t>will return the specified rows/terms in the series, as whatever that element is.  Row specs can be of form, of a single index, 4, or a list of indexes, [1,3,7], or a range 4:9, or a condition [series &gt;= number], etc.  Note that the range condition means something a little different than usual – it means we’re outputing the 4</a:t>
            </a:r>
            <a:r>
              <a:rPr lang="en-US" sz="1400" baseline="30000"/>
              <a:t>th</a:t>
            </a:r>
            <a:r>
              <a:rPr lang="en-US" sz="1400"/>
              <a:t> through 9</a:t>
            </a:r>
            <a:r>
              <a:rPr lang="en-US" sz="1400" baseline="30000"/>
              <a:t>th</a:t>
            </a:r>
            <a:r>
              <a:rPr lang="en-US" sz="1400"/>
              <a:t> elements from the top, irrespective of their actual index.  </a:t>
            </a:r>
          </a:p>
          <a:p>
            <a:endParaRPr lang="en-US" sz="1400"/>
          </a:p>
          <a:p>
            <a:r>
              <a:rPr lang="en-US" sz="1400"/>
              <a:t>If we have string indexes, then we can row specs vary accordingly.  They can look like, “row1”, or a list [“row1”, “row3”, “row8”].  Can do a range as well, “row4”:”row9”, and a condition.  Returned datatype will be series.  </a:t>
            </a:r>
          </a:p>
        </p:txBody>
      </p:sp>
      <p:sp>
        <p:nvSpPr>
          <p:cNvPr id="32" name="TextBox 31">
            <a:extLst>
              <a:ext uri="{FF2B5EF4-FFF2-40B4-BE49-F238E27FC236}">
                <a16:creationId xmlns:a16="http://schemas.microsoft.com/office/drawing/2014/main" id="{BD0CD5F0-3B44-C9DE-CCA2-032CE90D47EB}"/>
              </a:ext>
            </a:extLst>
          </p:cNvPr>
          <p:cNvSpPr txBox="1"/>
          <p:nvPr/>
        </p:nvSpPr>
        <p:spPr>
          <a:xfrm>
            <a:off x="313786" y="1899623"/>
            <a:ext cx="1474348" cy="307777"/>
          </a:xfrm>
          <a:prstGeom prst="rect">
            <a:avLst/>
          </a:prstGeom>
          <a:noFill/>
        </p:spPr>
        <p:txBody>
          <a:bodyPr wrap="square" rtlCol="0">
            <a:spAutoFit/>
          </a:bodyPr>
          <a:lstStyle/>
          <a:p>
            <a:r>
              <a:rPr lang="en-US" sz="1400"/>
              <a:t>series[row specs]</a:t>
            </a:r>
          </a:p>
        </p:txBody>
      </p:sp>
      <mc:AlternateContent xmlns:mc="http://schemas.openxmlformats.org/markup-compatibility/2006" xmlns:p14="http://schemas.microsoft.com/office/powerpoint/2010/main">
        <mc:Choice Requires="p14">
          <p:contentPart p14:bwMode="auto" r:id="rId3">
            <p14:nvContentPartPr>
              <p14:cNvPr id="33" name="Ink 32">
                <a:extLst>
                  <a:ext uri="{FF2B5EF4-FFF2-40B4-BE49-F238E27FC236}">
                    <a16:creationId xmlns:a16="http://schemas.microsoft.com/office/drawing/2014/main" id="{002C815D-30F8-81E9-0631-730FC6E14911}"/>
                  </a:ext>
                </a:extLst>
              </p14:cNvPr>
              <p14:cNvContentPartPr/>
              <p14:nvPr/>
            </p14:nvContentPartPr>
            <p14:xfrm>
              <a:off x="1788134" y="2076936"/>
              <a:ext cx="553680" cy="30960"/>
            </p14:xfrm>
          </p:contentPart>
        </mc:Choice>
        <mc:Fallback xmlns="">
          <p:pic>
            <p:nvPicPr>
              <p:cNvPr id="33" name="Ink 32">
                <a:extLst>
                  <a:ext uri="{FF2B5EF4-FFF2-40B4-BE49-F238E27FC236}">
                    <a16:creationId xmlns:a16="http://schemas.microsoft.com/office/drawing/2014/main" id="{002C815D-30F8-81E9-0631-730FC6E14911}"/>
                  </a:ext>
                </a:extLst>
              </p:cNvPr>
              <p:cNvPicPr/>
              <p:nvPr/>
            </p:nvPicPr>
            <p:blipFill>
              <a:blip r:embed="rId4"/>
              <a:stretch>
                <a:fillRect/>
              </a:stretch>
            </p:blipFill>
            <p:spPr>
              <a:xfrm>
                <a:off x="1779134" y="2067830"/>
                <a:ext cx="571320" cy="48808"/>
              </a:xfrm>
              <a:prstGeom prst="rect">
                <a:avLst/>
              </a:prstGeom>
            </p:spPr>
          </p:pic>
        </mc:Fallback>
      </mc:AlternateContent>
      <p:sp>
        <p:nvSpPr>
          <p:cNvPr id="5" name="TextBox 4">
            <a:extLst>
              <a:ext uri="{FF2B5EF4-FFF2-40B4-BE49-F238E27FC236}">
                <a16:creationId xmlns:a16="http://schemas.microsoft.com/office/drawing/2014/main" id="{38346A02-BBE0-D2A6-7A33-3A56A7676A64}"/>
              </a:ext>
            </a:extLst>
          </p:cNvPr>
          <p:cNvSpPr txBox="1"/>
          <p:nvPr/>
        </p:nvSpPr>
        <p:spPr>
          <a:xfrm>
            <a:off x="313786" y="4051535"/>
            <a:ext cx="10543937" cy="338554"/>
          </a:xfrm>
          <a:prstGeom prst="rect">
            <a:avLst/>
          </a:prstGeom>
          <a:noFill/>
        </p:spPr>
        <p:txBody>
          <a:bodyPr wrap="square" rtlCol="0">
            <a:spAutoFit/>
          </a:bodyPr>
          <a:lstStyle/>
          <a:p>
            <a:r>
              <a:rPr lang="en-US" sz="1600"/>
              <a:t>If you set the indices of the series to be date-time type, then you can slice the series is particularly convenient ways, </a:t>
            </a:r>
          </a:p>
        </p:txBody>
      </p:sp>
      <p:sp>
        <p:nvSpPr>
          <p:cNvPr id="6" name="TextBox 5">
            <a:extLst>
              <a:ext uri="{FF2B5EF4-FFF2-40B4-BE49-F238E27FC236}">
                <a16:creationId xmlns:a16="http://schemas.microsoft.com/office/drawing/2014/main" id="{66923278-31E4-BAB5-2640-0646BE158B19}"/>
              </a:ext>
            </a:extLst>
          </p:cNvPr>
          <p:cNvSpPr txBox="1"/>
          <p:nvPr/>
        </p:nvSpPr>
        <p:spPr>
          <a:xfrm>
            <a:off x="2572342" y="4771217"/>
            <a:ext cx="8587272" cy="1169551"/>
          </a:xfrm>
          <a:prstGeom prst="rect">
            <a:avLst/>
          </a:prstGeom>
          <a:noFill/>
        </p:spPr>
        <p:txBody>
          <a:bodyPr wrap="square" rtlCol="0">
            <a:spAutoFit/>
          </a:bodyPr>
          <a:lstStyle/>
          <a:p>
            <a:r>
              <a:rPr lang="en-US" sz="1400"/>
              <a:t>row specs can be various date range specifications, like:</a:t>
            </a:r>
          </a:p>
          <a:p>
            <a:r>
              <a:rPr lang="en-US" sz="1400"/>
              <a:t>‘2021’:’2021’			all data from 1/01/21 to 12/31/21</a:t>
            </a:r>
          </a:p>
          <a:p>
            <a:r>
              <a:rPr lang="en-US" sz="1400"/>
              <a:t>‘2021’:’2022’			all data from 1/01/21 to 12/31/22</a:t>
            </a:r>
          </a:p>
          <a:p>
            <a:r>
              <a:rPr lang="en-US" sz="1400"/>
              <a:t>‘2021-10’:’2022-10’			all data from 10/01/21 to 10/31/22</a:t>
            </a:r>
          </a:p>
          <a:p>
            <a:r>
              <a:rPr lang="en-US" sz="1400"/>
              <a:t>‘2021-10-01’:2023-4-30’			all data from 10/01/21 to 4/30/22.</a:t>
            </a:r>
          </a:p>
        </p:txBody>
      </p:sp>
      <p:sp>
        <p:nvSpPr>
          <p:cNvPr id="7" name="TextBox 6">
            <a:extLst>
              <a:ext uri="{FF2B5EF4-FFF2-40B4-BE49-F238E27FC236}">
                <a16:creationId xmlns:a16="http://schemas.microsoft.com/office/drawing/2014/main" id="{7411BC31-3BF4-0556-B349-931C29A69914}"/>
              </a:ext>
            </a:extLst>
          </p:cNvPr>
          <p:cNvSpPr txBox="1"/>
          <p:nvPr/>
        </p:nvSpPr>
        <p:spPr>
          <a:xfrm>
            <a:off x="313786" y="4744998"/>
            <a:ext cx="1474348" cy="307777"/>
          </a:xfrm>
          <a:prstGeom prst="rect">
            <a:avLst/>
          </a:prstGeom>
          <a:noFill/>
        </p:spPr>
        <p:txBody>
          <a:bodyPr wrap="square" rtlCol="0">
            <a:spAutoFit/>
          </a:bodyPr>
          <a:lstStyle/>
          <a:p>
            <a:r>
              <a:rPr lang="en-US" sz="1400"/>
              <a:t>series[row specs]</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32196DB0-54A3-BF5C-0361-7BDA724223A5}"/>
                  </a:ext>
                </a:extLst>
              </p14:cNvPr>
              <p14:cNvContentPartPr/>
              <p14:nvPr/>
            </p14:nvContentPartPr>
            <p14:xfrm>
              <a:off x="1788134" y="4922311"/>
              <a:ext cx="553680" cy="30960"/>
            </p14:xfrm>
          </p:contentPart>
        </mc:Choice>
        <mc:Fallback xmlns="">
          <p:pic>
            <p:nvPicPr>
              <p:cNvPr id="8" name="Ink 7">
                <a:extLst>
                  <a:ext uri="{FF2B5EF4-FFF2-40B4-BE49-F238E27FC236}">
                    <a16:creationId xmlns:a16="http://schemas.microsoft.com/office/drawing/2014/main" id="{32196DB0-54A3-BF5C-0361-7BDA724223A5}"/>
                  </a:ext>
                </a:extLst>
              </p:cNvPr>
              <p:cNvPicPr/>
              <p:nvPr/>
            </p:nvPicPr>
            <p:blipFill>
              <a:blip r:embed="rId6"/>
              <a:stretch>
                <a:fillRect/>
              </a:stretch>
            </p:blipFill>
            <p:spPr>
              <a:xfrm>
                <a:off x="1779134" y="4913205"/>
                <a:ext cx="571320" cy="48808"/>
              </a:xfrm>
              <a:prstGeom prst="rect">
                <a:avLst/>
              </a:prstGeom>
            </p:spPr>
          </p:pic>
        </mc:Fallback>
      </mc:AlternateContent>
    </p:spTree>
    <p:extLst>
      <p:ext uri="{BB962C8B-B14F-4D97-AF65-F5344CB8AC3E}">
        <p14:creationId xmlns:p14="http://schemas.microsoft.com/office/powerpoint/2010/main" val="38708673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2" name="TextBox 1">
            <a:extLst>
              <a:ext uri="{FF2B5EF4-FFF2-40B4-BE49-F238E27FC236}">
                <a16:creationId xmlns:a16="http://schemas.microsoft.com/office/drawing/2014/main" id="{604CB699-BB39-4554-2453-DB9E8BE97F8F}"/>
              </a:ext>
            </a:extLst>
          </p:cNvPr>
          <p:cNvSpPr txBox="1"/>
          <p:nvPr/>
        </p:nvSpPr>
        <p:spPr>
          <a:xfrm>
            <a:off x="390515" y="902694"/>
            <a:ext cx="5050909" cy="338554"/>
          </a:xfrm>
          <a:prstGeom prst="rect">
            <a:avLst/>
          </a:prstGeom>
          <a:noFill/>
        </p:spPr>
        <p:txBody>
          <a:bodyPr wrap="square">
            <a:spAutoFit/>
          </a:bodyPr>
          <a:lstStyle/>
          <a:p>
            <a:r>
              <a:rPr lang="en-US" sz="1600"/>
              <a:t>for example, here’s two tables,</a:t>
            </a:r>
          </a:p>
        </p:txBody>
      </p:sp>
      <p:sp>
        <p:nvSpPr>
          <p:cNvPr id="6" name="TextBox 5">
            <a:extLst>
              <a:ext uri="{FF2B5EF4-FFF2-40B4-BE49-F238E27FC236}">
                <a16:creationId xmlns:a16="http://schemas.microsoft.com/office/drawing/2014/main" id="{58951724-8202-CED2-BCB1-AFD23729E193}"/>
              </a:ext>
            </a:extLst>
          </p:cNvPr>
          <p:cNvSpPr txBox="1"/>
          <p:nvPr/>
        </p:nvSpPr>
        <p:spPr>
          <a:xfrm>
            <a:off x="380209" y="3040705"/>
            <a:ext cx="3110244" cy="338554"/>
          </a:xfrm>
          <a:prstGeom prst="rect">
            <a:avLst/>
          </a:prstGeom>
          <a:noFill/>
        </p:spPr>
        <p:txBody>
          <a:bodyPr wrap="square">
            <a:spAutoFit/>
          </a:bodyPr>
          <a:lstStyle/>
          <a:p>
            <a:r>
              <a:rPr lang="en-US" sz="1600"/>
              <a:t>and some more concats.</a:t>
            </a:r>
          </a:p>
        </p:txBody>
      </p:sp>
      <p:pic>
        <p:nvPicPr>
          <p:cNvPr id="21" name="Picture 20">
            <a:extLst>
              <a:ext uri="{FF2B5EF4-FFF2-40B4-BE49-F238E27FC236}">
                <a16:creationId xmlns:a16="http://schemas.microsoft.com/office/drawing/2014/main" id="{2BB0747D-146F-B51D-59A3-770308CC7C82}"/>
              </a:ext>
            </a:extLst>
          </p:cNvPr>
          <p:cNvPicPr>
            <a:picLocks noChangeAspect="1"/>
          </p:cNvPicPr>
          <p:nvPr/>
        </p:nvPicPr>
        <p:blipFill>
          <a:blip r:embed="rId3"/>
          <a:stretch>
            <a:fillRect/>
          </a:stretch>
        </p:blipFill>
        <p:spPr>
          <a:xfrm>
            <a:off x="407706" y="1392170"/>
            <a:ext cx="2512475" cy="1204092"/>
          </a:xfrm>
          <a:prstGeom prst="rect">
            <a:avLst/>
          </a:prstGeom>
        </p:spPr>
      </p:pic>
      <p:pic>
        <p:nvPicPr>
          <p:cNvPr id="22" name="Picture 21">
            <a:extLst>
              <a:ext uri="{FF2B5EF4-FFF2-40B4-BE49-F238E27FC236}">
                <a16:creationId xmlns:a16="http://schemas.microsoft.com/office/drawing/2014/main" id="{03BFA2A3-7012-3EAC-7224-993907A3B977}"/>
              </a:ext>
            </a:extLst>
          </p:cNvPr>
          <p:cNvPicPr>
            <a:picLocks noChangeAspect="1"/>
          </p:cNvPicPr>
          <p:nvPr/>
        </p:nvPicPr>
        <p:blipFill>
          <a:blip r:embed="rId4"/>
          <a:stretch>
            <a:fillRect/>
          </a:stretch>
        </p:blipFill>
        <p:spPr>
          <a:xfrm>
            <a:off x="3859864" y="1441612"/>
            <a:ext cx="3452159" cy="1245041"/>
          </a:xfrm>
          <a:prstGeom prst="rect">
            <a:avLst/>
          </a:prstGeom>
        </p:spPr>
      </p:pic>
      <p:pic>
        <p:nvPicPr>
          <p:cNvPr id="26" name="Picture 25">
            <a:extLst>
              <a:ext uri="{FF2B5EF4-FFF2-40B4-BE49-F238E27FC236}">
                <a16:creationId xmlns:a16="http://schemas.microsoft.com/office/drawing/2014/main" id="{E4ACE063-700E-2EA6-0696-F8F40993472C}"/>
              </a:ext>
            </a:extLst>
          </p:cNvPr>
          <p:cNvPicPr>
            <a:picLocks noChangeAspect="1"/>
          </p:cNvPicPr>
          <p:nvPr/>
        </p:nvPicPr>
        <p:blipFill>
          <a:blip r:embed="rId5"/>
          <a:stretch>
            <a:fillRect/>
          </a:stretch>
        </p:blipFill>
        <p:spPr>
          <a:xfrm>
            <a:off x="407705" y="3478742"/>
            <a:ext cx="5471985" cy="2100138"/>
          </a:xfrm>
          <a:prstGeom prst="rect">
            <a:avLst/>
          </a:prstGeom>
        </p:spPr>
      </p:pic>
      <p:pic>
        <p:nvPicPr>
          <p:cNvPr id="4" name="Picture 3">
            <a:extLst>
              <a:ext uri="{FF2B5EF4-FFF2-40B4-BE49-F238E27FC236}">
                <a16:creationId xmlns:a16="http://schemas.microsoft.com/office/drawing/2014/main" id="{328C767D-B711-E2ED-7668-6E31D2EAA329}"/>
              </a:ext>
            </a:extLst>
          </p:cNvPr>
          <p:cNvPicPr>
            <a:picLocks noChangeAspect="1"/>
          </p:cNvPicPr>
          <p:nvPr/>
        </p:nvPicPr>
        <p:blipFill>
          <a:blip r:embed="rId6"/>
          <a:stretch>
            <a:fillRect/>
          </a:stretch>
        </p:blipFill>
        <p:spPr>
          <a:xfrm>
            <a:off x="6500131" y="3540237"/>
            <a:ext cx="5284164" cy="2038643"/>
          </a:xfrm>
          <a:prstGeom prst="rect">
            <a:avLst/>
          </a:prstGeom>
        </p:spPr>
      </p:pic>
    </p:spTree>
    <p:extLst>
      <p:ext uri="{BB962C8B-B14F-4D97-AF65-F5344CB8AC3E}">
        <p14:creationId xmlns:p14="http://schemas.microsoft.com/office/powerpoint/2010/main" val="41880410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49827"/>
            <a:ext cx="2523063" cy="461665"/>
          </a:xfrm>
          <a:prstGeom prst="rect">
            <a:avLst/>
          </a:prstGeom>
        </p:spPr>
        <p:txBody>
          <a:bodyPr wrap="none">
            <a:spAutoFit/>
          </a:bodyPr>
          <a:lstStyle/>
          <a:p>
            <a:r>
              <a:rPr lang="en-US" sz="2400" b="1" u="sng">
                <a:solidFill>
                  <a:srgbClr val="0066FF"/>
                </a:solidFill>
              </a:rPr>
              <a:t>Dataframe: Merge</a:t>
            </a:r>
          </a:p>
        </p:txBody>
      </p:sp>
      <p:sp>
        <p:nvSpPr>
          <p:cNvPr id="16" name="TextBox 15">
            <a:extLst>
              <a:ext uri="{FF2B5EF4-FFF2-40B4-BE49-F238E27FC236}">
                <a16:creationId xmlns:a16="http://schemas.microsoft.com/office/drawing/2014/main" id="{47B2B1C3-A988-3BC1-9AE3-682A4E092A2A}"/>
              </a:ext>
            </a:extLst>
          </p:cNvPr>
          <p:cNvSpPr txBox="1"/>
          <p:nvPr/>
        </p:nvSpPr>
        <p:spPr>
          <a:xfrm>
            <a:off x="348359" y="1304001"/>
            <a:ext cx="9336415" cy="338554"/>
          </a:xfrm>
          <a:prstGeom prst="rect">
            <a:avLst/>
          </a:prstGeom>
          <a:noFill/>
        </p:spPr>
        <p:txBody>
          <a:bodyPr wrap="square" rtlCol="0">
            <a:spAutoFit/>
          </a:bodyPr>
          <a:lstStyle/>
          <a:p>
            <a:r>
              <a:rPr lang="en-US" sz="1600" i="1"/>
              <a:t>dataframe_new = pandas.merge(dataframe_1, dataframe_2, on = “col_name”, how = “inner, outer, left, right”)</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48359" y="704311"/>
            <a:ext cx="9614791" cy="523220"/>
          </a:xfrm>
          <a:prstGeom prst="rect">
            <a:avLst/>
          </a:prstGeom>
          <a:noFill/>
        </p:spPr>
        <p:txBody>
          <a:bodyPr wrap="square">
            <a:spAutoFit/>
          </a:bodyPr>
          <a:lstStyle/>
          <a:p>
            <a:r>
              <a:rPr lang="en-US" sz="1400"/>
              <a:t>Can merge/mesh dataframes together.  Probably want to do this if combining tables with largely different information/columns, but one or a couple the same (this/these would be the ‘on’ columns).  </a:t>
            </a:r>
          </a:p>
        </p:txBody>
      </p:sp>
      <p:sp>
        <p:nvSpPr>
          <p:cNvPr id="8" name="TextBox 7">
            <a:extLst>
              <a:ext uri="{FF2B5EF4-FFF2-40B4-BE49-F238E27FC236}">
                <a16:creationId xmlns:a16="http://schemas.microsoft.com/office/drawing/2014/main" id="{B4979C8D-DFD3-731C-2C40-C7D3E60B9619}"/>
              </a:ext>
            </a:extLst>
          </p:cNvPr>
          <p:cNvSpPr txBox="1"/>
          <p:nvPr/>
        </p:nvSpPr>
        <p:spPr>
          <a:xfrm>
            <a:off x="662991" y="1872886"/>
            <a:ext cx="11139948" cy="4832092"/>
          </a:xfrm>
          <a:prstGeom prst="rect">
            <a:avLst/>
          </a:prstGeom>
          <a:noFill/>
        </p:spPr>
        <p:txBody>
          <a:bodyPr wrap="square" rtlCol="0">
            <a:spAutoFit/>
          </a:bodyPr>
          <a:lstStyle/>
          <a:p>
            <a:r>
              <a:rPr lang="en-US" sz="1400"/>
              <a:t>stacks two dataframes side by side, but shuffles the rows of the second one, I guess, so that its column_name’s values match the column_name values of the first one.  </a:t>
            </a:r>
          </a:p>
          <a:p>
            <a:endParaRPr lang="en-US" sz="1400"/>
          </a:p>
          <a:p>
            <a:r>
              <a:rPr lang="en-US" sz="1400"/>
              <a:t>If the columns you want to join on are called different things in the two tables, then can say, </a:t>
            </a:r>
            <a:r>
              <a:rPr lang="en-US" sz="1400" b="1"/>
              <a:t>left_on = “col_name_left”</a:t>
            </a:r>
            <a:r>
              <a:rPr lang="en-US" sz="1400"/>
              <a:t>, and </a:t>
            </a:r>
            <a:r>
              <a:rPr lang="en-US" sz="1400" b="1"/>
              <a:t>right_on = “col_name_right”</a:t>
            </a:r>
            <a:r>
              <a:rPr lang="en-US" sz="1400"/>
              <a:t>.  </a:t>
            </a:r>
            <a:r>
              <a:rPr lang="en-US" sz="1400" i="1"/>
              <a:t>on</a:t>
            </a:r>
            <a:r>
              <a:rPr lang="en-US" sz="1400"/>
              <a:t> can also be set to multiple columns, </a:t>
            </a:r>
            <a:r>
              <a:rPr lang="en-US" sz="1400" b="1"/>
              <a:t>on = [“col1”, “col2”]</a:t>
            </a:r>
            <a:r>
              <a:rPr lang="en-US" sz="1400"/>
              <a:t>, etc.  In that case, rows from the two df’s will only be joined if they have the same values of col1 and col2.  And can do left_on, right_on for lists of columns too.  Also, can join on row indexes, if they have names, at least.  </a:t>
            </a:r>
          </a:p>
          <a:p>
            <a:endParaRPr lang="en-US" sz="1400" i="1"/>
          </a:p>
          <a:p>
            <a:r>
              <a:rPr lang="en-US" sz="1400" b="1" i="1"/>
              <a:t>how = “inner”</a:t>
            </a:r>
            <a:r>
              <a:rPr lang="en-US" sz="1400" b="1"/>
              <a:t> </a:t>
            </a:r>
            <a:r>
              <a:rPr lang="en-US" sz="1400"/>
              <a:t>means that it will leave out rows whose </a:t>
            </a:r>
            <a:r>
              <a:rPr lang="en-US" sz="1400" i="1"/>
              <a:t>on values </a:t>
            </a:r>
            <a:r>
              <a:rPr lang="en-US" sz="1400"/>
              <a:t>don’t match.  So if dataframe_1 and dataframe_2 have column_name rows that don’t match, these will be left out.  So this is an intersection of the two tables.  </a:t>
            </a:r>
            <a:r>
              <a:rPr lang="en-US" sz="1400" i="1"/>
              <a:t>how</a:t>
            </a:r>
            <a:r>
              <a:rPr lang="en-US" sz="1400"/>
              <a:t> is by default set to inner, so don’t need to explicitly pass this value.  But if say </a:t>
            </a:r>
            <a:r>
              <a:rPr lang="en-US" sz="1400" b="1" i="1"/>
              <a:t>how = “outer”</a:t>
            </a:r>
            <a:r>
              <a:rPr lang="en-US" sz="1400"/>
              <a:t>, then it will match up the rows that it can, but then also include the ones that didn’t match as well.  </a:t>
            </a:r>
            <a:r>
              <a:rPr lang="en-US" sz="1400" b="1" i="1"/>
              <a:t>how = “left”</a:t>
            </a:r>
            <a:r>
              <a:rPr lang="en-US" sz="1400"/>
              <a:t>, then that will give you all of dataframe_1 + intersection.  And if say </a:t>
            </a:r>
            <a:r>
              <a:rPr lang="en-US" sz="1400" b="1" i="1"/>
              <a:t>how = “right”</a:t>
            </a:r>
            <a:r>
              <a:rPr lang="en-US" sz="1400"/>
              <a:t>, then you’ll get intersection + all of dataframe_2.  </a:t>
            </a:r>
          </a:p>
          <a:p>
            <a:endParaRPr lang="en-US" sz="1400"/>
          </a:p>
          <a:p>
            <a:r>
              <a:rPr lang="en-US" sz="1400"/>
              <a:t>Another optional argument is </a:t>
            </a:r>
            <a:r>
              <a:rPr lang="en-US" sz="1400" b="1"/>
              <a:t>indicator = True </a:t>
            </a:r>
            <a:r>
              <a:rPr lang="en-US" sz="1400"/>
              <a:t>(default is set to False).  This will add an additional column to the returned dataframe indicating which dataframe each of the rows comes from (left, right, both)</a:t>
            </a:r>
          </a:p>
          <a:p>
            <a:endParaRPr lang="en-US" sz="1400"/>
          </a:p>
          <a:p>
            <a:r>
              <a:rPr lang="en-US" sz="1400"/>
              <a:t>There is an additional argument </a:t>
            </a:r>
            <a:r>
              <a:rPr lang="en-US" sz="1400" b="1"/>
              <a:t>suffixes = [_suffix1, _suffix2]</a:t>
            </a:r>
            <a:r>
              <a:rPr lang="en-US" sz="1400"/>
              <a:t>, where suffix would be of the form “_a”, “_b”, or whatever.  We can use this in case there are duplicate column names in any of the two tables that we’re not merging on.  If that’s the case, then when the tables are joined, the columns will be given those suffixes to distinguish them.  Well, in fact, the merge function defaults to giving suffixes (“_x”, “_y”) to identically named columns from the two dataframes.</a:t>
            </a:r>
          </a:p>
          <a:p>
            <a:endParaRPr lang="en-US" sz="1400"/>
          </a:p>
          <a:p>
            <a:r>
              <a:rPr lang="en-US" sz="1400"/>
              <a:t>There is a </a:t>
            </a:r>
            <a:r>
              <a:rPr lang="en-US" sz="1400" b="1"/>
              <a:t>validate = “one_to_one”, “one_to_many”, “many_to_one”, or “many_to_many”</a:t>
            </a:r>
            <a:r>
              <a:rPr lang="en-US" sz="1400"/>
              <a:t> argument which will check that the relationship between the two tables is as specified.  </a:t>
            </a:r>
          </a:p>
        </p:txBody>
      </p:sp>
      <p:sp>
        <p:nvSpPr>
          <p:cNvPr id="5" name="TextBox 4">
            <a:extLst>
              <a:ext uri="{FF2B5EF4-FFF2-40B4-BE49-F238E27FC236}">
                <a16:creationId xmlns:a16="http://schemas.microsoft.com/office/drawing/2014/main" id="{027C6908-6E89-D960-E154-9095F4C7B424}"/>
              </a:ext>
            </a:extLst>
          </p:cNvPr>
          <p:cNvSpPr txBox="1"/>
          <p:nvPr/>
        </p:nvSpPr>
        <p:spPr>
          <a:xfrm>
            <a:off x="10029825" y="190885"/>
            <a:ext cx="2001715" cy="1169551"/>
          </a:xfrm>
          <a:prstGeom prst="rect">
            <a:avLst/>
          </a:prstGeom>
          <a:noFill/>
          <a:ln>
            <a:solidFill>
              <a:schemeClr val="accent1"/>
            </a:solidFill>
          </a:ln>
        </p:spPr>
        <p:txBody>
          <a:bodyPr wrap="square" rtlCol="0">
            <a:spAutoFit/>
          </a:bodyPr>
          <a:lstStyle/>
          <a:p>
            <a:r>
              <a:rPr lang="en-US" sz="1400"/>
              <a:t>can also write this as: </a:t>
            </a:r>
            <a:r>
              <a:rPr lang="en-US" sz="1400" i="1"/>
              <a:t>dataframe1.merge(dataframe_2, on = “column_name”, how = “inner, outer, left, right”) </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2452BE26-F417-DF3C-1316-6A5BBCFBCDE4}"/>
                  </a:ext>
                </a:extLst>
              </p14:cNvPr>
              <p14:cNvContentPartPr/>
              <p14:nvPr/>
            </p14:nvContentPartPr>
            <p14:xfrm>
              <a:off x="9074415" y="1496583"/>
              <a:ext cx="1035360" cy="421098"/>
            </p14:xfrm>
          </p:contentPart>
        </mc:Choice>
        <mc:Fallback xmlns="">
          <p:pic>
            <p:nvPicPr>
              <p:cNvPr id="6" name="Ink 5">
                <a:extLst>
                  <a:ext uri="{FF2B5EF4-FFF2-40B4-BE49-F238E27FC236}">
                    <a16:creationId xmlns:a16="http://schemas.microsoft.com/office/drawing/2014/main" id="{2452BE26-F417-DF3C-1316-6A5BBCFBCDE4}"/>
                  </a:ext>
                </a:extLst>
              </p:cNvPr>
              <p:cNvPicPr/>
              <p:nvPr/>
            </p:nvPicPr>
            <p:blipFill>
              <a:blip r:embed="rId4"/>
              <a:stretch>
                <a:fillRect/>
              </a:stretch>
            </p:blipFill>
            <p:spPr>
              <a:xfrm>
                <a:off x="9068295" y="1490464"/>
                <a:ext cx="1047600" cy="433335"/>
              </a:xfrm>
              <a:prstGeom prst="rect">
                <a:avLst/>
              </a:prstGeom>
            </p:spPr>
          </p:pic>
        </mc:Fallback>
      </mc:AlternateContent>
    </p:spTree>
    <p:extLst>
      <p:ext uri="{BB962C8B-B14F-4D97-AF65-F5344CB8AC3E}">
        <p14:creationId xmlns:p14="http://schemas.microsoft.com/office/powerpoint/2010/main" val="40456845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9" name="Picture 8">
            <a:extLst>
              <a:ext uri="{FF2B5EF4-FFF2-40B4-BE49-F238E27FC236}">
                <a16:creationId xmlns:a16="http://schemas.microsoft.com/office/drawing/2014/main" id="{230D286B-825D-4C0F-AB4A-51D163C27AF1}"/>
              </a:ext>
            </a:extLst>
          </p:cNvPr>
          <p:cNvPicPr>
            <a:picLocks noChangeAspect="1"/>
          </p:cNvPicPr>
          <p:nvPr/>
        </p:nvPicPr>
        <p:blipFill>
          <a:blip r:embed="rId3"/>
          <a:stretch>
            <a:fillRect/>
          </a:stretch>
        </p:blipFill>
        <p:spPr>
          <a:xfrm>
            <a:off x="417731" y="1748557"/>
            <a:ext cx="2321017" cy="1790499"/>
          </a:xfrm>
          <a:prstGeom prst="rect">
            <a:avLst/>
          </a:prstGeom>
        </p:spPr>
      </p:pic>
      <p:pic>
        <p:nvPicPr>
          <p:cNvPr id="10" name="Picture 9">
            <a:extLst>
              <a:ext uri="{FF2B5EF4-FFF2-40B4-BE49-F238E27FC236}">
                <a16:creationId xmlns:a16="http://schemas.microsoft.com/office/drawing/2014/main" id="{806C0273-2634-96DC-7660-23629647270A}"/>
              </a:ext>
            </a:extLst>
          </p:cNvPr>
          <p:cNvPicPr>
            <a:picLocks noChangeAspect="1"/>
          </p:cNvPicPr>
          <p:nvPr/>
        </p:nvPicPr>
        <p:blipFill>
          <a:blip r:embed="rId4"/>
          <a:stretch>
            <a:fillRect/>
          </a:stretch>
        </p:blipFill>
        <p:spPr>
          <a:xfrm>
            <a:off x="4013366" y="1717965"/>
            <a:ext cx="2082634" cy="1790499"/>
          </a:xfrm>
          <a:prstGeom prst="rect">
            <a:avLst/>
          </a:prstGeom>
        </p:spPr>
      </p:pic>
      <p:pic>
        <p:nvPicPr>
          <p:cNvPr id="14" name="Picture 13">
            <a:extLst>
              <a:ext uri="{FF2B5EF4-FFF2-40B4-BE49-F238E27FC236}">
                <a16:creationId xmlns:a16="http://schemas.microsoft.com/office/drawing/2014/main" id="{DC7D37CA-4E81-B1BA-4D8A-C2D533AE0DD6}"/>
              </a:ext>
            </a:extLst>
          </p:cNvPr>
          <p:cNvPicPr>
            <a:picLocks noChangeAspect="1"/>
          </p:cNvPicPr>
          <p:nvPr/>
        </p:nvPicPr>
        <p:blipFill>
          <a:blip r:embed="rId5"/>
          <a:stretch>
            <a:fillRect/>
          </a:stretch>
        </p:blipFill>
        <p:spPr>
          <a:xfrm>
            <a:off x="417731" y="4520587"/>
            <a:ext cx="6573003" cy="2088412"/>
          </a:xfrm>
          <a:prstGeom prst="rect">
            <a:avLst/>
          </a:prstGeom>
        </p:spPr>
      </p:pic>
      <p:cxnSp>
        <p:nvCxnSpPr>
          <p:cNvPr id="7" name="Straight Connector 6">
            <a:extLst>
              <a:ext uri="{FF2B5EF4-FFF2-40B4-BE49-F238E27FC236}">
                <a16:creationId xmlns:a16="http://schemas.microsoft.com/office/drawing/2014/main" id="{C17ED59D-C847-6D06-042F-49FC2FC23DC9}"/>
              </a:ext>
            </a:extLst>
          </p:cNvPr>
          <p:cNvCxnSpPr/>
          <p:nvPr/>
        </p:nvCxnSpPr>
        <p:spPr>
          <a:xfrm>
            <a:off x="2654710" y="3397045"/>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B155094-9EA5-E694-02D7-246F4F381D9C}"/>
              </a:ext>
            </a:extLst>
          </p:cNvPr>
          <p:cNvCxnSpPr/>
          <p:nvPr/>
        </p:nvCxnSpPr>
        <p:spPr>
          <a:xfrm>
            <a:off x="2654710" y="3175819"/>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9D9135A-180B-6671-4AC8-44809A4C8747}"/>
              </a:ext>
            </a:extLst>
          </p:cNvPr>
          <p:cNvCxnSpPr/>
          <p:nvPr/>
        </p:nvCxnSpPr>
        <p:spPr>
          <a:xfrm>
            <a:off x="2654710" y="3008671"/>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5D1681-5A81-7240-E846-F050BCA950AF}"/>
              </a:ext>
            </a:extLst>
          </p:cNvPr>
          <p:cNvCxnSpPr/>
          <p:nvPr/>
        </p:nvCxnSpPr>
        <p:spPr>
          <a:xfrm>
            <a:off x="2654710" y="2613214"/>
            <a:ext cx="1358656"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D6DC9A13-D7BF-0F66-0689-5F282DF1EBAE}"/>
                  </a:ext>
                </a:extLst>
              </p14:cNvPr>
              <p14:cNvContentPartPr/>
              <p14:nvPr/>
            </p14:nvContentPartPr>
            <p14:xfrm>
              <a:off x="2604855" y="3706428"/>
              <a:ext cx="276120" cy="654480"/>
            </p14:xfrm>
          </p:contentPart>
        </mc:Choice>
        <mc:Fallback xmlns="">
          <p:pic>
            <p:nvPicPr>
              <p:cNvPr id="18" name="Ink 17">
                <a:extLst>
                  <a:ext uri="{FF2B5EF4-FFF2-40B4-BE49-F238E27FC236}">
                    <a16:creationId xmlns:a16="http://schemas.microsoft.com/office/drawing/2014/main" id="{D6DC9A13-D7BF-0F66-0689-5F282DF1EBAE}"/>
                  </a:ext>
                </a:extLst>
              </p:cNvPr>
              <p:cNvPicPr/>
              <p:nvPr/>
            </p:nvPicPr>
            <p:blipFill>
              <a:blip r:embed="rId7"/>
              <a:stretch>
                <a:fillRect/>
              </a:stretch>
            </p:blipFill>
            <p:spPr>
              <a:xfrm>
                <a:off x="2598735" y="3700308"/>
                <a:ext cx="288360" cy="666720"/>
              </a:xfrm>
              <a:prstGeom prst="rect">
                <a:avLst/>
              </a:prstGeom>
            </p:spPr>
          </p:pic>
        </mc:Fallback>
      </mc:AlternateContent>
      <p:sp>
        <p:nvSpPr>
          <p:cNvPr id="2" name="TextBox 1">
            <a:extLst>
              <a:ext uri="{FF2B5EF4-FFF2-40B4-BE49-F238E27FC236}">
                <a16:creationId xmlns:a16="http://schemas.microsoft.com/office/drawing/2014/main" id="{604CB699-BB39-4554-2453-DB9E8BE97F8F}"/>
              </a:ext>
            </a:extLst>
          </p:cNvPr>
          <p:cNvSpPr txBox="1"/>
          <p:nvPr/>
        </p:nvSpPr>
        <p:spPr>
          <a:xfrm>
            <a:off x="337168" y="1019264"/>
            <a:ext cx="5758832" cy="338554"/>
          </a:xfrm>
          <a:prstGeom prst="rect">
            <a:avLst/>
          </a:prstGeom>
          <a:noFill/>
        </p:spPr>
        <p:txBody>
          <a:bodyPr wrap="square">
            <a:spAutoFit/>
          </a:bodyPr>
          <a:lstStyle/>
          <a:p>
            <a:r>
              <a:rPr lang="en-US" sz="1600"/>
              <a:t>for example, here’s two tables I’ll join on “city” with how=“inner”:</a:t>
            </a:r>
          </a:p>
        </p:txBody>
      </p:sp>
      <p:sp>
        <p:nvSpPr>
          <p:cNvPr id="4" name="TextBox 3">
            <a:extLst>
              <a:ext uri="{FF2B5EF4-FFF2-40B4-BE49-F238E27FC236}">
                <a16:creationId xmlns:a16="http://schemas.microsoft.com/office/drawing/2014/main" id="{17C43E6C-901A-7260-DBDC-83397EA8A170}"/>
              </a:ext>
            </a:extLst>
          </p:cNvPr>
          <p:cNvSpPr txBox="1"/>
          <p:nvPr/>
        </p:nvSpPr>
        <p:spPr>
          <a:xfrm>
            <a:off x="6933637" y="2485451"/>
            <a:ext cx="2082634" cy="523220"/>
          </a:xfrm>
          <a:prstGeom prst="rect">
            <a:avLst/>
          </a:prstGeom>
          <a:solidFill>
            <a:srgbClr val="CEDBFE"/>
          </a:solidFill>
        </p:spPr>
        <p:txBody>
          <a:bodyPr wrap="square" rtlCol="0">
            <a:spAutoFit/>
          </a:bodyPr>
          <a:lstStyle/>
          <a:p>
            <a:r>
              <a:rPr lang="en-US" sz="1400"/>
              <a:t>these tables have one_to_one relationship.</a:t>
            </a:r>
          </a:p>
        </p:txBody>
      </p:sp>
    </p:spTree>
    <p:extLst>
      <p:ext uri="{BB962C8B-B14F-4D97-AF65-F5344CB8AC3E}">
        <p14:creationId xmlns:p14="http://schemas.microsoft.com/office/powerpoint/2010/main" val="8952089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20" name="Picture 19">
            <a:extLst>
              <a:ext uri="{FF2B5EF4-FFF2-40B4-BE49-F238E27FC236}">
                <a16:creationId xmlns:a16="http://schemas.microsoft.com/office/drawing/2014/main" id="{679FC9ED-32AE-FF31-4CF9-BEF8C608B2CF}"/>
              </a:ext>
            </a:extLst>
          </p:cNvPr>
          <p:cNvPicPr>
            <a:picLocks noChangeAspect="1"/>
          </p:cNvPicPr>
          <p:nvPr/>
        </p:nvPicPr>
        <p:blipFill>
          <a:blip r:embed="rId3"/>
          <a:stretch>
            <a:fillRect/>
          </a:stretch>
        </p:blipFill>
        <p:spPr>
          <a:xfrm>
            <a:off x="417731" y="3969565"/>
            <a:ext cx="6061863" cy="2690828"/>
          </a:xfrm>
          <a:prstGeom prst="rect">
            <a:avLst/>
          </a:prstGeom>
        </p:spPr>
      </p:pic>
      <p:sp>
        <p:nvSpPr>
          <p:cNvPr id="24" name="TextBox 23">
            <a:extLst>
              <a:ext uri="{FF2B5EF4-FFF2-40B4-BE49-F238E27FC236}">
                <a16:creationId xmlns:a16="http://schemas.microsoft.com/office/drawing/2014/main" id="{71239AF9-4EC4-B3AD-0FD9-D8E02C8F9C69}"/>
              </a:ext>
            </a:extLst>
          </p:cNvPr>
          <p:cNvSpPr txBox="1"/>
          <p:nvPr/>
        </p:nvSpPr>
        <p:spPr>
          <a:xfrm>
            <a:off x="4330562" y="5377876"/>
            <a:ext cx="2780055" cy="738664"/>
          </a:xfrm>
          <a:prstGeom prst="rect">
            <a:avLst/>
          </a:prstGeom>
          <a:solidFill>
            <a:schemeClr val="accent2">
              <a:lumMod val="20000"/>
              <a:lumOff val="80000"/>
            </a:schemeClr>
          </a:solidFill>
        </p:spPr>
        <p:txBody>
          <a:bodyPr wrap="square" rtlCol="0">
            <a:spAutoFit/>
          </a:bodyPr>
          <a:lstStyle/>
          <a:p>
            <a:r>
              <a:rPr lang="en-US" sz="1400"/>
              <a:t>note the NaN values for the cities which aren’t in both df’s, i.e., orlando, anchorage, miami, seattle.</a:t>
            </a:r>
          </a:p>
        </p:txBody>
      </p:sp>
      <p:pic>
        <p:nvPicPr>
          <p:cNvPr id="25" name="Picture 24">
            <a:extLst>
              <a:ext uri="{FF2B5EF4-FFF2-40B4-BE49-F238E27FC236}">
                <a16:creationId xmlns:a16="http://schemas.microsoft.com/office/drawing/2014/main" id="{71AE21FC-D747-805B-571C-81184235A862}"/>
              </a:ext>
            </a:extLst>
          </p:cNvPr>
          <p:cNvPicPr>
            <a:picLocks noChangeAspect="1"/>
          </p:cNvPicPr>
          <p:nvPr/>
        </p:nvPicPr>
        <p:blipFill>
          <a:blip r:embed="rId4"/>
          <a:stretch>
            <a:fillRect/>
          </a:stretch>
        </p:blipFill>
        <p:spPr>
          <a:xfrm>
            <a:off x="417731" y="1443760"/>
            <a:ext cx="2321017" cy="1790499"/>
          </a:xfrm>
          <a:prstGeom prst="rect">
            <a:avLst/>
          </a:prstGeom>
        </p:spPr>
      </p:pic>
      <p:pic>
        <p:nvPicPr>
          <p:cNvPr id="26" name="Picture 25">
            <a:extLst>
              <a:ext uri="{FF2B5EF4-FFF2-40B4-BE49-F238E27FC236}">
                <a16:creationId xmlns:a16="http://schemas.microsoft.com/office/drawing/2014/main" id="{BCD0D6B8-762E-AC85-13DE-AE04445D2288}"/>
              </a:ext>
            </a:extLst>
          </p:cNvPr>
          <p:cNvPicPr>
            <a:picLocks noChangeAspect="1"/>
          </p:cNvPicPr>
          <p:nvPr/>
        </p:nvPicPr>
        <p:blipFill>
          <a:blip r:embed="rId5"/>
          <a:stretch>
            <a:fillRect/>
          </a:stretch>
        </p:blipFill>
        <p:spPr>
          <a:xfrm>
            <a:off x="4013366" y="1413168"/>
            <a:ext cx="2082634" cy="1790499"/>
          </a:xfrm>
          <a:prstGeom prst="rect">
            <a:avLst/>
          </a:prstGeom>
        </p:spPr>
      </p:pic>
      <p:cxnSp>
        <p:nvCxnSpPr>
          <p:cNvPr id="27" name="Straight Connector 26">
            <a:extLst>
              <a:ext uri="{FF2B5EF4-FFF2-40B4-BE49-F238E27FC236}">
                <a16:creationId xmlns:a16="http://schemas.microsoft.com/office/drawing/2014/main" id="{F40600D5-5A84-40CE-712A-9996E092787D}"/>
              </a:ext>
            </a:extLst>
          </p:cNvPr>
          <p:cNvCxnSpPr/>
          <p:nvPr/>
        </p:nvCxnSpPr>
        <p:spPr>
          <a:xfrm>
            <a:off x="2654710" y="3092248"/>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4FB0001-E48D-794E-C800-0369243CD144}"/>
              </a:ext>
            </a:extLst>
          </p:cNvPr>
          <p:cNvCxnSpPr/>
          <p:nvPr/>
        </p:nvCxnSpPr>
        <p:spPr>
          <a:xfrm>
            <a:off x="2654710" y="2871022"/>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2B06970-E151-4C6B-0991-8CA52F00076A}"/>
              </a:ext>
            </a:extLst>
          </p:cNvPr>
          <p:cNvCxnSpPr/>
          <p:nvPr/>
        </p:nvCxnSpPr>
        <p:spPr>
          <a:xfrm>
            <a:off x="2654710" y="2703874"/>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A98659D-DE58-9293-A8F6-5E30F5F206F7}"/>
              </a:ext>
            </a:extLst>
          </p:cNvPr>
          <p:cNvCxnSpPr/>
          <p:nvPr/>
        </p:nvCxnSpPr>
        <p:spPr>
          <a:xfrm>
            <a:off x="2654710" y="2308417"/>
            <a:ext cx="1358656"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6">
            <p14:nvContentPartPr>
              <p14:cNvPr id="31" name="Ink 30">
                <a:extLst>
                  <a:ext uri="{FF2B5EF4-FFF2-40B4-BE49-F238E27FC236}">
                    <a16:creationId xmlns:a16="http://schemas.microsoft.com/office/drawing/2014/main" id="{E0C03DE6-6359-BC01-E59D-1CF6F27BCC91}"/>
                  </a:ext>
                </a:extLst>
              </p14:cNvPr>
              <p14:cNvContentPartPr/>
              <p14:nvPr/>
            </p14:nvContentPartPr>
            <p14:xfrm>
              <a:off x="2860494" y="3203667"/>
              <a:ext cx="276120" cy="654480"/>
            </p14:xfrm>
          </p:contentPart>
        </mc:Choice>
        <mc:Fallback xmlns="">
          <p:pic>
            <p:nvPicPr>
              <p:cNvPr id="31" name="Ink 30">
                <a:extLst>
                  <a:ext uri="{FF2B5EF4-FFF2-40B4-BE49-F238E27FC236}">
                    <a16:creationId xmlns:a16="http://schemas.microsoft.com/office/drawing/2014/main" id="{E0C03DE6-6359-BC01-E59D-1CF6F27BCC91}"/>
                  </a:ext>
                </a:extLst>
              </p:cNvPr>
              <p:cNvPicPr/>
              <p:nvPr/>
            </p:nvPicPr>
            <p:blipFill>
              <a:blip r:embed="rId7"/>
              <a:stretch>
                <a:fillRect/>
              </a:stretch>
            </p:blipFill>
            <p:spPr>
              <a:xfrm>
                <a:off x="2854374" y="3197547"/>
                <a:ext cx="288360" cy="666720"/>
              </a:xfrm>
              <a:prstGeom prst="rect">
                <a:avLst/>
              </a:prstGeom>
            </p:spPr>
          </p:pic>
        </mc:Fallback>
      </mc:AlternateContent>
      <p:sp>
        <p:nvSpPr>
          <p:cNvPr id="2" name="TextBox 1">
            <a:extLst>
              <a:ext uri="{FF2B5EF4-FFF2-40B4-BE49-F238E27FC236}">
                <a16:creationId xmlns:a16="http://schemas.microsoft.com/office/drawing/2014/main" id="{5870BB35-5910-2A96-BF67-0A0FC9B426EB}"/>
              </a:ext>
            </a:extLst>
          </p:cNvPr>
          <p:cNvSpPr txBox="1"/>
          <p:nvPr/>
        </p:nvSpPr>
        <p:spPr>
          <a:xfrm>
            <a:off x="417731" y="938059"/>
            <a:ext cx="5050909" cy="338554"/>
          </a:xfrm>
          <a:prstGeom prst="rect">
            <a:avLst/>
          </a:prstGeom>
          <a:noFill/>
        </p:spPr>
        <p:txBody>
          <a:bodyPr wrap="square">
            <a:spAutoFit/>
          </a:bodyPr>
          <a:lstStyle/>
          <a:p>
            <a:r>
              <a:rPr lang="en-US" sz="1600"/>
              <a:t>here’s two tables I’ll join on “city”, with how=“outer”:</a:t>
            </a:r>
          </a:p>
        </p:txBody>
      </p:sp>
    </p:spTree>
    <p:extLst>
      <p:ext uri="{BB962C8B-B14F-4D97-AF65-F5344CB8AC3E}">
        <p14:creationId xmlns:p14="http://schemas.microsoft.com/office/powerpoint/2010/main" val="2112149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5" name="TextBox 4">
            <a:extLst>
              <a:ext uri="{FF2B5EF4-FFF2-40B4-BE49-F238E27FC236}">
                <a16:creationId xmlns:a16="http://schemas.microsoft.com/office/drawing/2014/main" id="{31251F05-6A4A-4131-488B-9E66292F5A1C}"/>
              </a:ext>
            </a:extLst>
          </p:cNvPr>
          <p:cNvSpPr txBox="1"/>
          <p:nvPr/>
        </p:nvSpPr>
        <p:spPr>
          <a:xfrm>
            <a:off x="337168" y="1019264"/>
            <a:ext cx="5050909" cy="338554"/>
          </a:xfrm>
          <a:prstGeom prst="rect">
            <a:avLst/>
          </a:prstGeom>
          <a:noFill/>
        </p:spPr>
        <p:txBody>
          <a:bodyPr wrap="square">
            <a:spAutoFit/>
          </a:bodyPr>
          <a:lstStyle/>
          <a:p>
            <a:r>
              <a:rPr lang="en-US" sz="1600"/>
              <a:t>here’s two tables I’ll join on “city”, with how=“left”:</a:t>
            </a:r>
          </a:p>
        </p:txBody>
      </p:sp>
      <p:pic>
        <p:nvPicPr>
          <p:cNvPr id="9" name="Picture 8">
            <a:extLst>
              <a:ext uri="{FF2B5EF4-FFF2-40B4-BE49-F238E27FC236}">
                <a16:creationId xmlns:a16="http://schemas.microsoft.com/office/drawing/2014/main" id="{230D286B-825D-4C0F-AB4A-51D163C27AF1}"/>
              </a:ext>
            </a:extLst>
          </p:cNvPr>
          <p:cNvPicPr>
            <a:picLocks noChangeAspect="1"/>
          </p:cNvPicPr>
          <p:nvPr/>
        </p:nvPicPr>
        <p:blipFill>
          <a:blip r:embed="rId3"/>
          <a:stretch>
            <a:fillRect/>
          </a:stretch>
        </p:blipFill>
        <p:spPr>
          <a:xfrm>
            <a:off x="417731" y="1748557"/>
            <a:ext cx="2321017" cy="1790499"/>
          </a:xfrm>
          <a:prstGeom prst="rect">
            <a:avLst/>
          </a:prstGeom>
        </p:spPr>
      </p:pic>
      <p:pic>
        <p:nvPicPr>
          <p:cNvPr id="10" name="Picture 9">
            <a:extLst>
              <a:ext uri="{FF2B5EF4-FFF2-40B4-BE49-F238E27FC236}">
                <a16:creationId xmlns:a16="http://schemas.microsoft.com/office/drawing/2014/main" id="{806C0273-2634-96DC-7660-23629647270A}"/>
              </a:ext>
            </a:extLst>
          </p:cNvPr>
          <p:cNvPicPr>
            <a:picLocks noChangeAspect="1"/>
          </p:cNvPicPr>
          <p:nvPr/>
        </p:nvPicPr>
        <p:blipFill>
          <a:blip r:embed="rId4"/>
          <a:stretch>
            <a:fillRect/>
          </a:stretch>
        </p:blipFill>
        <p:spPr>
          <a:xfrm>
            <a:off x="4013366" y="1717965"/>
            <a:ext cx="2082634" cy="1790499"/>
          </a:xfrm>
          <a:prstGeom prst="rect">
            <a:avLst/>
          </a:prstGeom>
        </p:spPr>
      </p:pic>
      <p:cxnSp>
        <p:nvCxnSpPr>
          <p:cNvPr id="7" name="Straight Connector 6">
            <a:extLst>
              <a:ext uri="{FF2B5EF4-FFF2-40B4-BE49-F238E27FC236}">
                <a16:creationId xmlns:a16="http://schemas.microsoft.com/office/drawing/2014/main" id="{C17ED59D-C847-6D06-042F-49FC2FC23DC9}"/>
              </a:ext>
            </a:extLst>
          </p:cNvPr>
          <p:cNvCxnSpPr/>
          <p:nvPr/>
        </p:nvCxnSpPr>
        <p:spPr>
          <a:xfrm>
            <a:off x="2654710" y="3397045"/>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B155094-9EA5-E694-02D7-246F4F381D9C}"/>
              </a:ext>
            </a:extLst>
          </p:cNvPr>
          <p:cNvCxnSpPr/>
          <p:nvPr/>
        </p:nvCxnSpPr>
        <p:spPr>
          <a:xfrm>
            <a:off x="2654710" y="3175819"/>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9D9135A-180B-6671-4AC8-44809A4C8747}"/>
              </a:ext>
            </a:extLst>
          </p:cNvPr>
          <p:cNvCxnSpPr/>
          <p:nvPr/>
        </p:nvCxnSpPr>
        <p:spPr>
          <a:xfrm>
            <a:off x="2654710" y="3008671"/>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5D1681-5A81-7240-E846-F050BCA950AF}"/>
              </a:ext>
            </a:extLst>
          </p:cNvPr>
          <p:cNvCxnSpPr/>
          <p:nvPr/>
        </p:nvCxnSpPr>
        <p:spPr>
          <a:xfrm>
            <a:off x="2654710" y="2613214"/>
            <a:ext cx="1358656"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D6DC9A13-D7BF-0F66-0689-5F282DF1EBAE}"/>
                  </a:ext>
                </a:extLst>
              </p14:cNvPr>
              <p14:cNvContentPartPr/>
              <p14:nvPr/>
            </p14:nvContentPartPr>
            <p14:xfrm>
              <a:off x="2604855" y="3706428"/>
              <a:ext cx="276120" cy="654480"/>
            </p14:xfrm>
          </p:contentPart>
        </mc:Choice>
        <mc:Fallback xmlns="">
          <p:pic>
            <p:nvPicPr>
              <p:cNvPr id="18" name="Ink 17">
                <a:extLst>
                  <a:ext uri="{FF2B5EF4-FFF2-40B4-BE49-F238E27FC236}">
                    <a16:creationId xmlns:a16="http://schemas.microsoft.com/office/drawing/2014/main" id="{D6DC9A13-D7BF-0F66-0689-5F282DF1EBAE}"/>
                  </a:ext>
                </a:extLst>
              </p:cNvPr>
              <p:cNvPicPr/>
              <p:nvPr/>
            </p:nvPicPr>
            <p:blipFill>
              <a:blip r:embed="rId6"/>
              <a:stretch>
                <a:fillRect/>
              </a:stretch>
            </p:blipFill>
            <p:spPr>
              <a:xfrm>
                <a:off x="2598735" y="3700308"/>
                <a:ext cx="288360" cy="666720"/>
              </a:xfrm>
              <a:prstGeom prst="rect">
                <a:avLst/>
              </a:prstGeom>
            </p:spPr>
          </p:pic>
        </mc:Fallback>
      </mc:AlternateContent>
      <p:pic>
        <p:nvPicPr>
          <p:cNvPr id="2" name="Picture 1">
            <a:extLst>
              <a:ext uri="{FF2B5EF4-FFF2-40B4-BE49-F238E27FC236}">
                <a16:creationId xmlns:a16="http://schemas.microsoft.com/office/drawing/2014/main" id="{51842B2A-6C3E-5B79-50DD-CEB4B2018F52}"/>
              </a:ext>
            </a:extLst>
          </p:cNvPr>
          <p:cNvPicPr>
            <a:picLocks noChangeAspect="1"/>
          </p:cNvPicPr>
          <p:nvPr/>
        </p:nvPicPr>
        <p:blipFill>
          <a:blip r:embed="rId7"/>
          <a:stretch>
            <a:fillRect/>
          </a:stretch>
        </p:blipFill>
        <p:spPr>
          <a:xfrm>
            <a:off x="510180" y="4434304"/>
            <a:ext cx="5585820" cy="2106129"/>
          </a:xfrm>
          <a:prstGeom prst="rect">
            <a:avLst/>
          </a:prstGeom>
        </p:spPr>
      </p:pic>
      <p:sp>
        <p:nvSpPr>
          <p:cNvPr id="4" name="TextBox 3">
            <a:extLst>
              <a:ext uri="{FF2B5EF4-FFF2-40B4-BE49-F238E27FC236}">
                <a16:creationId xmlns:a16="http://schemas.microsoft.com/office/drawing/2014/main" id="{DFD3DFAA-905C-DA85-F873-EDA849B25134}"/>
              </a:ext>
            </a:extLst>
          </p:cNvPr>
          <p:cNvSpPr txBox="1"/>
          <p:nvPr/>
        </p:nvSpPr>
        <p:spPr>
          <a:xfrm>
            <a:off x="4330562" y="5377876"/>
            <a:ext cx="2780055" cy="954107"/>
          </a:xfrm>
          <a:prstGeom prst="rect">
            <a:avLst/>
          </a:prstGeom>
          <a:solidFill>
            <a:schemeClr val="accent2">
              <a:lumMod val="20000"/>
              <a:lumOff val="80000"/>
            </a:schemeClr>
          </a:solidFill>
        </p:spPr>
        <p:txBody>
          <a:bodyPr wrap="square" rtlCol="0">
            <a:spAutoFit/>
          </a:bodyPr>
          <a:lstStyle/>
          <a:p>
            <a:r>
              <a:rPr lang="en-US" sz="1400"/>
              <a:t>observe how the ones that don’t appear in both have only been kept if they’re in the ‘left’ df, i.e., Orlando, anchorage.</a:t>
            </a:r>
          </a:p>
        </p:txBody>
      </p:sp>
    </p:spTree>
    <p:extLst>
      <p:ext uri="{BB962C8B-B14F-4D97-AF65-F5344CB8AC3E}">
        <p14:creationId xmlns:p14="http://schemas.microsoft.com/office/powerpoint/2010/main" val="8726144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036569-C701-9387-CCFF-D90DD9497CB8}"/>
              </a:ext>
            </a:extLst>
          </p:cNvPr>
          <p:cNvPicPr>
            <a:picLocks noChangeAspect="1"/>
          </p:cNvPicPr>
          <p:nvPr/>
        </p:nvPicPr>
        <p:blipFill>
          <a:blip r:embed="rId3"/>
          <a:stretch>
            <a:fillRect/>
          </a:stretch>
        </p:blipFill>
        <p:spPr>
          <a:xfrm>
            <a:off x="526379" y="4360908"/>
            <a:ext cx="5615317" cy="2095406"/>
          </a:xfrm>
          <a:prstGeom prst="rect">
            <a:avLst/>
          </a:prstGeom>
        </p:spPr>
      </p:pic>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9" name="Picture 8">
            <a:extLst>
              <a:ext uri="{FF2B5EF4-FFF2-40B4-BE49-F238E27FC236}">
                <a16:creationId xmlns:a16="http://schemas.microsoft.com/office/drawing/2014/main" id="{230D286B-825D-4C0F-AB4A-51D163C27AF1}"/>
              </a:ext>
            </a:extLst>
          </p:cNvPr>
          <p:cNvPicPr>
            <a:picLocks noChangeAspect="1"/>
          </p:cNvPicPr>
          <p:nvPr/>
        </p:nvPicPr>
        <p:blipFill>
          <a:blip r:embed="rId4"/>
          <a:stretch>
            <a:fillRect/>
          </a:stretch>
        </p:blipFill>
        <p:spPr>
          <a:xfrm>
            <a:off x="417731" y="1748557"/>
            <a:ext cx="2321017" cy="1790499"/>
          </a:xfrm>
          <a:prstGeom prst="rect">
            <a:avLst/>
          </a:prstGeom>
        </p:spPr>
      </p:pic>
      <p:pic>
        <p:nvPicPr>
          <p:cNvPr id="10" name="Picture 9">
            <a:extLst>
              <a:ext uri="{FF2B5EF4-FFF2-40B4-BE49-F238E27FC236}">
                <a16:creationId xmlns:a16="http://schemas.microsoft.com/office/drawing/2014/main" id="{806C0273-2634-96DC-7660-23629647270A}"/>
              </a:ext>
            </a:extLst>
          </p:cNvPr>
          <p:cNvPicPr>
            <a:picLocks noChangeAspect="1"/>
          </p:cNvPicPr>
          <p:nvPr/>
        </p:nvPicPr>
        <p:blipFill>
          <a:blip r:embed="rId5"/>
          <a:stretch>
            <a:fillRect/>
          </a:stretch>
        </p:blipFill>
        <p:spPr>
          <a:xfrm>
            <a:off x="4013366" y="1717965"/>
            <a:ext cx="2082634" cy="1790499"/>
          </a:xfrm>
          <a:prstGeom prst="rect">
            <a:avLst/>
          </a:prstGeom>
        </p:spPr>
      </p:pic>
      <p:cxnSp>
        <p:nvCxnSpPr>
          <p:cNvPr id="7" name="Straight Connector 6">
            <a:extLst>
              <a:ext uri="{FF2B5EF4-FFF2-40B4-BE49-F238E27FC236}">
                <a16:creationId xmlns:a16="http://schemas.microsoft.com/office/drawing/2014/main" id="{C17ED59D-C847-6D06-042F-49FC2FC23DC9}"/>
              </a:ext>
            </a:extLst>
          </p:cNvPr>
          <p:cNvCxnSpPr/>
          <p:nvPr/>
        </p:nvCxnSpPr>
        <p:spPr>
          <a:xfrm>
            <a:off x="2654710" y="3397045"/>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B155094-9EA5-E694-02D7-246F4F381D9C}"/>
              </a:ext>
            </a:extLst>
          </p:cNvPr>
          <p:cNvCxnSpPr/>
          <p:nvPr/>
        </p:nvCxnSpPr>
        <p:spPr>
          <a:xfrm>
            <a:off x="2654710" y="3175819"/>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9D9135A-180B-6671-4AC8-44809A4C8747}"/>
              </a:ext>
            </a:extLst>
          </p:cNvPr>
          <p:cNvCxnSpPr/>
          <p:nvPr/>
        </p:nvCxnSpPr>
        <p:spPr>
          <a:xfrm>
            <a:off x="2654710" y="3008671"/>
            <a:ext cx="1358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5D1681-5A81-7240-E846-F050BCA950AF}"/>
              </a:ext>
            </a:extLst>
          </p:cNvPr>
          <p:cNvCxnSpPr/>
          <p:nvPr/>
        </p:nvCxnSpPr>
        <p:spPr>
          <a:xfrm>
            <a:off x="2654710" y="2613214"/>
            <a:ext cx="1358656"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D6DC9A13-D7BF-0F66-0689-5F282DF1EBAE}"/>
                  </a:ext>
                </a:extLst>
              </p14:cNvPr>
              <p14:cNvContentPartPr/>
              <p14:nvPr/>
            </p14:nvContentPartPr>
            <p14:xfrm>
              <a:off x="2604855" y="3706428"/>
              <a:ext cx="276120" cy="654480"/>
            </p14:xfrm>
          </p:contentPart>
        </mc:Choice>
        <mc:Fallback xmlns="">
          <p:pic>
            <p:nvPicPr>
              <p:cNvPr id="18" name="Ink 17">
                <a:extLst>
                  <a:ext uri="{FF2B5EF4-FFF2-40B4-BE49-F238E27FC236}">
                    <a16:creationId xmlns:a16="http://schemas.microsoft.com/office/drawing/2014/main" id="{D6DC9A13-D7BF-0F66-0689-5F282DF1EBAE}"/>
                  </a:ext>
                </a:extLst>
              </p:cNvPr>
              <p:cNvPicPr/>
              <p:nvPr/>
            </p:nvPicPr>
            <p:blipFill>
              <a:blip r:embed="rId7"/>
              <a:stretch>
                <a:fillRect/>
              </a:stretch>
            </p:blipFill>
            <p:spPr>
              <a:xfrm>
                <a:off x="2598735" y="3700308"/>
                <a:ext cx="288360" cy="666720"/>
              </a:xfrm>
              <a:prstGeom prst="rect">
                <a:avLst/>
              </a:prstGeom>
            </p:spPr>
          </p:pic>
        </mc:Fallback>
      </mc:AlternateContent>
      <p:sp>
        <p:nvSpPr>
          <p:cNvPr id="4" name="TextBox 3">
            <a:extLst>
              <a:ext uri="{FF2B5EF4-FFF2-40B4-BE49-F238E27FC236}">
                <a16:creationId xmlns:a16="http://schemas.microsoft.com/office/drawing/2014/main" id="{DFD3DFAA-905C-DA85-F873-EDA849B25134}"/>
              </a:ext>
            </a:extLst>
          </p:cNvPr>
          <p:cNvSpPr txBox="1"/>
          <p:nvPr/>
        </p:nvSpPr>
        <p:spPr>
          <a:xfrm>
            <a:off x="4330562" y="5377876"/>
            <a:ext cx="2780055" cy="954107"/>
          </a:xfrm>
          <a:prstGeom prst="rect">
            <a:avLst/>
          </a:prstGeom>
          <a:solidFill>
            <a:schemeClr val="accent2">
              <a:lumMod val="20000"/>
              <a:lumOff val="80000"/>
            </a:schemeClr>
          </a:solidFill>
        </p:spPr>
        <p:txBody>
          <a:bodyPr wrap="square" rtlCol="0">
            <a:spAutoFit/>
          </a:bodyPr>
          <a:lstStyle/>
          <a:p>
            <a:r>
              <a:rPr lang="en-US" sz="1400"/>
              <a:t>observe how the ones that don’t appear in both have only been kept if they’re in the ‘right’ df, i.e., miami, seattle.</a:t>
            </a:r>
          </a:p>
        </p:txBody>
      </p:sp>
      <p:sp>
        <p:nvSpPr>
          <p:cNvPr id="11" name="TextBox 10">
            <a:extLst>
              <a:ext uri="{FF2B5EF4-FFF2-40B4-BE49-F238E27FC236}">
                <a16:creationId xmlns:a16="http://schemas.microsoft.com/office/drawing/2014/main" id="{4DCD160D-02C2-313C-7D14-E63352A084B8}"/>
              </a:ext>
            </a:extLst>
          </p:cNvPr>
          <p:cNvSpPr txBox="1"/>
          <p:nvPr/>
        </p:nvSpPr>
        <p:spPr>
          <a:xfrm>
            <a:off x="337168" y="1019264"/>
            <a:ext cx="5050909" cy="338554"/>
          </a:xfrm>
          <a:prstGeom prst="rect">
            <a:avLst/>
          </a:prstGeom>
          <a:noFill/>
        </p:spPr>
        <p:txBody>
          <a:bodyPr wrap="square">
            <a:spAutoFit/>
          </a:bodyPr>
          <a:lstStyle/>
          <a:p>
            <a:r>
              <a:rPr lang="en-US" sz="1600"/>
              <a:t>and here’s two tables I’ll join on “city”, with how=“right”:</a:t>
            </a:r>
          </a:p>
        </p:txBody>
      </p:sp>
    </p:spTree>
    <p:extLst>
      <p:ext uri="{BB962C8B-B14F-4D97-AF65-F5344CB8AC3E}">
        <p14:creationId xmlns:p14="http://schemas.microsoft.com/office/powerpoint/2010/main" val="849273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5" name="TextBox 4">
            <a:extLst>
              <a:ext uri="{FF2B5EF4-FFF2-40B4-BE49-F238E27FC236}">
                <a16:creationId xmlns:a16="http://schemas.microsoft.com/office/drawing/2014/main" id="{31251F05-6A4A-4131-488B-9E66292F5A1C}"/>
              </a:ext>
            </a:extLst>
          </p:cNvPr>
          <p:cNvSpPr txBox="1"/>
          <p:nvPr/>
        </p:nvSpPr>
        <p:spPr>
          <a:xfrm>
            <a:off x="337168" y="1058010"/>
            <a:ext cx="4163133" cy="338554"/>
          </a:xfrm>
          <a:prstGeom prst="rect">
            <a:avLst/>
          </a:prstGeom>
          <a:noFill/>
        </p:spPr>
        <p:txBody>
          <a:bodyPr wrap="square">
            <a:spAutoFit/>
          </a:bodyPr>
          <a:lstStyle/>
          <a:p>
            <a:r>
              <a:rPr lang="en-US" sz="1600"/>
              <a:t>Here’s the suffixes thing.</a:t>
            </a:r>
          </a:p>
        </p:txBody>
      </p:sp>
      <p:pic>
        <p:nvPicPr>
          <p:cNvPr id="7" name="Picture 6">
            <a:extLst>
              <a:ext uri="{FF2B5EF4-FFF2-40B4-BE49-F238E27FC236}">
                <a16:creationId xmlns:a16="http://schemas.microsoft.com/office/drawing/2014/main" id="{BBFBFBE7-9BC7-0564-C24B-EBC379469BC5}"/>
              </a:ext>
            </a:extLst>
          </p:cNvPr>
          <p:cNvPicPr>
            <a:picLocks noChangeAspect="1"/>
          </p:cNvPicPr>
          <p:nvPr/>
        </p:nvPicPr>
        <p:blipFill>
          <a:blip r:embed="rId3"/>
          <a:stretch>
            <a:fillRect/>
          </a:stretch>
        </p:blipFill>
        <p:spPr>
          <a:xfrm>
            <a:off x="337168" y="1717965"/>
            <a:ext cx="2725838" cy="1559967"/>
          </a:xfrm>
          <a:prstGeom prst="rect">
            <a:avLst/>
          </a:prstGeom>
        </p:spPr>
      </p:pic>
      <p:pic>
        <p:nvPicPr>
          <p:cNvPr id="8" name="Picture 7">
            <a:extLst>
              <a:ext uri="{FF2B5EF4-FFF2-40B4-BE49-F238E27FC236}">
                <a16:creationId xmlns:a16="http://schemas.microsoft.com/office/drawing/2014/main" id="{ECFD2F9A-33B9-2178-8741-755C029DCABE}"/>
              </a:ext>
            </a:extLst>
          </p:cNvPr>
          <p:cNvPicPr>
            <a:picLocks noChangeAspect="1"/>
          </p:cNvPicPr>
          <p:nvPr/>
        </p:nvPicPr>
        <p:blipFill>
          <a:blip r:embed="rId4"/>
          <a:stretch>
            <a:fillRect/>
          </a:stretch>
        </p:blipFill>
        <p:spPr>
          <a:xfrm>
            <a:off x="4190835" y="1547137"/>
            <a:ext cx="2567296" cy="1824131"/>
          </a:xfrm>
          <a:prstGeom prst="rect">
            <a:avLst/>
          </a:prstGeom>
        </p:spPr>
      </p:pic>
      <p:pic>
        <p:nvPicPr>
          <p:cNvPr id="14" name="Picture 13">
            <a:extLst>
              <a:ext uri="{FF2B5EF4-FFF2-40B4-BE49-F238E27FC236}">
                <a16:creationId xmlns:a16="http://schemas.microsoft.com/office/drawing/2014/main" id="{95735C04-CD3E-6EE4-9910-849BD93ADCD0}"/>
              </a:ext>
            </a:extLst>
          </p:cNvPr>
          <p:cNvPicPr>
            <a:picLocks noChangeAspect="1"/>
          </p:cNvPicPr>
          <p:nvPr/>
        </p:nvPicPr>
        <p:blipFill>
          <a:blip r:embed="rId5"/>
          <a:stretch>
            <a:fillRect/>
          </a:stretch>
        </p:blipFill>
        <p:spPr>
          <a:xfrm>
            <a:off x="337168" y="4259288"/>
            <a:ext cx="6422301" cy="1918696"/>
          </a:xfrm>
          <a:prstGeom prst="rect">
            <a:avLst/>
          </a:prstGeom>
        </p:spPr>
      </p:pic>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CACE0B34-292F-B3F0-DD80-547030390714}"/>
                  </a:ext>
                </a:extLst>
              </p14:cNvPr>
              <p14:cNvContentPartPr/>
              <p14:nvPr/>
            </p14:nvContentPartPr>
            <p14:xfrm>
              <a:off x="3379935" y="3490068"/>
              <a:ext cx="141120" cy="562680"/>
            </p14:xfrm>
          </p:contentPart>
        </mc:Choice>
        <mc:Fallback xmlns="">
          <p:pic>
            <p:nvPicPr>
              <p:cNvPr id="17" name="Ink 16">
                <a:extLst>
                  <a:ext uri="{FF2B5EF4-FFF2-40B4-BE49-F238E27FC236}">
                    <a16:creationId xmlns:a16="http://schemas.microsoft.com/office/drawing/2014/main" id="{CACE0B34-292F-B3F0-DD80-547030390714}"/>
                  </a:ext>
                </a:extLst>
              </p:cNvPr>
              <p:cNvPicPr/>
              <p:nvPr/>
            </p:nvPicPr>
            <p:blipFill>
              <a:blip r:embed="rId7"/>
              <a:stretch>
                <a:fillRect/>
              </a:stretch>
            </p:blipFill>
            <p:spPr>
              <a:xfrm>
                <a:off x="3373815" y="3483948"/>
                <a:ext cx="153360" cy="574920"/>
              </a:xfrm>
              <a:prstGeom prst="rect">
                <a:avLst/>
              </a:prstGeom>
            </p:spPr>
          </p:pic>
        </mc:Fallback>
      </mc:AlternateContent>
    </p:spTree>
    <p:extLst>
      <p:ext uri="{BB962C8B-B14F-4D97-AF65-F5344CB8AC3E}">
        <p14:creationId xmlns:p14="http://schemas.microsoft.com/office/powerpoint/2010/main" val="38265637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5" name="TextBox 4">
            <a:extLst>
              <a:ext uri="{FF2B5EF4-FFF2-40B4-BE49-F238E27FC236}">
                <a16:creationId xmlns:a16="http://schemas.microsoft.com/office/drawing/2014/main" id="{31251F05-6A4A-4131-488B-9E66292F5A1C}"/>
              </a:ext>
            </a:extLst>
          </p:cNvPr>
          <p:cNvSpPr txBox="1"/>
          <p:nvPr/>
        </p:nvSpPr>
        <p:spPr>
          <a:xfrm>
            <a:off x="218635" y="1046809"/>
            <a:ext cx="10006367" cy="338554"/>
          </a:xfrm>
          <a:prstGeom prst="rect">
            <a:avLst/>
          </a:prstGeom>
          <a:noFill/>
        </p:spPr>
        <p:txBody>
          <a:bodyPr wrap="square">
            <a:spAutoFit/>
          </a:bodyPr>
          <a:lstStyle/>
          <a:p>
            <a:r>
              <a:rPr lang="en-US" sz="1600"/>
              <a:t>Here’s a different outer, with different df’s.  Now I’m joining on “state”, which has multiple identical entries in each df.</a:t>
            </a:r>
          </a:p>
        </p:txBody>
      </p:sp>
      <p:pic>
        <p:nvPicPr>
          <p:cNvPr id="2" name="Picture 1">
            <a:extLst>
              <a:ext uri="{FF2B5EF4-FFF2-40B4-BE49-F238E27FC236}">
                <a16:creationId xmlns:a16="http://schemas.microsoft.com/office/drawing/2014/main" id="{74FB45A4-B94C-8BB7-BFC9-4B59140D231D}"/>
              </a:ext>
            </a:extLst>
          </p:cNvPr>
          <p:cNvPicPr>
            <a:picLocks noChangeAspect="1"/>
          </p:cNvPicPr>
          <p:nvPr/>
        </p:nvPicPr>
        <p:blipFill>
          <a:blip r:embed="rId3"/>
          <a:stretch>
            <a:fillRect/>
          </a:stretch>
        </p:blipFill>
        <p:spPr>
          <a:xfrm>
            <a:off x="337168" y="1666070"/>
            <a:ext cx="3330264" cy="1878866"/>
          </a:xfrm>
          <a:prstGeom prst="rect">
            <a:avLst/>
          </a:prstGeom>
        </p:spPr>
      </p:pic>
      <p:pic>
        <p:nvPicPr>
          <p:cNvPr id="4" name="Picture 3">
            <a:extLst>
              <a:ext uri="{FF2B5EF4-FFF2-40B4-BE49-F238E27FC236}">
                <a16:creationId xmlns:a16="http://schemas.microsoft.com/office/drawing/2014/main" id="{E7096AF5-94A1-3570-0BAB-19406F4C7E1B}"/>
              </a:ext>
            </a:extLst>
          </p:cNvPr>
          <p:cNvPicPr>
            <a:picLocks noChangeAspect="1"/>
          </p:cNvPicPr>
          <p:nvPr/>
        </p:nvPicPr>
        <p:blipFill>
          <a:blip r:embed="rId4"/>
          <a:stretch>
            <a:fillRect/>
          </a:stretch>
        </p:blipFill>
        <p:spPr>
          <a:xfrm>
            <a:off x="5110694" y="1666070"/>
            <a:ext cx="3330263" cy="1912918"/>
          </a:xfrm>
          <a:prstGeom prst="rect">
            <a:avLst/>
          </a:prstGeom>
        </p:spPr>
      </p:pic>
      <p:pic>
        <p:nvPicPr>
          <p:cNvPr id="6" name="Picture 5">
            <a:extLst>
              <a:ext uri="{FF2B5EF4-FFF2-40B4-BE49-F238E27FC236}">
                <a16:creationId xmlns:a16="http://schemas.microsoft.com/office/drawing/2014/main" id="{18513B60-2C96-EDE5-3D79-845DCCDE481B}"/>
              </a:ext>
            </a:extLst>
          </p:cNvPr>
          <p:cNvPicPr>
            <a:picLocks noChangeAspect="1"/>
          </p:cNvPicPr>
          <p:nvPr/>
        </p:nvPicPr>
        <p:blipFill>
          <a:blip r:embed="rId5"/>
          <a:stretch>
            <a:fillRect/>
          </a:stretch>
        </p:blipFill>
        <p:spPr>
          <a:xfrm>
            <a:off x="337168" y="4284408"/>
            <a:ext cx="4657620" cy="2299544"/>
          </a:xfrm>
          <a:prstGeom prst="rect">
            <a:avLst/>
          </a:prstGeom>
        </p:spPr>
      </p:pic>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C1B3AB5B-160D-6135-BC82-73CE9AFECA83}"/>
                  </a:ext>
                </a:extLst>
              </p14:cNvPr>
              <p14:cNvContentPartPr/>
              <p14:nvPr/>
            </p14:nvContentPartPr>
            <p14:xfrm>
              <a:off x="4103562" y="3687097"/>
              <a:ext cx="138511" cy="431719"/>
            </p14:xfrm>
          </p:contentPart>
        </mc:Choice>
        <mc:Fallback xmlns="">
          <p:pic>
            <p:nvPicPr>
              <p:cNvPr id="11" name="Ink 10">
                <a:extLst>
                  <a:ext uri="{FF2B5EF4-FFF2-40B4-BE49-F238E27FC236}">
                    <a16:creationId xmlns:a16="http://schemas.microsoft.com/office/drawing/2014/main" id="{C1B3AB5B-160D-6135-BC82-73CE9AFECA83}"/>
                  </a:ext>
                </a:extLst>
              </p:cNvPr>
              <p:cNvPicPr/>
              <p:nvPr/>
            </p:nvPicPr>
            <p:blipFill>
              <a:blip r:embed="rId7"/>
              <a:stretch>
                <a:fillRect/>
              </a:stretch>
            </p:blipFill>
            <p:spPr>
              <a:xfrm>
                <a:off x="4097446" y="3680981"/>
                <a:ext cx="150743" cy="443951"/>
              </a:xfrm>
              <a:prstGeom prst="rect">
                <a:avLst/>
              </a:prstGeom>
            </p:spPr>
          </p:pic>
        </mc:Fallback>
      </mc:AlternateContent>
      <p:cxnSp>
        <p:nvCxnSpPr>
          <p:cNvPr id="13" name="Straight Connector 12">
            <a:extLst>
              <a:ext uri="{FF2B5EF4-FFF2-40B4-BE49-F238E27FC236}">
                <a16:creationId xmlns:a16="http://schemas.microsoft.com/office/drawing/2014/main" id="{CC6D5E14-261A-62C5-AA82-12F3B54F5CB3}"/>
              </a:ext>
            </a:extLst>
          </p:cNvPr>
          <p:cNvCxnSpPr/>
          <p:nvPr/>
        </p:nvCxnSpPr>
        <p:spPr>
          <a:xfrm>
            <a:off x="3667432" y="2408903"/>
            <a:ext cx="1443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DA67B1D-EADE-1888-4D86-BAB30F221089}"/>
              </a:ext>
            </a:extLst>
          </p:cNvPr>
          <p:cNvCxnSpPr>
            <a:cxnSpLocks/>
          </p:cNvCxnSpPr>
          <p:nvPr/>
        </p:nvCxnSpPr>
        <p:spPr>
          <a:xfrm>
            <a:off x="3667432" y="2408903"/>
            <a:ext cx="1443262" cy="4227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3A38D30-678A-EF6D-804C-BD0412C40431}"/>
              </a:ext>
            </a:extLst>
          </p:cNvPr>
          <p:cNvCxnSpPr>
            <a:cxnSpLocks/>
          </p:cNvCxnSpPr>
          <p:nvPr/>
        </p:nvCxnSpPr>
        <p:spPr>
          <a:xfrm>
            <a:off x="3667432" y="2408903"/>
            <a:ext cx="1443262" cy="79723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DBFD7D4-9665-D367-211D-3C61F68140F1}"/>
              </a:ext>
            </a:extLst>
          </p:cNvPr>
          <p:cNvCxnSpPr>
            <a:cxnSpLocks/>
          </p:cNvCxnSpPr>
          <p:nvPr/>
        </p:nvCxnSpPr>
        <p:spPr>
          <a:xfrm flipV="1">
            <a:off x="3667432" y="2401055"/>
            <a:ext cx="1443262" cy="789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97ECFFF-111A-FD23-C44D-5D838BA86040}"/>
              </a:ext>
            </a:extLst>
          </p:cNvPr>
          <p:cNvCxnSpPr>
            <a:cxnSpLocks/>
          </p:cNvCxnSpPr>
          <p:nvPr/>
        </p:nvCxnSpPr>
        <p:spPr>
          <a:xfrm>
            <a:off x="3667432" y="3206139"/>
            <a:ext cx="1443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7E813F4-589E-0407-C8C1-EBF0251F7091}"/>
              </a:ext>
            </a:extLst>
          </p:cNvPr>
          <p:cNvCxnSpPr>
            <a:cxnSpLocks/>
          </p:cNvCxnSpPr>
          <p:nvPr/>
        </p:nvCxnSpPr>
        <p:spPr>
          <a:xfrm>
            <a:off x="3667432" y="3429000"/>
            <a:ext cx="1443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7C7947C-DB8E-2FCB-FAB9-5DC6B68A094F}"/>
              </a:ext>
            </a:extLst>
          </p:cNvPr>
          <p:cNvCxnSpPr>
            <a:cxnSpLocks/>
          </p:cNvCxnSpPr>
          <p:nvPr/>
        </p:nvCxnSpPr>
        <p:spPr>
          <a:xfrm>
            <a:off x="3667432" y="3008671"/>
            <a:ext cx="1443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2C3C8F4-2354-0696-EC09-3862CCE76C00}"/>
              </a:ext>
            </a:extLst>
          </p:cNvPr>
          <p:cNvCxnSpPr>
            <a:cxnSpLocks/>
            <a:stCxn id="2" idx="3"/>
            <a:endCxn id="4" idx="1"/>
          </p:cNvCxnSpPr>
          <p:nvPr/>
        </p:nvCxnSpPr>
        <p:spPr>
          <a:xfrm>
            <a:off x="3667432" y="2605503"/>
            <a:ext cx="1443262" cy="1702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57ADB85-6C8F-A837-391B-EA51296C4F59}"/>
              </a:ext>
            </a:extLst>
          </p:cNvPr>
          <p:cNvCxnSpPr>
            <a:cxnSpLocks/>
          </p:cNvCxnSpPr>
          <p:nvPr/>
        </p:nvCxnSpPr>
        <p:spPr>
          <a:xfrm flipV="1">
            <a:off x="3667432" y="2807521"/>
            <a:ext cx="1443262" cy="383328"/>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14364A6-ACD2-DD65-81BD-DB8E525CFB09}"/>
              </a:ext>
            </a:extLst>
          </p:cNvPr>
          <p:cNvSpPr txBox="1"/>
          <p:nvPr/>
        </p:nvSpPr>
        <p:spPr>
          <a:xfrm>
            <a:off x="5490768" y="4994418"/>
            <a:ext cx="4331658" cy="1384995"/>
          </a:xfrm>
          <a:prstGeom prst="rect">
            <a:avLst/>
          </a:prstGeom>
          <a:solidFill>
            <a:schemeClr val="accent2">
              <a:lumMod val="20000"/>
              <a:lumOff val="80000"/>
            </a:schemeClr>
          </a:solidFill>
        </p:spPr>
        <p:txBody>
          <a:bodyPr wrap="square" rtlCol="0">
            <a:spAutoFit/>
          </a:bodyPr>
          <a:lstStyle/>
          <a:p>
            <a:r>
              <a:rPr lang="en-US" sz="1400"/>
              <a:t>can see that it goes down the left df, say, and matches each entry on the left with each entry that it can on the right.  In the state=“florida” case, there are three entries on the right that it can match up with.  And note the suffixes thing was done by default, since we hae to columns with same name: city.  </a:t>
            </a:r>
          </a:p>
        </p:txBody>
      </p:sp>
      <p:sp>
        <p:nvSpPr>
          <p:cNvPr id="7" name="TextBox 6">
            <a:extLst>
              <a:ext uri="{FF2B5EF4-FFF2-40B4-BE49-F238E27FC236}">
                <a16:creationId xmlns:a16="http://schemas.microsoft.com/office/drawing/2014/main" id="{953840FE-9A5E-7FBA-90B4-872E3FFADA67}"/>
              </a:ext>
            </a:extLst>
          </p:cNvPr>
          <p:cNvSpPr txBox="1"/>
          <p:nvPr/>
        </p:nvSpPr>
        <p:spPr>
          <a:xfrm>
            <a:off x="8869599" y="2246914"/>
            <a:ext cx="1473936" cy="738664"/>
          </a:xfrm>
          <a:prstGeom prst="rect">
            <a:avLst/>
          </a:prstGeom>
          <a:solidFill>
            <a:srgbClr val="CEDBFE"/>
          </a:solidFill>
        </p:spPr>
        <p:txBody>
          <a:bodyPr wrap="square" rtlCol="0">
            <a:spAutoFit/>
          </a:bodyPr>
          <a:lstStyle/>
          <a:p>
            <a:r>
              <a:rPr lang="en-US" sz="1400"/>
              <a:t>these tables have a many_to_many relationship.  </a:t>
            </a:r>
          </a:p>
        </p:txBody>
      </p:sp>
    </p:spTree>
    <p:extLst>
      <p:ext uri="{BB962C8B-B14F-4D97-AF65-F5344CB8AC3E}">
        <p14:creationId xmlns:p14="http://schemas.microsoft.com/office/powerpoint/2010/main" val="36713391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5" name="TextBox 4">
            <a:extLst>
              <a:ext uri="{FF2B5EF4-FFF2-40B4-BE49-F238E27FC236}">
                <a16:creationId xmlns:a16="http://schemas.microsoft.com/office/drawing/2014/main" id="{31251F05-6A4A-4131-488B-9E66292F5A1C}"/>
              </a:ext>
            </a:extLst>
          </p:cNvPr>
          <p:cNvSpPr txBox="1"/>
          <p:nvPr/>
        </p:nvSpPr>
        <p:spPr>
          <a:xfrm>
            <a:off x="337168" y="1019264"/>
            <a:ext cx="5572019" cy="338554"/>
          </a:xfrm>
          <a:prstGeom prst="rect">
            <a:avLst/>
          </a:prstGeom>
          <a:noFill/>
        </p:spPr>
        <p:txBody>
          <a:bodyPr wrap="square">
            <a:spAutoFit/>
          </a:bodyPr>
          <a:lstStyle/>
          <a:p>
            <a:r>
              <a:rPr lang="en-US" sz="1600"/>
              <a:t>Here’s a different outer.  Now I’m joining on (state, city).</a:t>
            </a:r>
          </a:p>
        </p:txBody>
      </p:sp>
      <p:pic>
        <p:nvPicPr>
          <p:cNvPr id="2" name="Picture 1">
            <a:extLst>
              <a:ext uri="{FF2B5EF4-FFF2-40B4-BE49-F238E27FC236}">
                <a16:creationId xmlns:a16="http://schemas.microsoft.com/office/drawing/2014/main" id="{74FB45A4-B94C-8BB7-BFC9-4B59140D231D}"/>
              </a:ext>
            </a:extLst>
          </p:cNvPr>
          <p:cNvPicPr>
            <a:picLocks noChangeAspect="1"/>
          </p:cNvPicPr>
          <p:nvPr/>
        </p:nvPicPr>
        <p:blipFill>
          <a:blip r:embed="rId3"/>
          <a:stretch>
            <a:fillRect/>
          </a:stretch>
        </p:blipFill>
        <p:spPr>
          <a:xfrm>
            <a:off x="337168" y="1666070"/>
            <a:ext cx="3330264" cy="1878866"/>
          </a:xfrm>
          <a:prstGeom prst="rect">
            <a:avLst/>
          </a:prstGeom>
        </p:spPr>
      </p:pic>
      <p:pic>
        <p:nvPicPr>
          <p:cNvPr id="4" name="Picture 3">
            <a:extLst>
              <a:ext uri="{FF2B5EF4-FFF2-40B4-BE49-F238E27FC236}">
                <a16:creationId xmlns:a16="http://schemas.microsoft.com/office/drawing/2014/main" id="{E7096AF5-94A1-3570-0BAB-19406F4C7E1B}"/>
              </a:ext>
            </a:extLst>
          </p:cNvPr>
          <p:cNvPicPr>
            <a:picLocks noChangeAspect="1"/>
          </p:cNvPicPr>
          <p:nvPr/>
        </p:nvPicPr>
        <p:blipFill>
          <a:blip r:embed="rId4"/>
          <a:stretch>
            <a:fillRect/>
          </a:stretch>
        </p:blipFill>
        <p:spPr>
          <a:xfrm>
            <a:off x="5110694" y="1656238"/>
            <a:ext cx="3330263" cy="1912918"/>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C1B3AB5B-160D-6135-BC82-73CE9AFECA83}"/>
                  </a:ext>
                </a:extLst>
              </p14:cNvPr>
              <p14:cNvContentPartPr/>
              <p14:nvPr/>
            </p14:nvContentPartPr>
            <p14:xfrm>
              <a:off x="4069695" y="3732988"/>
              <a:ext cx="138511" cy="431719"/>
            </p14:xfrm>
          </p:contentPart>
        </mc:Choice>
        <mc:Fallback xmlns="">
          <p:pic>
            <p:nvPicPr>
              <p:cNvPr id="11" name="Ink 10">
                <a:extLst>
                  <a:ext uri="{FF2B5EF4-FFF2-40B4-BE49-F238E27FC236}">
                    <a16:creationId xmlns:a16="http://schemas.microsoft.com/office/drawing/2014/main" id="{C1B3AB5B-160D-6135-BC82-73CE9AFECA83}"/>
                  </a:ext>
                </a:extLst>
              </p:cNvPr>
              <p:cNvPicPr/>
              <p:nvPr/>
            </p:nvPicPr>
            <p:blipFill>
              <a:blip r:embed="rId6"/>
              <a:stretch>
                <a:fillRect/>
              </a:stretch>
            </p:blipFill>
            <p:spPr>
              <a:xfrm>
                <a:off x="4063579" y="3726867"/>
                <a:ext cx="150743" cy="443961"/>
              </a:xfrm>
              <a:prstGeom prst="rect">
                <a:avLst/>
              </a:prstGeom>
            </p:spPr>
          </p:pic>
        </mc:Fallback>
      </mc:AlternateContent>
      <p:cxnSp>
        <p:nvCxnSpPr>
          <p:cNvPr id="30" name="Straight Connector 29">
            <a:extLst>
              <a:ext uri="{FF2B5EF4-FFF2-40B4-BE49-F238E27FC236}">
                <a16:creationId xmlns:a16="http://schemas.microsoft.com/office/drawing/2014/main" id="{67E813F4-589E-0407-C8C1-EBF0251F7091}"/>
              </a:ext>
            </a:extLst>
          </p:cNvPr>
          <p:cNvCxnSpPr>
            <a:cxnSpLocks/>
          </p:cNvCxnSpPr>
          <p:nvPr/>
        </p:nvCxnSpPr>
        <p:spPr>
          <a:xfrm>
            <a:off x="3667432" y="3429000"/>
            <a:ext cx="1443262"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6EB380-C64D-AA0E-59A0-67B0C187AB8B}"/>
              </a:ext>
            </a:extLst>
          </p:cNvPr>
          <p:cNvPicPr>
            <a:picLocks noChangeAspect="1"/>
          </p:cNvPicPr>
          <p:nvPr/>
        </p:nvPicPr>
        <p:blipFill>
          <a:blip r:embed="rId7"/>
          <a:stretch>
            <a:fillRect/>
          </a:stretch>
        </p:blipFill>
        <p:spPr>
          <a:xfrm>
            <a:off x="363023" y="4468694"/>
            <a:ext cx="6362242" cy="2144577"/>
          </a:xfrm>
          <a:prstGeom prst="rect">
            <a:avLst/>
          </a:prstGeom>
        </p:spPr>
      </p:pic>
      <p:cxnSp>
        <p:nvCxnSpPr>
          <p:cNvPr id="8" name="Straight Connector 7">
            <a:extLst>
              <a:ext uri="{FF2B5EF4-FFF2-40B4-BE49-F238E27FC236}">
                <a16:creationId xmlns:a16="http://schemas.microsoft.com/office/drawing/2014/main" id="{5ED84F36-B2BB-F1F0-5A3D-603FD9A390A9}"/>
              </a:ext>
            </a:extLst>
          </p:cNvPr>
          <p:cNvCxnSpPr>
            <a:cxnSpLocks/>
          </p:cNvCxnSpPr>
          <p:nvPr/>
        </p:nvCxnSpPr>
        <p:spPr>
          <a:xfrm>
            <a:off x="3667432" y="2418735"/>
            <a:ext cx="1443262" cy="8241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9296779-387C-5FA2-7E75-F54EBC82FF0C}"/>
              </a:ext>
            </a:extLst>
          </p:cNvPr>
          <p:cNvCxnSpPr>
            <a:cxnSpLocks/>
            <a:stCxn id="2" idx="3"/>
            <a:endCxn id="4" idx="1"/>
          </p:cNvCxnSpPr>
          <p:nvPr/>
        </p:nvCxnSpPr>
        <p:spPr>
          <a:xfrm>
            <a:off x="3667432" y="2605503"/>
            <a:ext cx="1443262" cy="71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55BB8C8-503B-0293-7FF8-2E0010C67FF5}"/>
              </a:ext>
            </a:extLst>
          </p:cNvPr>
          <p:cNvCxnSpPr>
            <a:cxnSpLocks/>
          </p:cNvCxnSpPr>
          <p:nvPr/>
        </p:nvCxnSpPr>
        <p:spPr>
          <a:xfrm>
            <a:off x="3667432" y="3018503"/>
            <a:ext cx="1443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0E8548F-597D-DA5C-5203-9D0173663B5E}"/>
              </a:ext>
            </a:extLst>
          </p:cNvPr>
          <p:cNvCxnSpPr>
            <a:cxnSpLocks/>
          </p:cNvCxnSpPr>
          <p:nvPr/>
        </p:nvCxnSpPr>
        <p:spPr>
          <a:xfrm flipV="1">
            <a:off x="3667432" y="2418735"/>
            <a:ext cx="1443262" cy="824111"/>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3A5BC42-10C3-794A-7977-0815097CDC10}"/>
              </a:ext>
            </a:extLst>
          </p:cNvPr>
          <p:cNvSpPr txBox="1"/>
          <p:nvPr/>
        </p:nvSpPr>
        <p:spPr>
          <a:xfrm>
            <a:off x="8693611" y="2418735"/>
            <a:ext cx="2082634" cy="523220"/>
          </a:xfrm>
          <a:prstGeom prst="rect">
            <a:avLst/>
          </a:prstGeom>
          <a:solidFill>
            <a:srgbClr val="CEDBFE"/>
          </a:solidFill>
        </p:spPr>
        <p:txBody>
          <a:bodyPr wrap="square" rtlCol="0">
            <a:spAutoFit/>
          </a:bodyPr>
          <a:lstStyle/>
          <a:p>
            <a:r>
              <a:rPr lang="en-US" sz="1400"/>
              <a:t>these tables have one_to_one relationship.</a:t>
            </a:r>
          </a:p>
        </p:txBody>
      </p:sp>
    </p:spTree>
    <p:extLst>
      <p:ext uri="{BB962C8B-B14F-4D97-AF65-F5344CB8AC3E}">
        <p14:creationId xmlns:p14="http://schemas.microsoft.com/office/powerpoint/2010/main" val="12582704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06587" y="3361853"/>
            <a:ext cx="8611270" cy="338554"/>
          </a:xfrm>
          <a:prstGeom prst="rect">
            <a:avLst/>
          </a:prstGeom>
          <a:noFill/>
        </p:spPr>
        <p:txBody>
          <a:bodyPr wrap="square" rtlCol="0">
            <a:spAutoFit/>
          </a:bodyPr>
          <a:lstStyle/>
          <a:p>
            <a:r>
              <a:rPr lang="en-US" sz="1600"/>
              <a:t>We want to keep the temp rows for which temp[“city”] appears in humid[“city”].  Could do,</a:t>
            </a:r>
          </a:p>
        </p:txBody>
      </p:sp>
      <p:pic>
        <p:nvPicPr>
          <p:cNvPr id="2" name="Picture 1">
            <a:extLst>
              <a:ext uri="{FF2B5EF4-FFF2-40B4-BE49-F238E27FC236}">
                <a16:creationId xmlns:a16="http://schemas.microsoft.com/office/drawing/2014/main" id="{28E5CF36-60A6-CF73-9F83-501A4FA6A7AC}"/>
              </a:ext>
            </a:extLst>
          </p:cNvPr>
          <p:cNvPicPr>
            <a:picLocks noChangeAspect="1"/>
          </p:cNvPicPr>
          <p:nvPr/>
        </p:nvPicPr>
        <p:blipFill>
          <a:blip r:embed="rId3"/>
          <a:stretch>
            <a:fillRect/>
          </a:stretch>
        </p:blipFill>
        <p:spPr>
          <a:xfrm>
            <a:off x="408052" y="1711366"/>
            <a:ext cx="2507197" cy="1409822"/>
          </a:xfrm>
          <a:prstGeom prst="rect">
            <a:avLst/>
          </a:prstGeom>
        </p:spPr>
      </p:pic>
      <p:pic>
        <p:nvPicPr>
          <p:cNvPr id="5" name="Picture 4">
            <a:extLst>
              <a:ext uri="{FF2B5EF4-FFF2-40B4-BE49-F238E27FC236}">
                <a16:creationId xmlns:a16="http://schemas.microsoft.com/office/drawing/2014/main" id="{F2D09B01-A759-C1EA-46DA-CEBB5A1D1CE2}"/>
              </a:ext>
            </a:extLst>
          </p:cNvPr>
          <p:cNvPicPr>
            <a:picLocks noChangeAspect="1"/>
          </p:cNvPicPr>
          <p:nvPr/>
        </p:nvPicPr>
        <p:blipFill>
          <a:blip r:embed="rId4"/>
          <a:stretch>
            <a:fillRect/>
          </a:stretch>
        </p:blipFill>
        <p:spPr>
          <a:xfrm>
            <a:off x="4010468" y="1711366"/>
            <a:ext cx="2499577" cy="1409822"/>
          </a:xfrm>
          <a:prstGeom prst="rect">
            <a:avLst/>
          </a:prstGeom>
        </p:spPr>
      </p:pic>
      <p:sp>
        <p:nvSpPr>
          <p:cNvPr id="6" name="TextBox 5">
            <a:extLst>
              <a:ext uri="{FF2B5EF4-FFF2-40B4-BE49-F238E27FC236}">
                <a16:creationId xmlns:a16="http://schemas.microsoft.com/office/drawing/2014/main" id="{92621515-6620-8782-14DB-772C20B585AA}"/>
              </a:ext>
            </a:extLst>
          </p:cNvPr>
          <p:cNvSpPr txBox="1"/>
          <p:nvPr/>
        </p:nvSpPr>
        <p:spPr>
          <a:xfrm>
            <a:off x="306587" y="1247386"/>
            <a:ext cx="3488665" cy="338554"/>
          </a:xfrm>
          <a:prstGeom prst="rect">
            <a:avLst/>
          </a:prstGeom>
          <a:noFill/>
        </p:spPr>
        <p:txBody>
          <a:bodyPr wrap="square" rtlCol="0">
            <a:spAutoFit/>
          </a:bodyPr>
          <a:lstStyle/>
          <a:p>
            <a:r>
              <a:rPr lang="en-US" sz="1600"/>
              <a:t>Say we have two df’s,</a:t>
            </a:r>
          </a:p>
        </p:txBody>
      </p:sp>
      <p:pic>
        <p:nvPicPr>
          <p:cNvPr id="9" name="Picture 8">
            <a:extLst>
              <a:ext uri="{FF2B5EF4-FFF2-40B4-BE49-F238E27FC236}">
                <a16:creationId xmlns:a16="http://schemas.microsoft.com/office/drawing/2014/main" id="{93F86090-1802-1E65-3D2C-F18779F3334E}"/>
              </a:ext>
            </a:extLst>
          </p:cNvPr>
          <p:cNvPicPr>
            <a:picLocks noChangeAspect="1"/>
          </p:cNvPicPr>
          <p:nvPr/>
        </p:nvPicPr>
        <p:blipFill>
          <a:blip r:embed="rId5"/>
          <a:stretch>
            <a:fillRect/>
          </a:stretch>
        </p:blipFill>
        <p:spPr>
          <a:xfrm>
            <a:off x="408052" y="3941072"/>
            <a:ext cx="5433531" cy="1790855"/>
          </a:xfrm>
          <a:prstGeom prst="rect">
            <a:avLst/>
          </a:prstGeom>
        </p:spPr>
      </p:pic>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F3E40D6F-5CDD-6597-2752-4CE1CF1C5636}"/>
                  </a:ext>
                </a:extLst>
              </p14:cNvPr>
              <p14:cNvContentPartPr/>
              <p14:nvPr/>
            </p14:nvContentPartPr>
            <p14:xfrm>
              <a:off x="5663415" y="4969700"/>
              <a:ext cx="393120" cy="195120"/>
            </p14:xfrm>
          </p:contentPart>
        </mc:Choice>
        <mc:Fallback xmlns="">
          <p:pic>
            <p:nvPicPr>
              <p:cNvPr id="15" name="Ink 14">
                <a:extLst>
                  <a:ext uri="{FF2B5EF4-FFF2-40B4-BE49-F238E27FC236}">
                    <a16:creationId xmlns:a16="http://schemas.microsoft.com/office/drawing/2014/main" id="{F3E40D6F-5CDD-6597-2752-4CE1CF1C5636}"/>
                  </a:ext>
                </a:extLst>
              </p:cNvPr>
              <p:cNvPicPr/>
              <p:nvPr/>
            </p:nvPicPr>
            <p:blipFill>
              <a:blip r:embed="rId7"/>
              <a:stretch>
                <a:fillRect/>
              </a:stretch>
            </p:blipFill>
            <p:spPr>
              <a:xfrm>
                <a:off x="5657295" y="4963580"/>
                <a:ext cx="405360" cy="207360"/>
              </a:xfrm>
              <a:prstGeom prst="rect">
                <a:avLst/>
              </a:prstGeom>
            </p:spPr>
          </p:pic>
        </mc:Fallback>
      </mc:AlternateContent>
      <p:pic>
        <p:nvPicPr>
          <p:cNvPr id="16" name="Picture 15">
            <a:extLst>
              <a:ext uri="{FF2B5EF4-FFF2-40B4-BE49-F238E27FC236}">
                <a16:creationId xmlns:a16="http://schemas.microsoft.com/office/drawing/2014/main" id="{C07BE9D4-E5F6-E009-1067-0CFBED509711}"/>
              </a:ext>
            </a:extLst>
          </p:cNvPr>
          <p:cNvPicPr>
            <a:picLocks noChangeAspect="1"/>
          </p:cNvPicPr>
          <p:nvPr/>
        </p:nvPicPr>
        <p:blipFill>
          <a:blip r:embed="rId8"/>
          <a:stretch>
            <a:fillRect/>
          </a:stretch>
        </p:blipFill>
        <p:spPr>
          <a:xfrm>
            <a:off x="6676291" y="3923072"/>
            <a:ext cx="4635607" cy="1796616"/>
          </a:xfrm>
          <a:prstGeom prst="rect">
            <a:avLst/>
          </a:prstGeom>
        </p:spPr>
      </p:pic>
    </p:spTree>
    <p:extLst>
      <p:ext uri="{BB962C8B-B14F-4D97-AF65-F5344CB8AC3E}">
        <p14:creationId xmlns:p14="http://schemas.microsoft.com/office/powerpoint/2010/main" val="1175193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1914307" cy="461665"/>
          </a:xfrm>
          <a:prstGeom prst="rect">
            <a:avLst/>
          </a:prstGeom>
        </p:spPr>
        <p:txBody>
          <a:bodyPr wrap="none">
            <a:spAutoFit/>
          </a:bodyPr>
          <a:lstStyle/>
          <a:p>
            <a:r>
              <a:rPr lang="en-US" sz="2400" b="1" u="sng">
                <a:solidFill>
                  <a:srgbClr val="7030A0"/>
                </a:solidFill>
              </a:rPr>
              <a:t>Series: Slicing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13786" y="887996"/>
            <a:ext cx="1662498" cy="338554"/>
          </a:xfrm>
          <a:prstGeom prst="rect">
            <a:avLst/>
          </a:prstGeom>
          <a:noFill/>
        </p:spPr>
        <p:txBody>
          <a:bodyPr wrap="square" rtlCol="0">
            <a:spAutoFit/>
          </a:bodyPr>
          <a:lstStyle/>
          <a:p>
            <a:r>
              <a:rPr lang="en-US" sz="1600"/>
              <a:t>For instance,</a:t>
            </a:r>
          </a:p>
        </p:txBody>
      </p:sp>
      <p:pic>
        <p:nvPicPr>
          <p:cNvPr id="2" name="Picture 1">
            <a:extLst>
              <a:ext uri="{FF2B5EF4-FFF2-40B4-BE49-F238E27FC236}">
                <a16:creationId xmlns:a16="http://schemas.microsoft.com/office/drawing/2014/main" id="{A2428DDD-F7C2-0388-1D36-EA57EE4D262A}"/>
              </a:ext>
            </a:extLst>
          </p:cNvPr>
          <p:cNvPicPr>
            <a:picLocks noChangeAspect="1"/>
          </p:cNvPicPr>
          <p:nvPr/>
        </p:nvPicPr>
        <p:blipFill>
          <a:blip r:embed="rId3"/>
          <a:stretch>
            <a:fillRect/>
          </a:stretch>
        </p:blipFill>
        <p:spPr>
          <a:xfrm>
            <a:off x="413753" y="1407389"/>
            <a:ext cx="1958510" cy="1425063"/>
          </a:xfrm>
          <a:prstGeom prst="rect">
            <a:avLst/>
          </a:prstGeom>
        </p:spPr>
      </p:pic>
      <p:pic>
        <p:nvPicPr>
          <p:cNvPr id="5" name="Picture 4">
            <a:extLst>
              <a:ext uri="{FF2B5EF4-FFF2-40B4-BE49-F238E27FC236}">
                <a16:creationId xmlns:a16="http://schemas.microsoft.com/office/drawing/2014/main" id="{D977E331-4ACD-AED5-9615-4965788CEBE4}"/>
              </a:ext>
            </a:extLst>
          </p:cNvPr>
          <p:cNvPicPr>
            <a:picLocks noChangeAspect="1"/>
          </p:cNvPicPr>
          <p:nvPr/>
        </p:nvPicPr>
        <p:blipFill>
          <a:blip r:embed="rId4"/>
          <a:stretch>
            <a:fillRect/>
          </a:stretch>
        </p:blipFill>
        <p:spPr>
          <a:xfrm>
            <a:off x="3477247" y="1341695"/>
            <a:ext cx="1493649" cy="358171"/>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79495963-B501-B156-1B51-4519CD9C1A4C}"/>
                  </a:ext>
                </a:extLst>
              </p14:cNvPr>
              <p14:cNvContentPartPr/>
              <p14:nvPr/>
            </p14:nvContentPartPr>
            <p14:xfrm>
              <a:off x="2410143" y="1484254"/>
              <a:ext cx="267480" cy="1366920"/>
            </p14:xfrm>
          </p:contentPart>
        </mc:Choice>
        <mc:Fallback xmlns="">
          <p:pic>
            <p:nvPicPr>
              <p:cNvPr id="6" name="Ink 5">
                <a:extLst>
                  <a:ext uri="{FF2B5EF4-FFF2-40B4-BE49-F238E27FC236}">
                    <a16:creationId xmlns:a16="http://schemas.microsoft.com/office/drawing/2014/main" id="{79495963-B501-B156-1B51-4519CD9C1A4C}"/>
                  </a:ext>
                </a:extLst>
              </p:cNvPr>
              <p:cNvPicPr/>
              <p:nvPr/>
            </p:nvPicPr>
            <p:blipFill>
              <a:blip r:embed="rId6"/>
              <a:stretch>
                <a:fillRect/>
              </a:stretch>
            </p:blipFill>
            <p:spPr>
              <a:xfrm>
                <a:off x="2404023" y="1478134"/>
                <a:ext cx="279720" cy="1379160"/>
              </a:xfrm>
              <a:prstGeom prst="rect">
                <a:avLst/>
              </a:prstGeom>
            </p:spPr>
          </p:pic>
        </mc:Fallback>
      </mc:AlternateContent>
      <p:pic>
        <p:nvPicPr>
          <p:cNvPr id="7" name="Picture 6">
            <a:extLst>
              <a:ext uri="{FF2B5EF4-FFF2-40B4-BE49-F238E27FC236}">
                <a16:creationId xmlns:a16="http://schemas.microsoft.com/office/drawing/2014/main" id="{9D3B00DD-2823-706E-5A45-3708A16DD3BB}"/>
              </a:ext>
            </a:extLst>
          </p:cNvPr>
          <p:cNvPicPr>
            <a:picLocks noChangeAspect="1"/>
          </p:cNvPicPr>
          <p:nvPr/>
        </p:nvPicPr>
        <p:blipFill>
          <a:blip r:embed="rId7"/>
          <a:stretch>
            <a:fillRect/>
          </a:stretch>
        </p:blipFill>
        <p:spPr>
          <a:xfrm>
            <a:off x="3481057" y="2156151"/>
            <a:ext cx="1935648" cy="967824"/>
          </a:xfrm>
          <a:prstGeom prst="rect">
            <a:avLst/>
          </a:prstGeom>
        </p:spPr>
      </p:pic>
      <p:pic>
        <p:nvPicPr>
          <p:cNvPr id="10" name="Picture 9">
            <a:extLst>
              <a:ext uri="{FF2B5EF4-FFF2-40B4-BE49-F238E27FC236}">
                <a16:creationId xmlns:a16="http://schemas.microsoft.com/office/drawing/2014/main" id="{414C5990-2FC0-9B1A-A0D9-4F7BAE0BFD21}"/>
              </a:ext>
            </a:extLst>
          </p:cNvPr>
          <p:cNvPicPr>
            <a:picLocks noChangeAspect="1"/>
          </p:cNvPicPr>
          <p:nvPr/>
        </p:nvPicPr>
        <p:blipFill>
          <a:blip r:embed="rId8"/>
          <a:stretch>
            <a:fillRect/>
          </a:stretch>
        </p:blipFill>
        <p:spPr>
          <a:xfrm>
            <a:off x="8718038" y="1487249"/>
            <a:ext cx="2270957" cy="1181202"/>
          </a:xfrm>
          <a:prstGeom prst="rect">
            <a:avLst/>
          </a:prstGeom>
        </p:spPr>
      </p:pic>
      <p:pic>
        <p:nvPicPr>
          <p:cNvPr id="12" name="Picture 11">
            <a:extLst>
              <a:ext uri="{FF2B5EF4-FFF2-40B4-BE49-F238E27FC236}">
                <a16:creationId xmlns:a16="http://schemas.microsoft.com/office/drawing/2014/main" id="{BBBE27C5-76AC-4CE9-271C-50A1C3765DD2}"/>
              </a:ext>
            </a:extLst>
          </p:cNvPr>
          <p:cNvPicPr>
            <a:picLocks noChangeAspect="1"/>
          </p:cNvPicPr>
          <p:nvPr/>
        </p:nvPicPr>
        <p:blipFill>
          <a:blip r:embed="rId9"/>
          <a:stretch>
            <a:fillRect/>
          </a:stretch>
        </p:blipFill>
        <p:spPr>
          <a:xfrm>
            <a:off x="435412" y="4402866"/>
            <a:ext cx="1943268" cy="2065199"/>
          </a:xfrm>
          <a:prstGeom prst="rect">
            <a:avLst/>
          </a:prstGeom>
        </p:spPr>
      </p:pic>
      <mc:AlternateContent xmlns:mc="http://schemas.openxmlformats.org/markup-compatibility/2006" xmlns:p14="http://schemas.microsoft.com/office/powerpoint/2010/main">
        <mc:Choice Requires="p14">
          <p:contentPart p14:bwMode="auto" r:id="rId10">
            <p14:nvContentPartPr>
              <p14:cNvPr id="14" name="Ink 13">
                <a:extLst>
                  <a:ext uri="{FF2B5EF4-FFF2-40B4-BE49-F238E27FC236}">
                    <a16:creationId xmlns:a16="http://schemas.microsoft.com/office/drawing/2014/main" id="{D60F4FF7-E3EE-9F94-471B-9A1756F4BFCB}"/>
                  </a:ext>
                </a:extLst>
              </p14:cNvPr>
              <p14:cNvContentPartPr/>
              <p14:nvPr/>
            </p14:nvContentPartPr>
            <p14:xfrm>
              <a:off x="2492282" y="4487745"/>
              <a:ext cx="213120" cy="1904760"/>
            </p14:xfrm>
          </p:contentPart>
        </mc:Choice>
        <mc:Fallback xmlns="">
          <p:pic>
            <p:nvPicPr>
              <p:cNvPr id="14" name="Ink 13">
                <a:extLst>
                  <a:ext uri="{FF2B5EF4-FFF2-40B4-BE49-F238E27FC236}">
                    <a16:creationId xmlns:a16="http://schemas.microsoft.com/office/drawing/2014/main" id="{D60F4FF7-E3EE-9F94-471B-9A1756F4BFCB}"/>
                  </a:ext>
                </a:extLst>
              </p:cNvPr>
              <p:cNvPicPr/>
              <p:nvPr/>
            </p:nvPicPr>
            <p:blipFill>
              <a:blip r:embed="rId11"/>
              <a:stretch>
                <a:fillRect/>
              </a:stretch>
            </p:blipFill>
            <p:spPr>
              <a:xfrm>
                <a:off x="2486162" y="4481625"/>
                <a:ext cx="225360" cy="1917000"/>
              </a:xfrm>
              <a:prstGeom prst="rect">
                <a:avLst/>
              </a:prstGeom>
            </p:spPr>
          </p:pic>
        </mc:Fallback>
      </mc:AlternateContent>
      <p:pic>
        <p:nvPicPr>
          <p:cNvPr id="19" name="Picture 18">
            <a:extLst>
              <a:ext uri="{FF2B5EF4-FFF2-40B4-BE49-F238E27FC236}">
                <a16:creationId xmlns:a16="http://schemas.microsoft.com/office/drawing/2014/main" id="{56990204-CE0B-E53D-7881-AC26AD4308A4}"/>
              </a:ext>
            </a:extLst>
          </p:cNvPr>
          <p:cNvPicPr>
            <a:picLocks noChangeAspect="1"/>
          </p:cNvPicPr>
          <p:nvPr/>
        </p:nvPicPr>
        <p:blipFill>
          <a:blip r:embed="rId12"/>
          <a:stretch>
            <a:fillRect/>
          </a:stretch>
        </p:blipFill>
        <p:spPr>
          <a:xfrm>
            <a:off x="3435333" y="4633603"/>
            <a:ext cx="1981372" cy="320068"/>
          </a:xfrm>
          <a:prstGeom prst="rect">
            <a:avLst/>
          </a:prstGeom>
        </p:spPr>
      </p:pic>
      <p:pic>
        <p:nvPicPr>
          <p:cNvPr id="21" name="Picture 20">
            <a:extLst>
              <a:ext uri="{FF2B5EF4-FFF2-40B4-BE49-F238E27FC236}">
                <a16:creationId xmlns:a16="http://schemas.microsoft.com/office/drawing/2014/main" id="{8E76293E-DFB8-E021-7F58-0A54D520714A}"/>
              </a:ext>
            </a:extLst>
          </p:cNvPr>
          <p:cNvPicPr>
            <a:picLocks noChangeAspect="1"/>
          </p:cNvPicPr>
          <p:nvPr/>
        </p:nvPicPr>
        <p:blipFill>
          <a:blip r:embed="rId13"/>
          <a:stretch>
            <a:fillRect/>
          </a:stretch>
        </p:blipFill>
        <p:spPr>
          <a:xfrm>
            <a:off x="3435333" y="5435465"/>
            <a:ext cx="2537680" cy="960203"/>
          </a:xfrm>
          <a:prstGeom prst="rect">
            <a:avLst/>
          </a:prstGeom>
        </p:spPr>
      </p:pic>
      <p:pic>
        <p:nvPicPr>
          <p:cNvPr id="22" name="Picture 21">
            <a:extLst>
              <a:ext uri="{FF2B5EF4-FFF2-40B4-BE49-F238E27FC236}">
                <a16:creationId xmlns:a16="http://schemas.microsoft.com/office/drawing/2014/main" id="{277B204E-CE24-340A-D589-70AB64F5FA7C}"/>
              </a:ext>
            </a:extLst>
          </p:cNvPr>
          <p:cNvPicPr>
            <a:picLocks noChangeAspect="1"/>
          </p:cNvPicPr>
          <p:nvPr/>
        </p:nvPicPr>
        <p:blipFill>
          <a:blip r:embed="rId14"/>
          <a:stretch>
            <a:fillRect/>
          </a:stretch>
        </p:blipFill>
        <p:spPr>
          <a:xfrm>
            <a:off x="9304137" y="4812688"/>
            <a:ext cx="2248095" cy="944962"/>
          </a:xfrm>
          <a:prstGeom prst="rect">
            <a:avLst/>
          </a:prstGeom>
        </p:spPr>
      </p:pic>
      <p:sp>
        <p:nvSpPr>
          <p:cNvPr id="23" name="TextBox 22">
            <a:extLst>
              <a:ext uri="{FF2B5EF4-FFF2-40B4-BE49-F238E27FC236}">
                <a16:creationId xmlns:a16="http://schemas.microsoft.com/office/drawing/2014/main" id="{54317F4A-8DA5-CD70-254C-D3955146077A}"/>
              </a:ext>
            </a:extLst>
          </p:cNvPr>
          <p:cNvSpPr txBox="1"/>
          <p:nvPr/>
        </p:nvSpPr>
        <p:spPr>
          <a:xfrm>
            <a:off x="313786" y="3921072"/>
            <a:ext cx="3737104" cy="338554"/>
          </a:xfrm>
          <a:prstGeom prst="rect">
            <a:avLst/>
          </a:prstGeom>
          <a:noFill/>
        </p:spPr>
        <p:txBody>
          <a:bodyPr wrap="square" rtlCol="0">
            <a:spAutoFit/>
          </a:bodyPr>
          <a:lstStyle/>
          <a:p>
            <a:r>
              <a:rPr lang="en-US" sz="1600"/>
              <a:t>and some examples with string indexes.</a:t>
            </a:r>
          </a:p>
        </p:txBody>
      </p:sp>
      <p:pic>
        <p:nvPicPr>
          <p:cNvPr id="27" name="Picture 26">
            <a:extLst>
              <a:ext uri="{FF2B5EF4-FFF2-40B4-BE49-F238E27FC236}">
                <a16:creationId xmlns:a16="http://schemas.microsoft.com/office/drawing/2014/main" id="{53F37C18-F48F-2215-0EA9-9F8DE2D39AED}"/>
              </a:ext>
            </a:extLst>
          </p:cNvPr>
          <p:cNvPicPr>
            <a:picLocks noChangeAspect="1"/>
          </p:cNvPicPr>
          <p:nvPr/>
        </p:nvPicPr>
        <p:blipFill>
          <a:blip r:embed="rId15"/>
          <a:stretch>
            <a:fillRect/>
          </a:stretch>
        </p:blipFill>
        <p:spPr>
          <a:xfrm>
            <a:off x="6443842" y="4633603"/>
            <a:ext cx="2598645" cy="1303133"/>
          </a:xfrm>
          <a:prstGeom prst="rect">
            <a:avLst/>
          </a:prstGeom>
        </p:spPr>
      </p:pic>
      <p:pic>
        <p:nvPicPr>
          <p:cNvPr id="28" name="Picture 27">
            <a:extLst>
              <a:ext uri="{FF2B5EF4-FFF2-40B4-BE49-F238E27FC236}">
                <a16:creationId xmlns:a16="http://schemas.microsoft.com/office/drawing/2014/main" id="{CE28F5DD-C4DD-669A-29F3-0DDDBC243525}"/>
              </a:ext>
            </a:extLst>
          </p:cNvPr>
          <p:cNvPicPr>
            <a:picLocks noChangeAspect="1"/>
          </p:cNvPicPr>
          <p:nvPr/>
        </p:nvPicPr>
        <p:blipFill>
          <a:blip r:embed="rId16"/>
          <a:stretch>
            <a:fillRect/>
          </a:stretch>
        </p:blipFill>
        <p:spPr>
          <a:xfrm>
            <a:off x="6084306" y="1520781"/>
            <a:ext cx="1966130" cy="1097375"/>
          </a:xfrm>
          <a:prstGeom prst="rect">
            <a:avLst/>
          </a:prstGeom>
        </p:spPr>
      </p:pic>
    </p:spTree>
    <p:extLst>
      <p:ext uri="{BB962C8B-B14F-4D97-AF65-F5344CB8AC3E}">
        <p14:creationId xmlns:p14="http://schemas.microsoft.com/office/powerpoint/2010/main" val="1726579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73736" y="2791581"/>
            <a:ext cx="8611270" cy="338554"/>
          </a:xfrm>
          <a:prstGeom prst="rect">
            <a:avLst/>
          </a:prstGeom>
          <a:noFill/>
        </p:spPr>
        <p:txBody>
          <a:bodyPr wrap="square" rtlCol="0">
            <a:spAutoFit/>
          </a:bodyPr>
          <a:lstStyle/>
          <a:p>
            <a:r>
              <a:rPr lang="en-US" sz="1600"/>
              <a:t>We want to keep the temp rows for which temp[“city”] appears in humid[“city”].  Could do,</a:t>
            </a:r>
          </a:p>
        </p:txBody>
      </p:sp>
      <p:pic>
        <p:nvPicPr>
          <p:cNvPr id="2" name="Picture 1">
            <a:extLst>
              <a:ext uri="{FF2B5EF4-FFF2-40B4-BE49-F238E27FC236}">
                <a16:creationId xmlns:a16="http://schemas.microsoft.com/office/drawing/2014/main" id="{28E5CF36-60A6-CF73-9F83-501A4FA6A7AC}"/>
              </a:ext>
            </a:extLst>
          </p:cNvPr>
          <p:cNvPicPr>
            <a:picLocks noChangeAspect="1"/>
          </p:cNvPicPr>
          <p:nvPr/>
        </p:nvPicPr>
        <p:blipFill>
          <a:blip r:embed="rId3"/>
          <a:stretch>
            <a:fillRect/>
          </a:stretch>
        </p:blipFill>
        <p:spPr>
          <a:xfrm>
            <a:off x="575201" y="1141094"/>
            <a:ext cx="2507197" cy="1409822"/>
          </a:xfrm>
          <a:prstGeom prst="rect">
            <a:avLst/>
          </a:prstGeom>
        </p:spPr>
      </p:pic>
      <p:pic>
        <p:nvPicPr>
          <p:cNvPr id="5" name="Picture 4">
            <a:extLst>
              <a:ext uri="{FF2B5EF4-FFF2-40B4-BE49-F238E27FC236}">
                <a16:creationId xmlns:a16="http://schemas.microsoft.com/office/drawing/2014/main" id="{F2D09B01-A759-C1EA-46DA-CEBB5A1D1CE2}"/>
              </a:ext>
            </a:extLst>
          </p:cNvPr>
          <p:cNvPicPr>
            <a:picLocks noChangeAspect="1"/>
          </p:cNvPicPr>
          <p:nvPr/>
        </p:nvPicPr>
        <p:blipFill>
          <a:blip r:embed="rId4"/>
          <a:stretch>
            <a:fillRect/>
          </a:stretch>
        </p:blipFill>
        <p:spPr>
          <a:xfrm>
            <a:off x="4177617" y="1141094"/>
            <a:ext cx="2499577" cy="1409822"/>
          </a:xfrm>
          <a:prstGeom prst="rect">
            <a:avLst/>
          </a:prstGeom>
        </p:spPr>
      </p:pic>
      <p:sp>
        <p:nvSpPr>
          <p:cNvPr id="6" name="TextBox 5">
            <a:extLst>
              <a:ext uri="{FF2B5EF4-FFF2-40B4-BE49-F238E27FC236}">
                <a16:creationId xmlns:a16="http://schemas.microsoft.com/office/drawing/2014/main" id="{92621515-6620-8782-14DB-772C20B585AA}"/>
              </a:ext>
            </a:extLst>
          </p:cNvPr>
          <p:cNvSpPr txBox="1"/>
          <p:nvPr/>
        </p:nvSpPr>
        <p:spPr>
          <a:xfrm>
            <a:off x="473736" y="677114"/>
            <a:ext cx="3488665" cy="338554"/>
          </a:xfrm>
          <a:prstGeom prst="rect">
            <a:avLst/>
          </a:prstGeom>
          <a:noFill/>
        </p:spPr>
        <p:txBody>
          <a:bodyPr wrap="square" rtlCol="0">
            <a:spAutoFit/>
          </a:bodyPr>
          <a:lstStyle/>
          <a:p>
            <a:r>
              <a:rPr lang="en-US" sz="1600"/>
              <a:t>Say we have two df’s,</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11EF3C7C-9EAB-35D4-600E-667E249E9119}"/>
                  </a:ext>
                </a:extLst>
              </p14:cNvPr>
              <p14:cNvContentPartPr/>
              <p14:nvPr/>
            </p14:nvContentPartPr>
            <p14:xfrm>
              <a:off x="4793767" y="4186443"/>
              <a:ext cx="771480" cy="201240"/>
            </p14:xfrm>
          </p:contentPart>
        </mc:Choice>
        <mc:Fallback xmlns="">
          <p:pic>
            <p:nvPicPr>
              <p:cNvPr id="10" name="Ink 9">
                <a:extLst>
                  <a:ext uri="{FF2B5EF4-FFF2-40B4-BE49-F238E27FC236}">
                    <a16:creationId xmlns:a16="http://schemas.microsoft.com/office/drawing/2014/main" id="{11EF3C7C-9EAB-35D4-600E-667E249E9119}"/>
                  </a:ext>
                </a:extLst>
              </p:cNvPr>
              <p:cNvPicPr/>
              <p:nvPr/>
            </p:nvPicPr>
            <p:blipFill>
              <a:blip r:embed="rId6"/>
              <a:stretch>
                <a:fillRect/>
              </a:stretch>
            </p:blipFill>
            <p:spPr>
              <a:xfrm>
                <a:off x="4787647" y="4180323"/>
                <a:ext cx="783720" cy="213480"/>
              </a:xfrm>
              <a:prstGeom prst="rect">
                <a:avLst/>
              </a:prstGeom>
            </p:spPr>
          </p:pic>
        </mc:Fallback>
      </mc:AlternateContent>
      <p:pic>
        <p:nvPicPr>
          <p:cNvPr id="11" name="Picture 10">
            <a:extLst>
              <a:ext uri="{FF2B5EF4-FFF2-40B4-BE49-F238E27FC236}">
                <a16:creationId xmlns:a16="http://schemas.microsoft.com/office/drawing/2014/main" id="{46AB085E-DC15-1847-ED2D-110E40243771}"/>
              </a:ext>
            </a:extLst>
          </p:cNvPr>
          <p:cNvPicPr>
            <a:picLocks noChangeAspect="1"/>
          </p:cNvPicPr>
          <p:nvPr/>
        </p:nvPicPr>
        <p:blipFill>
          <a:blip r:embed="rId7"/>
          <a:stretch>
            <a:fillRect/>
          </a:stretch>
        </p:blipFill>
        <p:spPr>
          <a:xfrm>
            <a:off x="575201" y="3365933"/>
            <a:ext cx="4099915" cy="1737511"/>
          </a:xfrm>
          <a:prstGeom prst="rect">
            <a:avLst/>
          </a:prstGeom>
        </p:spPr>
      </p:pic>
      <p:pic>
        <p:nvPicPr>
          <p:cNvPr id="12" name="Picture 11">
            <a:extLst>
              <a:ext uri="{FF2B5EF4-FFF2-40B4-BE49-F238E27FC236}">
                <a16:creationId xmlns:a16="http://schemas.microsoft.com/office/drawing/2014/main" id="{26EB6DA5-F855-2B49-9D81-085E02C75DBC}"/>
              </a:ext>
            </a:extLst>
          </p:cNvPr>
          <p:cNvPicPr>
            <a:picLocks noChangeAspect="1"/>
          </p:cNvPicPr>
          <p:nvPr/>
        </p:nvPicPr>
        <p:blipFill>
          <a:blip r:embed="rId8"/>
          <a:stretch>
            <a:fillRect/>
          </a:stretch>
        </p:blipFill>
        <p:spPr>
          <a:xfrm>
            <a:off x="5877188" y="3338695"/>
            <a:ext cx="3878916" cy="1592718"/>
          </a:xfrm>
          <a:prstGeom prst="rect">
            <a:avLst/>
          </a:prstGeom>
        </p:spPr>
      </p:pic>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D6402ED3-5136-D95F-B0B8-83376E51F15A}"/>
                  </a:ext>
                </a:extLst>
              </p14:cNvPr>
              <p14:cNvContentPartPr/>
              <p14:nvPr/>
            </p14:nvContentPartPr>
            <p14:xfrm>
              <a:off x="4838553" y="5842676"/>
              <a:ext cx="771480" cy="201240"/>
            </p14:xfrm>
          </p:contentPart>
        </mc:Choice>
        <mc:Fallback xmlns="">
          <p:pic>
            <p:nvPicPr>
              <p:cNvPr id="13" name="Ink 12">
                <a:extLst>
                  <a:ext uri="{FF2B5EF4-FFF2-40B4-BE49-F238E27FC236}">
                    <a16:creationId xmlns:a16="http://schemas.microsoft.com/office/drawing/2014/main" id="{D6402ED3-5136-D95F-B0B8-83376E51F15A}"/>
                  </a:ext>
                </a:extLst>
              </p:cNvPr>
              <p:cNvPicPr/>
              <p:nvPr/>
            </p:nvPicPr>
            <p:blipFill>
              <a:blip r:embed="rId6"/>
              <a:stretch>
                <a:fillRect/>
              </a:stretch>
            </p:blipFill>
            <p:spPr>
              <a:xfrm>
                <a:off x="4832433" y="5836556"/>
                <a:ext cx="783720" cy="213480"/>
              </a:xfrm>
              <a:prstGeom prst="rect">
                <a:avLst/>
              </a:prstGeom>
            </p:spPr>
          </p:pic>
        </mc:Fallback>
      </mc:AlternateContent>
      <p:pic>
        <p:nvPicPr>
          <p:cNvPr id="14" name="Picture 13">
            <a:extLst>
              <a:ext uri="{FF2B5EF4-FFF2-40B4-BE49-F238E27FC236}">
                <a16:creationId xmlns:a16="http://schemas.microsoft.com/office/drawing/2014/main" id="{DEDB1DA9-9AA6-EC2E-BB9E-69DD83AC41AC}"/>
              </a:ext>
            </a:extLst>
          </p:cNvPr>
          <p:cNvPicPr>
            <a:picLocks noChangeAspect="1"/>
          </p:cNvPicPr>
          <p:nvPr/>
        </p:nvPicPr>
        <p:blipFill>
          <a:blip r:embed="rId10"/>
          <a:stretch>
            <a:fillRect/>
          </a:stretch>
        </p:blipFill>
        <p:spPr>
          <a:xfrm>
            <a:off x="5877188" y="5158368"/>
            <a:ext cx="2735817" cy="1569856"/>
          </a:xfrm>
          <a:prstGeom prst="rect">
            <a:avLst/>
          </a:prstGeom>
        </p:spPr>
      </p:pic>
    </p:spTree>
    <p:extLst>
      <p:ext uri="{BB962C8B-B14F-4D97-AF65-F5344CB8AC3E}">
        <p14:creationId xmlns:p14="http://schemas.microsoft.com/office/powerpoint/2010/main" val="23896916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06587" y="3361853"/>
            <a:ext cx="8611270" cy="338554"/>
          </a:xfrm>
          <a:prstGeom prst="rect">
            <a:avLst/>
          </a:prstGeom>
          <a:noFill/>
        </p:spPr>
        <p:txBody>
          <a:bodyPr wrap="square" rtlCol="0">
            <a:spAutoFit/>
          </a:bodyPr>
          <a:lstStyle/>
          <a:p>
            <a:r>
              <a:rPr lang="en-US" sz="1600"/>
              <a:t>We want to keep the temp rows for which temp[“city”] doesn’t appear in humid[“city”].  Could do,</a:t>
            </a:r>
          </a:p>
        </p:txBody>
      </p:sp>
      <p:pic>
        <p:nvPicPr>
          <p:cNvPr id="2" name="Picture 1">
            <a:extLst>
              <a:ext uri="{FF2B5EF4-FFF2-40B4-BE49-F238E27FC236}">
                <a16:creationId xmlns:a16="http://schemas.microsoft.com/office/drawing/2014/main" id="{28E5CF36-60A6-CF73-9F83-501A4FA6A7AC}"/>
              </a:ext>
            </a:extLst>
          </p:cNvPr>
          <p:cNvPicPr>
            <a:picLocks noChangeAspect="1"/>
          </p:cNvPicPr>
          <p:nvPr/>
        </p:nvPicPr>
        <p:blipFill>
          <a:blip r:embed="rId3"/>
          <a:stretch>
            <a:fillRect/>
          </a:stretch>
        </p:blipFill>
        <p:spPr>
          <a:xfrm>
            <a:off x="408052" y="1711366"/>
            <a:ext cx="2507197" cy="1409822"/>
          </a:xfrm>
          <a:prstGeom prst="rect">
            <a:avLst/>
          </a:prstGeom>
        </p:spPr>
      </p:pic>
      <p:pic>
        <p:nvPicPr>
          <p:cNvPr id="5" name="Picture 4">
            <a:extLst>
              <a:ext uri="{FF2B5EF4-FFF2-40B4-BE49-F238E27FC236}">
                <a16:creationId xmlns:a16="http://schemas.microsoft.com/office/drawing/2014/main" id="{F2D09B01-A759-C1EA-46DA-CEBB5A1D1CE2}"/>
              </a:ext>
            </a:extLst>
          </p:cNvPr>
          <p:cNvPicPr>
            <a:picLocks noChangeAspect="1"/>
          </p:cNvPicPr>
          <p:nvPr/>
        </p:nvPicPr>
        <p:blipFill>
          <a:blip r:embed="rId4"/>
          <a:stretch>
            <a:fillRect/>
          </a:stretch>
        </p:blipFill>
        <p:spPr>
          <a:xfrm>
            <a:off x="4010468" y="1711366"/>
            <a:ext cx="2499577" cy="1409822"/>
          </a:xfrm>
          <a:prstGeom prst="rect">
            <a:avLst/>
          </a:prstGeom>
        </p:spPr>
      </p:pic>
      <p:sp>
        <p:nvSpPr>
          <p:cNvPr id="6" name="TextBox 5">
            <a:extLst>
              <a:ext uri="{FF2B5EF4-FFF2-40B4-BE49-F238E27FC236}">
                <a16:creationId xmlns:a16="http://schemas.microsoft.com/office/drawing/2014/main" id="{92621515-6620-8782-14DB-772C20B585AA}"/>
              </a:ext>
            </a:extLst>
          </p:cNvPr>
          <p:cNvSpPr txBox="1"/>
          <p:nvPr/>
        </p:nvSpPr>
        <p:spPr>
          <a:xfrm>
            <a:off x="306587" y="1247386"/>
            <a:ext cx="3488665" cy="338554"/>
          </a:xfrm>
          <a:prstGeom prst="rect">
            <a:avLst/>
          </a:prstGeom>
          <a:noFill/>
        </p:spPr>
        <p:txBody>
          <a:bodyPr wrap="square" rtlCol="0">
            <a:spAutoFit/>
          </a:bodyPr>
          <a:lstStyle/>
          <a:p>
            <a:r>
              <a:rPr lang="en-US" sz="1600"/>
              <a:t>Say we have two df’s,</a:t>
            </a:r>
          </a:p>
        </p:txBody>
      </p:sp>
      <p:pic>
        <p:nvPicPr>
          <p:cNvPr id="9" name="Picture 8">
            <a:extLst>
              <a:ext uri="{FF2B5EF4-FFF2-40B4-BE49-F238E27FC236}">
                <a16:creationId xmlns:a16="http://schemas.microsoft.com/office/drawing/2014/main" id="{93F86090-1802-1E65-3D2C-F18779F3334E}"/>
              </a:ext>
            </a:extLst>
          </p:cNvPr>
          <p:cNvPicPr>
            <a:picLocks noChangeAspect="1"/>
          </p:cNvPicPr>
          <p:nvPr/>
        </p:nvPicPr>
        <p:blipFill>
          <a:blip r:embed="rId5"/>
          <a:stretch>
            <a:fillRect/>
          </a:stretch>
        </p:blipFill>
        <p:spPr>
          <a:xfrm>
            <a:off x="408052" y="3941072"/>
            <a:ext cx="5433531" cy="1790855"/>
          </a:xfrm>
          <a:prstGeom prst="rect">
            <a:avLst/>
          </a:prstGeom>
        </p:spPr>
      </p:pic>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F3E40D6F-5CDD-6597-2752-4CE1CF1C5636}"/>
                  </a:ext>
                </a:extLst>
              </p14:cNvPr>
              <p14:cNvContentPartPr/>
              <p14:nvPr/>
            </p14:nvContentPartPr>
            <p14:xfrm>
              <a:off x="5880776" y="5012459"/>
              <a:ext cx="393120" cy="195120"/>
            </p14:xfrm>
          </p:contentPart>
        </mc:Choice>
        <mc:Fallback xmlns="">
          <p:pic>
            <p:nvPicPr>
              <p:cNvPr id="15" name="Ink 14">
                <a:extLst>
                  <a:ext uri="{FF2B5EF4-FFF2-40B4-BE49-F238E27FC236}">
                    <a16:creationId xmlns:a16="http://schemas.microsoft.com/office/drawing/2014/main" id="{F3E40D6F-5CDD-6597-2752-4CE1CF1C5636}"/>
                  </a:ext>
                </a:extLst>
              </p:cNvPr>
              <p:cNvPicPr/>
              <p:nvPr/>
            </p:nvPicPr>
            <p:blipFill>
              <a:blip r:embed="rId7"/>
              <a:stretch>
                <a:fillRect/>
              </a:stretch>
            </p:blipFill>
            <p:spPr>
              <a:xfrm>
                <a:off x="5874656" y="5006339"/>
                <a:ext cx="405360" cy="207360"/>
              </a:xfrm>
              <a:prstGeom prst="rect">
                <a:avLst/>
              </a:prstGeom>
            </p:spPr>
          </p:pic>
        </mc:Fallback>
      </mc:AlternateContent>
      <p:pic>
        <p:nvPicPr>
          <p:cNvPr id="7" name="Picture 6">
            <a:extLst>
              <a:ext uri="{FF2B5EF4-FFF2-40B4-BE49-F238E27FC236}">
                <a16:creationId xmlns:a16="http://schemas.microsoft.com/office/drawing/2014/main" id="{FE6068AE-2D3B-2806-2112-32B478C1F3E6}"/>
              </a:ext>
            </a:extLst>
          </p:cNvPr>
          <p:cNvPicPr>
            <a:picLocks noChangeAspect="1"/>
          </p:cNvPicPr>
          <p:nvPr/>
        </p:nvPicPr>
        <p:blipFill>
          <a:blip r:embed="rId8"/>
          <a:stretch>
            <a:fillRect/>
          </a:stretch>
        </p:blipFill>
        <p:spPr>
          <a:xfrm>
            <a:off x="6637864" y="4528108"/>
            <a:ext cx="5277170" cy="1163821"/>
          </a:xfrm>
          <a:prstGeom prst="rect">
            <a:avLst/>
          </a:prstGeom>
        </p:spPr>
      </p:pic>
    </p:spTree>
    <p:extLst>
      <p:ext uri="{BB962C8B-B14F-4D97-AF65-F5344CB8AC3E}">
        <p14:creationId xmlns:p14="http://schemas.microsoft.com/office/powerpoint/2010/main" val="34016712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92621515-6620-8782-14DB-772C20B585AA}"/>
              </a:ext>
            </a:extLst>
          </p:cNvPr>
          <p:cNvSpPr txBox="1"/>
          <p:nvPr/>
        </p:nvSpPr>
        <p:spPr>
          <a:xfrm>
            <a:off x="306587" y="903257"/>
            <a:ext cx="2636585" cy="2462213"/>
          </a:xfrm>
          <a:prstGeom prst="rect">
            <a:avLst/>
          </a:prstGeom>
          <a:noFill/>
        </p:spPr>
        <p:txBody>
          <a:bodyPr wrap="square" rtlCol="0">
            <a:spAutoFit/>
          </a:bodyPr>
          <a:lstStyle/>
          <a:p>
            <a:r>
              <a:rPr lang="en-US" sz="1400"/>
              <a:t>Last let’s do a </a:t>
            </a:r>
            <a:r>
              <a:rPr lang="en-US" sz="1400" b="1"/>
              <a:t>self-merge</a:t>
            </a:r>
            <a:r>
              <a:rPr lang="en-US" sz="1400"/>
              <a:t> example.  Say we have this df, which gives the employee, their id, and their manager’s name. We’ll note that managers are employees too, and so have id’s, and also managers above them.  So everyone under manager_name, is also under employee_name, except for Chris who is top boss.  </a:t>
            </a:r>
          </a:p>
        </p:txBody>
      </p:sp>
      <p:pic>
        <p:nvPicPr>
          <p:cNvPr id="8" name="Picture 7">
            <a:extLst>
              <a:ext uri="{FF2B5EF4-FFF2-40B4-BE49-F238E27FC236}">
                <a16:creationId xmlns:a16="http://schemas.microsoft.com/office/drawing/2014/main" id="{B09C993A-0A93-AAEF-AC82-46E326F31B9F}"/>
              </a:ext>
            </a:extLst>
          </p:cNvPr>
          <p:cNvPicPr>
            <a:picLocks noChangeAspect="1"/>
          </p:cNvPicPr>
          <p:nvPr/>
        </p:nvPicPr>
        <p:blipFill>
          <a:blip r:embed="rId3"/>
          <a:stretch>
            <a:fillRect/>
          </a:stretch>
        </p:blipFill>
        <p:spPr>
          <a:xfrm>
            <a:off x="306587" y="3580913"/>
            <a:ext cx="2699380" cy="2765703"/>
          </a:xfrm>
          <a:prstGeom prst="rect">
            <a:avLst/>
          </a:prstGeom>
        </p:spPr>
      </p:pic>
      <p:sp>
        <p:nvSpPr>
          <p:cNvPr id="11" name="TextBox 10">
            <a:extLst>
              <a:ext uri="{FF2B5EF4-FFF2-40B4-BE49-F238E27FC236}">
                <a16:creationId xmlns:a16="http://schemas.microsoft.com/office/drawing/2014/main" id="{889EC9DC-CA43-CC78-FB79-E5CF7E843B14}"/>
              </a:ext>
            </a:extLst>
          </p:cNvPr>
          <p:cNvSpPr txBox="1"/>
          <p:nvPr/>
        </p:nvSpPr>
        <p:spPr>
          <a:xfrm>
            <a:off x="3337162" y="1359084"/>
            <a:ext cx="4580939" cy="954107"/>
          </a:xfrm>
          <a:prstGeom prst="rect">
            <a:avLst/>
          </a:prstGeom>
          <a:noFill/>
        </p:spPr>
        <p:txBody>
          <a:bodyPr wrap="square" rtlCol="0">
            <a:spAutoFit/>
          </a:bodyPr>
          <a:lstStyle/>
          <a:p>
            <a:r>
              <a:rPr lang="en-US" sz="1400"/>
              <a:t>Well, say we wanted a table that listed the manager_id, to the right of manager_name.  We could do this by joining the df with itself.  We’d merge the employee_name onto manager_name.  </a:t>
            </a:r>
          </a:p>
        </p:txBody>
      </p:sp>
      <p:sp>
        <p:nvSpPr>
          <p:cNvPr id="14" name="TextBox 13">
            <a:extLst>
              <a:ext uri="{FF2B5EF4-FFF2-40B4-BE49-F238E27FC236}">
                <a16:creationId xmlns:a16="http://schemas.microsoft.com/office/drawing/2014/main" id="{BE38B2CE-D111-CE46-2972-6190806B52FC}"/>
              </a:ext>
            </a:extLst>
          </p:cNvPr>
          <p:cNvSpPr txBox="1"/>
          <p:nvPr/>
        </p:nvSpPr>
        <p:spPr>
          <a:xfrm>
            <a:off x="8543343" y="1992759"/>
            <a:ext cx="3196374" cy="1169551"/>
          </a:xfrm>
          <a:prstGeom prst="rect">
            <a:avLst/>
          </a:prstGeom>
          <a:noFill/>
        </p:spPr>
        <p:txBody>
          <a:bodyPr wrap="square" rtlCol="0">
            <a:spAutoFit/>
          </a:bodyPr>
          <a:lstStyle/>
          <a:p>
            <a:r>
              <a:rPr lang="en-US" sz="1400"/>
              <a:t>And then drop the extraneous manager_name_m, and employee_name_m columns.  Probably would like to rename employee_id_m too, but whatever.</a:t>
            </a:r>
          </a:p>
        </p:txBody>
      </p:sp>
      <p:pic>
        <p:nvPicPr>
          <p:cNvPr id="17" name="Picture 16">
            <a:extLst>
              <a:ext uri="{FF2B5EF4-FFF2-40B4-BE49-F238E27FC236}">
                <a16:creationId xmlns:a16="http://schemas.microsoft.com/office/drawing/2014/main" id="{ABED9ACE-A36A-049F-B1DD-CE50FA879A2B}"/>
              </a:ext>
            </a:extLst>
          </p:cNvPr>
          <p:cNvPicPr>
            <a:picLocks noChangeAspect="1"/>
          </p:cNvPicPr>
          <p:nvPr/>
        </p:nvPicPr>
        <p:blipFill>
          <a:blip r:embed="rId4"/>
          <a:stretch>
            <a:fillRect/>
          </a:stretch>
        </p:blipFill>
        <p:spPr>
          <a:xfrm>
            <a:off x="3413394" y="2577535"/>
            <a:ext cx="4526672" cy="1341236"/>
          </a:xfrm>
          <a:prstGeom prst="rect">
            <a:avLst/>
          </a:prstGeom>
        </p:spPr>
      </p:pic>
      <p:pic>
        <p:nvPicPr>
          <p:cNvPr id="18" name="Picture 17">
            <a:extLst>
              <a:ext uri="{FF2B5EF4-FFF2-40B4-BE49-F238E27FC236}">
                <a16:creationId xmlns:a16="http://schemas.microsoft.com/office/drawing/2014/main" id="{AC76CABE-AC1A-350D-5F66-DA2F8703F624}"/>
              </a:ext>
            </a:extLst>
          </p:cNvPr>
          <p:cNvPicPr>
            <a:picLocks noChangeAspect="1"/>
          </p:cNvPicPr>
          <p:nvPr/>
        </p:nvPicPr>
        <p:blipFill>
          <a:blip r:embed="rId5"/>
          <a:stretch>
            <a:fillRect/>
          </a:stretch>
        </p:blipFill>
        <p:spPr>
          <a:xfrm>
            <a:off x="8543343" y="3315961"/>
            <a:ext cx="3614569" cy="2941644"/>
          </a:xfrm>
          <a:prstGeom prst="rect">
            <a:avLst/>
          </a:prstGeom>
        </p:spPr>
      </p:pic>
      <p:pic>
        <p:nvPicPr>
          <p:cNvPr id="19" name="Picture 18">
            <a:extLst>
              <a:ext uri="{FF2B5EF4-FFF2-40B4-BE49-F238E27FC236}">
                <a16:creationId xmlns:a16="http://schemas.microsoft.com/office/drawing/2014/main" id="{48BEDE71-9E1F-6860-AB73-095E660B05E4}"/>
              </a:ext>
            </a:extLst>
          </p:cNvPr>
          <p:cNvPicPr>
            <a:picLocks noChangeAspect="1"/>
          </p:cNvPicPr>
          <p:nvPr/>
        </p:nvPicPr>
        <p:blipFill>
          <a:blip r:embed="rId6"/>
          <a:stretch>
            <a:fillRect/>
          </a:stretch>
        </p:blipFill>
        <p:spPr>
          <a:xfrm>
            <a:off x="3337162" y="4183115"/>
            <a:ext cx="4936803" cy="2085889"/>
          </a:xfrm>
          <a:prstGeom prst="rect">
            <a:avLst/>
          </a:prstGeom>
        </p:spPr>
      </p:pic>
    </p:spTree>
    <p:extLst>
      <p:ext uri="{BB962C8B-B14F-4D97-AF65-F5344CB8AC3E}">
        <p14:creationId xmlns:p14="http://schemas.microsoft.com/office/powerpoint/2010/main" val="39014880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98718" y="97356"/>
            <a:ext cx="3737305" cy="461665"/>
          </a:xfrm>
          <a:prstGeom prst="rect">
            <a:avLst/>
          </a:prstGeom>
        </p:spPr>
        <p:txBody>
          <a:bodyPr wrap="none">
            <a:spAutoFit/>
          </a:bodyPr>
          <a:lstStyle/>
          <a:p>
            <a:r>
              <a:rPr lang="en-US" sz="2400" b="1" u="sng">
                <a:solidFill>
                  <a:srgbClr val="0066FF"/>
                </a:solidFill>
              </a:rPr>
              <a:t>Dataframe: Merge_Ordered</a:t>
            </a:r>
          </a:p>
        </p:txBody>
      </p:sp>
      <p:sp>
        <p:nvSpPr>
          <p:cNvPr id="16" name="TextBox 15">
            <a:extLst>
              <a:ext uri="{FF2B5EF4-FFF2-40B4-BE49-F238E27FC236}">
                <a16:creationId xmlns:a16="http://schemas.microsoft.com/office/drawing/2014/main" id="{47B2B1C3-A988-3BC1-9AE3-682A4E092A2A}"/>
              </a:ext>
            </a:extLst>
          </p:cNvPr>
          <p:cNvSpPr txBox="1"/>
          <p:nvPr/>
        </p:nvSpPr>
        <p:spPr>
          <a:xfrm>
            <a:off x="348359" y="1584428"/>
            <a:ext cx="10172157" cy="338554"/>
          </a:xfrm>
          <a:prstGeom prst="rect">
            <a:avLst/>
          </a:prstGeom>
          <a:noFill/>
        </p:spPr>
        <p:txBody>
          <a:bodyPr wrap="square" rtlCol="0">
            <a:spAutoFit/>
          </a:bodyPr>
          <a:lstStyle/>
          <a:p>
            <a:r>
              <a:rPr lang="en-US" sz="1600" i="1"/>
              <a:t>dataframe_new = pandas.merge_ordered(dataframe_1, dataframe_2, on = “col_name”, how = “inner, outer, left, right”)</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48359" y="940893"/>
            <a:ext cx="9614791" cy="523220"/>
          </a:xfrm>
          <a:prstGeom prst="rect">
            <a:avLst/>
          </a:prstGeom>
          <a:noFill/>
        </p:spPr>
        <p:txBody>
          <a:bodyPr wrap="square">
            <a:spAutoFit/>
          </a:bodyPr>
          <a:lstStyle/>
          <a:p>
            <a:r>
              <a:rPr lang="en-US" sz="1400"/>
              <a:t>Can merge/mesh dataframes together.  Probably want to do this if combining tables with largely different information/columns, but one or a couple the same (this/these would be the ‘on’ columns).  </a:t>
            </a:r>
          </a:p>
        </p:txBody>
      </p:sp>
      <p:sp>
        <p:nvSpPr>
          <p:cNvPr id="8" name="TextBox 7">
            <a:extLst>
              <a:ext uri="{FF2B5EF4-FFF2-40B4-BE49-F238E27FC236}">
                <a16:creationId xmlns:a16="http://schemas.microsoft.com/office/drawing/2014/main" id="{B4979C8D-DFD3-731C-2C40-C7D3E60B9619}"/>
              </a:ext>
            </a:extLst>
          </p:cNvPr>
          <p:cNvSpPr txBox="1"/>
          <p:nvPr/>
        </p:nvSpPr>
        <p:spPr>
          <a:xfrm>
            <a:off x="662991" y="2344050"/>
            <a:ext cx="11139948" cy="4185761"/>
          </a:xfrm>
          <a:prstGeom prst="rect">
            <a:avLst/>
          </a:prstGeom>
          <a:noFill/>
        </p:spPr>
        <p:txBody>
          <a:bodyPr wrap="square" rtlCol="0">
            <a:spAutoFit/>
          </a:bodyPr>
          <a:lstStyle/>
          <a:p>
            <a:r>
              <a:rPr lang="en-US" sz="1400"/>
              <a:t>stacks two dataframes side by side, but shuffles the rows of the second one, I guess, so that its column_name’s values match the column_name values of the first one.   And then sorts the rows so that they are ordered by that same column’s values (higher values towards the bottom?)</a:t>
            </a:r>
          </a:p>
          <a:p>
            <a:endParaRPr lang="en-US" sz="1400"/>
          </a:p>
          <a:p>
            <a:r>
              <a:rPr lang="en-US" sz="1400"/>
              <a:t>If the columns you want to join on are called different things in the two tables, then can say, </a:t>
            </a:r>
            <a:r>
              <a:rPr lang="en-US" sz="1400" b="1"/>
              <a:t>left_on = “col_name_left”</a:t>
            </a:r>
            <a:r>
              <a:rPr lang="en-US" sz="1400"/>
              <a:t>, and </a:t>
            </a:r>
            <a:r>
              <a:rPr lang="en-US" sz="1400" b="1"/>
              <a:t>right_on = “col_name_right”</a:t>
            </a:r>
            <a:r>
              <a:rPr lang="en-US" sz="1400"/>
              <a:t>.  </a:t>
            </a:r>
            <a:r>
              <a:rPr lang="en-US" sz="1400" i="1"/>
              <a:t>on</a:t>
            </a:r>
            <a:r>
              <a:rPr lang="en-US" sz="1400"/>
              <a:t> can also be set to multiple columns, </a:t>
            </a:r>
            <a:r>
              <a:rPr lang="en-US" sz="1400" b="1"/>
              <a:t>on = [“col1”, “col2”]</a:t>
            </a:r>
            <a:r>
              <a:rPr lang="en-US" sz="1400"/>
              <a:t>, etc.  In that case, rows from the two df’s will only be joined if they have the same values of col1 and col2.  And can do left_on, right_on for lists of columns too.  Also, can join on row indexes, if they have names, at least.  </a:t>
            </a:r>
          </a:p>
          <a:p>
            <a:endParaRPr lang="en-US" sz="1400" i="1"/>
          </a:p>
          <a:p>
            <a:r>
              <a:rPr lang="en-US" sz="1400" b="1" i="1"/>
              <a:t>how = “inner”</a:t>
            </a:r>
            <a:r>
              <a:rPr lang="en-US" sz="1400" b="1"/>
              <a:t> </a:t>
            </a:r>
            <a:r>
              <a:rPr lang="en-US" sz="1400"/>
              <a:t>means that it will leave out rows whose </a:t>
            </a:r>
            <a:r>
              <a:rPr lang="en-US" sz="1400" i="1"/>
              <a:t>on values </a:t>
            </a:r>
            <a:r>
              <a:rPr lang="en-US" sz="1400"/>
              <a:t>don’t match.  So if dataframe_1 and dataframe_2 have column_name rows that don’t match, these will be left out.  So this is an intersection of the two tables.  If say </a:t>
            </a:r>
            <a:r>
              <a:rPr lang="en-US" sz="1400" b="1" i="1"/>
              <a:t>how = “outer”</a:t>
            </a:r>
            <a:r>
              <a:rPr lang="en-US" sz="1400"/>
              <a:t>, then it will match up the rows that it can, but then also include the ones that didn’t match as well.  </a:t>
            </a:r>
            <a:r>
              <a:rPr lang="en-US" sz="1400" b="1" i="1"/>
              <a:t>how = “left”</a:t>
            </a:r>
            <a:r>
              <a:rPr lang="en-US" sz="1400"/>
              <a:t>, then that will give you all of dataframe_1 + intersection.  And if say </a:t>
            </a:r>
            <a:r>
              <a:rPr lang="en-US" sz="1400" b="1" i="1"/>
              <a:t>how = “right”</a:t>
            </a:r>
            <a:r>
              <a:rPr lang="en-US" sz="1400"/>
              <a:t>, then you’ll get intersection + all of dataframe_2.  Default is </a:t>
            </a:r>
            <a:r>
              <a:rPr lang="en-US" sz="1400" i="1"/>
              <a:t>outer</a:t>
            </a:r>
            <a:r>
              <a:rPr lang="en-US" sz="1400"/>
              <a:t>.</a:t>
            </a:r>
          </a:p>
          <a:p>
            <a:endParaRPr lang="en-US" sz="1400"/>
          </a:p>
          <a:p>
            <a:r>
              <a:rPr lang="en-US" sz="1400"/>
              <a:t>There is an additional argument </a:t>
            </a:r>
            <a:r>
              <a:rPr lang="en-US" sz="1400" b="1"/>
              <a:t>suffixes = [_suffix1, _suffix2]</a:t>
            </a:r>
            <a:r>
              <a:rPr lang="en-US" sz="1400"/>
              <a:t>, where suffix would be of the form “_a”, “_b”, or whatever.  We can use this in case there are duplicate column names in any of the two tables that we’re not merging on.  If that’s the case, then when the tables are joined, the columns will be given those suffixes to distinguish them.  Well, in fact, the merge function defaults to giving suffixes (“_x”, “_y”) to identically named columns from the two dataframes.</a:t>
            </a:r>
          </a:p>
          <a:p>
            <a:endParaRPr lang="en-US" sz="1400"/>
          </a:p>
          <a:p>
            <a:r>
              <a:rPr lang="en-US" sz="1400"/>
              <a:t>And there is another argument, </a:t>
            </a:r>
            <a:r>
              <a:rPr lang="en-US" sz="1400" b="1"/>
              <a:t>fill_method = “ffill”, or “bfill”, or “None”</a:t>
            </a:r>
            <a:r>
              <a:rPr lang="en-US" sz="1400"/>
              <a:t>.   This will fill all NaN’s generated by the merger, with the previous value in the column (ffill), or the next value in the column (bfill).  </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2452BE26-F417-DF3C-1316-6A5BBCFBCDE4}"/>
                  </a:ext>
                </a:extLst>
              </p14:cNvPr>
              <p14:cNvContentPartPr/>
              <p14:nvPr/>
            </p14:nvContentPartPr>
            <p14:xfrm>
              <a:off x="9963150" y="1753705"/>
              <a:ext cx="1035360" cy="584775"/>
            </p14:xfrm>
          </p:contentPart>
        </mc:Choice>
        <mc:Fallback xmlns="">
          <p:pic>
            <p:nvPicPr>
              <p:cNvPr id="6" name="Ink 5">
                <a:extLst>
                  <a:ext uri="{FF2B5EF4-FFF2-40B4-BE49-F238E27FC236}">
                    <a16:creationId xmlns:a16="http://schemas.microsoft.com/office/drawing/2014/main" id="{2452BE26-F417-DF3C-1316-6A5BBCFBCDE4}"/>
                  </a:ext>
                </a:extLst>
              </p:cNvPr>
              <p:cNvPicPr/>
              <p:nvPr/>
            </p:nvPicPr>
            <p:blipFill>
              <a:blip r:embed="rId4"/>
              <a:stretch>
                <a:fillRect/>
              </a:stretch>
            </p:blipFill>
            <p:spPr>
              <a:xfrm>
                <a:off x="9957030" y="1747584"/>
                <a:ext cx="1047600" cy="597018"/>
              </a:xfrm>
              <a:prstGeom prst="rect">
                <a:avLst/>
              </a:prstGeom>
            </p:spPr>
          </p:pic>
        </mc:Fallback>
      </mc:AlternateContent>
    </p:spTree>
    <p:extLst>
      <p:ext uri="{BB962C8B-B14F-4D97-AF65-F5344CB8AC3E}">
        <p14:creationId xmlns:p14="http://schemas.microsoft.com/office/powerpoint/2010/main" val="36382911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92621515-6620-8782-14DB-772C20B585AA}"/>
              </a:ext>
            </a:extLst>
          </p:cNvPr>
          <p:cNvSpPr txBox="1"/>
          <p:nvPr/>
        </p:nvSpPr>
        <p:spPr>
          <a:xfrm>
            <a:off x="296754" y="849347"/>
            <a:ext cx="5032329" cy="338554"/>
          </a:xfrm>
          <a:prstGeom prst="rect">
            <a:avLst/>
          </a:prstGeom>
          <a:noFill/>
        </p:spPr>
        <p:txBody>
          <a:bodyPr wrap="square" rtlCol="0">
            <a:spAutoFit/>
          </a:bodyPr>
          <a:lstStyle/>
          <a:p>
            <a:r>
              <a:rPr lang="en-US" sz="1600"/>
              <a:t>Here’s a merge_ordered example.  Say we have two df’s.</a:t>
            </a:r>
          </a:p>
        </p:txBody>
      </p:sp>
      <p:sp>
        <p:nvSpPr>
          <p:cNvPr id="83" name="TextBox 82">
            <a:extLst>
              <a:ext uri="{FF2B5EF4-FFF2-40B4-BE49-F238E27FC236}">
                <a16:creationId xmlns:a16="http://schemas.microsoft.com/office/drawing/2014/main" id="{940BD3BB-27B0-F340-EB99-76B0C7E599C9}"/>
              </a:ext>
            </a:extLst>
          </p:cNvPr>
          <p:cNvSpPr txBox="1"/>
          <p:nvPr/>
        </p:nvSpPr>
        <p:spPr>
          <a:xfrm>
            <a:off x="5456747" y="849347"/>
            <a:ext cx="4119874" cy="338554"/>
          </a:xfrm>
          <a:prstGeom prst="rect">
            <a:avLst/>
          </a:prstGeom>
          <a:noFill/>
        </p:spPr>
        <p:txBody>
          <a:bodyPr wrap="square" rtlCol="0">
            <a:spAutoFit/>
          </a:bodyPr>
          <a:lstStyle/>
          <a:p>
            <a:r>
              <a:rPr lang="en-US" sz="1600"/>
              <a:t>Will illustrate what merge_ordered() does.  </a:t>
            </a:r>
          </a:p>
        </p:txBody>
      </p:sp>
      <p:pic>
        <p:nvPicPr>
          <p:cNvPr id="2" name="Picture 1">
            <a:extLst>
              <a:ext uri="{FF2B5EF4-FFF2-40B4-BE49-F238E27FC236}">
                <a16:creationId xmlns:a16="http://schemas.microsoft.com/office/drawing/2014/main" id="{BE1B02E5-3E4E-D156-066F-BED06B7D1EBF}"/>
              </a:ext>
            </a:extLst>
          </p:cNvPr>
          <p:cNvPicPr>
            <a:picLocks noChangeAspect="1"/>
          </p:cNvPicPr>
          <p:nvPr/>
        </p:nvPicPr>
        <p:blipFill>
          <a:blip r:embed="rId3"/>
          <a:stretch>
            <a:fillRect/>
          </a:stretch>
        </p:blipFill>
        <p:spPr>
          <a:xfrm>
            <a:off x="464648" y="1445807"/>
            <a:ext cx="1423146" cy="1958020"/>
          </a:xfrm>
          <a:prstGeom prst="rect">
            <a:avLst/>
          </a:prstGeom>
        </p:spPr>
      </p:pic>
      <p:pic>
        <p:nvPicPr>
          <p:cNvPr id="4" name="Picture 3">
            <a:extLst>
              <a:ext uri="{FF2B5EF4-FFF2-40B4-BE49-F238E27FC236}">
                <a16:creationId xmlns:a16="http://schemas.microsoft.com/office/drawing/2014/main" id="{C5E9CC04-F2E7-2C6E-9842-0B5D80E1F998}"/>
              </a:ext>
            </a:extLst>
          </p:cNvPr>
          <p:cNvPicPr>
            <a:picLocks noChangeAspect="1"/>
          </p:cNvPicPr>
          <p:nvPr/>
        </p:nvPicPr>
        <p:blipFill>
          <a:blip r:embed="rId4"/>
          <a:stretch>
            <a:fillRect/>
          </a:stretch>
        </p:blipFill>
        <p:spPr>
          <a:xfrm>
            <a:off x="2505946" y="1445807"/>
            <a:ext cx="1423146" cy="1944966"/>
          </a:xfrm>
          <a:prstGeom prst="rect">
            <a:avLst/>
          </a:prstGeom>
        </p:spPr>
      </p:pic>
      <p:pic>
        <p:nvPicPr>
          <p:cNvPr id="5" name="Picture 4">
            <a:extLst>
              <a:ext uri="{FF2B5EF4-FFF2-40B4-BE49-F238E27FC236}">
                <a16:creationId xmlns:a16="http://schemas.microsoft.com/office/drawing/2014/main" id="{54EA93CE-38CE-7F2B-53E1-701063A0FDE4}"/>
              </a:ext>
            </a:extLst>
          </p:cNvPr>
          <p:cNvPicPr>
            <a:picLocks noChangeAspect="1"/>
          </p:cNvPicPr>
          <p:nvPr/>
        </p:nvPicPr>
        <p:blipFill>
          <a:blip r:embed="rId5"/>
          <a:stretch>
            <a:fillRect/>
          </a:stretch>
        </p:blipFill>
        <p:spPr>
          <a:xfrm>
            <a:off x="5512033" y="1445807"/>
            <a:ext cx="5032328" cy="293405"/>
          </a:xfrm>
          <a:prstGeom prst="rect">
            <a:avLst/>
          </a:prstGeom>
        </p:spPr>
      </p:pic>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FE96D4BA-251D-2C2C-A92B-207A87028137}"/>
                  </a:ext>
                </a:extLst>
              </p14:cNvPr>
              <p14:cNvContentPartPr/>
              <p14:nvPr/>
            </p14:nvContentPartPr>
            <p14:xfrm>
              <a:off x="4257255" y="2604828"/>
              <a:ext cx="501120" cy="132480"/>
            </p14:xfrm>
          </p:contentPart>
        </mc:Choice>
        <mc:Fallback xmlns="">
          <p:pic>
            <p:nvPicPr>
              <p:cNvPr id="7" name="Ink 6">
                <a:extLst>
                  <a:ext uri="{FF2B5EF4-FFF2-40B4-BE49-F238E27FC236}">
                    <a16:creationId xmlns:a16="http://schemas.microsoft.com/office/drawing/2014/main" id="{FE96D4BA-251D-2C2C-A92B-207A87028137}"/>
                  </a:ext>
                </a:extLst>
              </p:cNvPr>
              <p:cNvPicPr/>
              <p:nvPr/>
            </p:nvPicPr>
            <p:blipFill>
              <a:blip r:embed="rId7"/>
              <a:stretch>
                <a:fillRect/>
              </a:stretch>
            </p:blipFill>
            <p:spPr>
              <a:xfrm>
                <a:off x="4251135" y="2598708"/>
                <a:ext cx="513360" cy="144720"/>
              </a:xfrm>
              <a:prstGeom prst="rect">
                <a:avLst/>
              </a:prstGeom>
            </p:spPr>
          </p:pic>
        </mc:Fallback>
      </mc:AlternateContent>
      <p:pic>
        <p:nvPicPr>
          <p:cNvPr id="8" name="Picture 7">
            <a:extLst>
              <a:ext uri="{FF2B5EF4-FFF2-40B4-BE49-F238E27FC236}">
                <a16:creationId xmlns:a16="http://schemas.microsoft.com/office/drawing/2014/main" id="{9A035D5F-E97B-C2D9-EBC7-2F9429D65263}"/>
              </a:ext>
            </a:extLst>
          </p:cNvPr>
          <p:cNvPicPr>
            <a:picLocks noChangeAspect="1"/>
          </p:cNvPicPr>
          <p:nvPr/>
        </p:nvPicPr>
        <p:blipFill>
          <a:blip r:embed="rId8"/>
          <a:stretch>
            <a:fillRect/>
          </a:stretch>
        </p:blipFill>
        <p:spPr>
          <a:xfrm>
            <a:off x="5512033" y="1777106"/>
            <a:ext cx="2117318" cy="2289974"/>
          </a:xfrm>
          <a:prstGeom prst="rect">
            <a:avLst/>
          </a:prstGeom>
        </p:spPr>
      </p:pic>
      <mc:AlternateContent xmlns:mc="http://schemas.openxmlformats.org/markup-compatibility/2006" xmlns:p14="http://schemas.microsoft.com/office/powerpoint/2010/main">
        <mc:Choice Requires="p14">
          <p:contentPart p14:bwMode="auto" r:id="rId9">
            <p14:nvContentPartPr>
              <p14:cNvPr id="9" name="Ink 8">
                <a:extLst>
                  <a:ext uri="{FF2B5EF4-FFF2-40B4-BE49-F238E27FC236}">
                    <a16:creationId xmlns:a16="http://schemas.microsoft.com/office/drawing/2014/main" id="{48033DDD-AC4C-2638-07B9-EC79FCA9893E}"/>
                  </a:ext>
                </a:extLst>
              </p14:cNvPr>
              <p14:cNvContentPartPr/>
              <p14:nvPr/>
            </p14:nvContentPartPr>
            <p14:xfrm>
              <a:off x="4237815" y="2703828"/>
              <a:ext cx="776160" cy="2487960"/>
            </p14:xfrm>
          </p:contentPart>
        </mc:Choice>
        <mc:Fallback xmlns="">
          <p:pic>
            <p:nvPicPr>
              <p:cNvPr id="9" name="Ink 8">
                <a:extLst>
                  <a:ext uri="{FF2B5EF4-FFF2-40B4-BE49-F238E27FC236}">
                    <a16:creationId xmlns:a16="http://schemas.microsoft.com/office/drawing/2014/main" id="{48033DDD-AC4C-2638-07B9-EC79FCA9893E}"/>
                  </a:ext>
                </a:extLst>
              </p:cNvPr>
              <p:cNvPicPr/>
              <p:nvPr/>
            </p:nvPicPr>
            <p:blipFill>
              <a:blip r:embed="rId10"/>
              <a:stretch>
                <a:fillRect/>
              </a:stretch>
            </p:blipFill>
            <p:spPr>
              <a:xfrm>
                <a:off x="4231695" y="2697708"/>
                <a:ext cx="788400" cy="2500200"/>
              </a:xfrm>
              <a:prstGeom prst="rect">
                <a:avLst/>
              </a:prstGeom>
            </p:spPr>
          </p:pic>
        </mc:Fallback>
      </mc:AlternateContent>
      <p:pic>
        <p:nvPicPr>
          <p:cNvPr id="10" name="Picture 9">
            <a:extLst>
              <a:ext uri="{FF2B5EF4-FFF2-40B4-BE49-F238E27FC236}">
                <a16:creationId xmlns:a16="http://schemas.microsoft.com/office/drawing/2014/main" id="{DC3A3498-22FE-AFA6-9006-D5D30088BCA5}"/>
              </a:ext>
            </a:extLst>
          </p:cNvPr>
          <p:cNvPicPr>
            <a:picLocks noChangeAspect="1"/>
          </p:cNvPicPr>
          <p:nvPr/>
        </p:nvPicPr>
        <p:blipFill>
          <a:blip r:embed="rId11"/>
          <a:stretch>
            <a:fillRect/>
          </a:stretch>
        </p:blipFill>
        <p:spPr>
          <a:xfrm>
            <a:off x="5512033" y="4194976"/>
            <a:ext cx="6257180" cy="235660"/>
          </a:xfrm>
          <a:prstGeom prst="rect">
            <a:avLst/>
          </a:prstGeom>
        </p:spPr>
      </p:pic>
      <p:pic>
        <p:nvPicPr>
          <p:cNvPr id="12" name="Picture 11">
            <a:extLst>
              <a:ext uri="{FF2B5EF4-FFF2-40B4-BE49-F238E27FC236}">
                <a16:creationId xmlns:a16="http://schemas.microsoft.com/office/drawing/2014/main" id="{0CAFB825-6C74-04EB-594B-AE1A238F653C}"/>
              </a:ext>
            </a:extLst>
          </p:cNvPr>
          <p:cNvPicPr>
            <a:picLocks noChangeAspect="1"/>
          </p:cNvPicPr>
          <p:nvPr/>
        </p:nvPicPr>
        <p:blipFill>
          <a:blip r:embed="rId12"/>
          <a:stretch>
            <a:fillRect/>
          </a:stretch>
        </p:blipFill>
        <p:spPr>
          <a:xfrm>
            <a:off x="5547661" y="4558532"/>
            <a:ext cx="2081689" cy="2206769"/>
          </a:xfrm>
          <a:prstGeom prst="rect">
            <a:avLst/>
          </a:prstGeom>
        </p:spPr>
      </p:pic>
      <p:sp>
        <p:nvSpPr>
          <p:cNvPr id="14" name="TextBox 13">
            <a:extLst>
              <a:ext uri="{FF2B5EF4-FFF2-40B4-BE49-F238E27FC236}">
                <a16:creationId xmlns:a16="http://schemas.microsoft.com/office/drawing/2014/main" id="{F8FB1A72-D144-4937-8F09-EEB5D750862B}"/>
              </a:ext>
            </a:extLst>
          </p:cNvPr>
          <p:cNvSpPr txBox="1"/>
          <p:nvPr/>
        </p:nvSpPr>
        <p:spPr>
          <a:xfrm>
            <a:off x="8504904" y="2737308"/>
            <a:ext cx="1927122" cy="523220"/>
          </a:xfrm>
          <a:prstGeom prst="rect">
            <a:avLst/>
          </a:prstGeom>
          <a:noFill/>
          <a:ln>
            <a:solidFill>
              <a:srgbClr val="FF0000"/>
            </a:solidFill>
          </a:ln>
        </p:spPr>
        <p:txBody>
          <a:bodyPr wrap="square" rtlCol="0">
            <a:spAutoFit/>
          </a:bodyPr>
          <a:lstStyle/>
          <a:p>
            <a:r>
              <a:rPr lang="en-US" sz="1400"/>
              <a:t>can see it outer joined and ordered by day.</a:t>
            </a:r>
          </a:p>
        </p:txBody>
      </p:sp>
      <p:sp>
        <p:nvSpPr>
          <p:cNvPr id="15" name="TextBox 14">
            <a:extLst>
              <a:ext uri="{FF2B5EF4-FFF2-40B4-BE49-F238E27FC236}">
                <a16:creationId xmlns:a16="http://schemas.microsoft.com/office/drawing/2014/main" id="{8F1A24C5-E68B-F2C0-C90D-2896E5B5CB92}"/>
              </a:ext>
            </a:extLst>
          </p:cNvPr>
          <p:cNvSpPr txBox="1"/>
          <p:nvPr/>
        </p:nvSpPr>
        <p:spPr>
          <a:xfrm>
            <a:off x="8640623" y="5485459"/>
            <a:ext cx="2117318" cy="523220"/>
          </a:xfrm>
          <a:prstGeom prst="rect">
            <a:avLst/>
          </a:prstGeom>
          <a:noFill/>
          <a:ln>
            <a:solidFill>
              <a:srgbClr val="FF0000"/>
            </a:solidFill>
          </a:ln>
        </p:spPr>
        <p:txBody>
          <a:bodyPr wrap="square" rtlCol="0">
            <a:spAutoFit/>
          </a:bodyPr>
          <a:lstStyle/>
          <a:p>
            <a:r>
              <a:rPr lang="en-US" sz="1400"/>
              <a:t>and this forward filled the data from previous row.</a:t>
            </a:r>
          </a:p>
        </p:txBody>
      </p:sp>
    </p:spTree>
    <p:extLst>
      <p:ext uri="{BB962C8B-B14F-4D97-AF65-F5344CB8AC3E}">
        <p14:creationId xmlns:p14="http://schemas.microsoft.com/office/powerpoint/2010/main" val="41389464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10685" y="197808"/>
            <a:ext cx="3292504" cy="461665"/>
          </a:xfrm>
          <a:prstGeom prst="rect">
            <a:avLst/>
          </a:prstGeom>
        </p:spPr>
        <p:txBody>
          <a:bodyPr wrap="none">
            <a:spAutoFit/>
          </a:bodyPr>
          <a:lstStyle/>
          <a:p>
            <a:r>
              <a:rPr lang="en-US" sz="2400" b="1" u="sng">
                <a:solidFill>
                  <a:srgbClr val="0066FF"/>
                </a:solidFill>
              </a:rPr>
              <a:t>Dataframe: Merge_AsOf</a:t>
            </a:r>
          </a:p>
        </p:txBody>
      </p:sp>
      <p:sp>
        <p:nvSpPr>
          <p:cNvPr id="16" name="TextBox 15">
            <a:extLst>
              <a:ext uri="{FF2B5EF4-FFF2-40B4-BE49-F238E27FC236}">
                <a16:creationId xmlns:a16="http://schemas.microsoft.com/office/drawing/2014/main" id="{47B2B1C3-A988-3BC1-9AE3-682A4E092A2A}"/>
              </a:ext>
            </a:extLst>
          </p:cNvPr>
          <p:cNvSpPr txBox="1"/>
          <p:nvPr/>
        </p:nvSpPr>
        <p:spPr>
          <a:xfrm>
            <a:off x="348358" y="1929354"/>
            <a:ext cx="11139947" cy="338554"/>
          </a:xfrm>
          <a:prstGeom prst="rect">
            <a:avLst/>
          </a:prstGeom>
          <a:noFill/>
        </p:spPr>
        <p:txBody>
          <a:bodyPr wrap="square" rtlCol="0">
            <a:spAutoFit/>
          </a:bodyPr>
          <a:lstStyle/>
          <a:p>
            <a:r>
              <a:rPr lang="en-US" sz="1600" i="1"/>
              <a:t>dataframe_new = pandas.merge_asof(dataframe_1, dataframe_2, on = “col_name”, direction = “backward, forward, nearest”)</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48359" y="1133969"/>
            <a:ext cx="10968496" cy="523220"/>
          </a:xfrm>
          <a:prstGeom prst="rect">
            <a:avLst/>
          </a:prstGeom>
          <a:noFill/>
        </p:spPr>
        <p:txBody>
          <a:bodyPr wrap="square">
            <a:spAutoFit/>
          </a:bodyPr>
          <a:lstStyle/>
          <a:p>
            <a:r>
              <a:rPr lang="en-US" sz="1400"/>
              <a:t>If our ‘on’ column is one of times, then it is unlikely they will match exactly.   Want we’d want to do is match the df’s up by pairing the closest times.  This is a way to do that.</a:t>
            </a:r>
          </a:p>
        </p:txBody>
      </p:sp>
      <p:sp>
        <p:nvSpPr>
          <p:cNvPr id="8" name="TextBox 7">
            <a:extLst>
              <a:ext uri="{FF2B5EF4-FFF2-40B4-BE49-F238E27FC236}">
                <a16:creationId xmlns:a16="http://schemas.microsoft.com/office/drawing/2014/main" id="{B4979C8D-DFD3-731C-2C40-C7D3E60B9619}"/>
              </a:ext>
            </a:extLst>
          </p:cNvPr>
          <p:cNvSpPr txBox="1"/>
          <p:nvPr/>
        </p:nvSpPr>
        <p:spPr>
          <a:xfrm>
            <a:off x="662992" y="2549075"/>
            <a:ext cx="11139948" cy="2462213"/>
          </a:xfrm>
          <a:prstGeom prst="rect">
            <a:avLst/>
          </a:prstGeom>
          <a:noFill/>
        </p:spPr>
        <p:txBody>
          <a:bodyPr wrap="square" rtlCol="0">
            <a:spAutoFit/>
          </a:bodyPr>
          <a:lstStyle/>
          <a:p>
            <a:r>
              <a:rPr lang="en-US" sz="1400"/>
              <a:t>merges df_2 with df_1.</a:t>
            </a:r>
          </a:p>
          <a:p>
            <a:endParaRPr lang="en-US" sz="1400"/>
          </a:p>
          <a:p>
            <a:r>
              <a:rPr lang="en-US" sz="1400" b="1"/>
              <a:t>on=“col_name” </a:t>
            </a:r>
            <a:r>
              <a:rPr lang="en-US" sz="1400"/>
              <a:t>identifies the column whose values you want to merge the two df’s on.  </a:t>
            </a:r>
          </a:p>
          <a:p>
            <a:endParaRPr lang="en-US" sz="1400"/>
          </a:p>
          <a:p>
            <a:r>
              <a:rPr lang="en-US" sz="1400"/>
              <a:t>The direction argument tells you whether to match df_2 values by picking the col_name value closest to but less than, closest to but greater than, or just closest to regardless, the given df_1 col_name value.  </a:t>
            </a:r>
          </a:p>
          <a:p>
            <a:endParaRPr lang="en-US" sz="1400"/>
          </a:p>
          <a:p>
            <a:r>
              <a:rPr lang="en-US" sz="1400"/>
              <a:t>There is an additional argument </a:t>
            </a:r>
            <a:r>
              <a:rPr lang="en-US" sz="1400" b="1"/>
              <a:t>suffixes = [_suffix1, _suffix2]</a:t>
            </a:r>
            <a:r>
              <a:rPr lang="en-US" sz="1400"/>
              <a:t>, where suffix would be of the form “_a”, “_b”, or whatever.  We can use this in case there are duplicate column names in any of the two tables that we’re not merging on.  If that’s the case, then when the tables are joined, the columns will be given those suffixes to distinguish them.  Well, in fact, the merge function defaults to giving suffixes (“_x”, “_y”) to identically named columns from the two dataframes.</a:t>
            </a:r>
          </a:p>
        </p:txBody>
      </p:sp>
      <p:sp>
        <p:nvSpPr>
          <p:cNvPr id="5" name="TextBox 4">
            <a:extLst>
              <a:ext uri="{FF2B5EF4-FFF2-40B4-BE49-F238E27FC236}">
                <a16:creationId xmlns:a16="http://schemas.microsoft.com/office/drawing/2014/main" id="{027C6908-6E89-D960-E154-9095F4C7B424}"/>
              </a:ext>
            </a:extLst>
          </p:cNvPr>
          <p:cNvSpPr txBox="1"/>
          <p:nvPr/>
        </p:nvSpPr>
        <p:spPr>
          <a:xfrm>
            <a:off x="9582262" y="197808"/>
            <a:ext cx="2424338" cy="523220"/>
          </a:xfrm>
          <a:prstGeom prst="rect">
            <a:avLst/>
          </a:prstGeom>
          <a:noFill/>
          <a:ln>
            <a:solidFill>
              <a:schemeClr val="accent1"/>
            </a:solidFill>
          </a:ln>
        </p:spPr>
        <p:txBody>
          <a:bodyPr wrap="square" rtlCol="0">
            <a:spAutoFit/>
          </a:bodyPr>
          <a:lstStyle/>
          <a:p>
            <a:r>
              <a:rPr lang="en-US" sz="1400"/>
              <a:t>apparently cannot write this as a method on df_1 or df_2</a:t>
            </a:r>
            <a:endParaRPr lang="en-US" sz="1400" i="1"/>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E8956C80-B615-E5C5-557E-18BB7D620BFE}"/>
                  </a:ext>
                </a:extLst>
              </p14:cNvPr>
              <p14:cNvContentPartPr/>
              <p14:nvPr/>
            </p14:nvContentPartPr>
            <p14:xfrm>
              <a:off x="10510095" y="2074831"/>
              <a:ext cx="806760" cy="912600"/>
            </p14:xfrm>
          </p:contentPart>
        </mc:Choice>
        <mc:Fallback xmlns="">
          <p:pic>
            <p:nvPicPr>
              <p:cNvPr id="2" name="Ink 1">
                <a:extLst>
                  <a:ext uri="{FF2B5EF4-FFF2-40B4-BE49-F238E27FC236}">
                    <a16:creationId xmlns:a16="http://schemas.microsoft.com/office/drawing/2014/main" id="{E8956C80-B615-E5C5-557E-18BB7D620BFE}"/>
                  </a:ext>
                </a:extLst>
              </p:cNvPr>
              <p:cNvPicPr/>
              <p:nvPr/>
            </p:nvPicPr>
            <p:blipFill>
              <a:blip r:embed="rId4"/>
              <a:stretch>
                <a:fillRect/>
              </a:stretch>
            </p:blipFill>
            <p:spPr>
              <a:xfrm>
                <a:off x="10503978" y="2068711"/>
                <a:ext cx="818995" cy="924840"/>
              </a:xfrm>
              <a:prstGeom prst="rect">
                <a:avLst/>
              </a:prstGeom>
            </p:spPr>
          </p:pic>
        </mc:Fallback>
      </mc:AlternateContent>
    </p:spTree>
    <p:extLst>
      <p:ext uri="{BB962C8B-B14F-4D97-AF65-F5344CB8AC3E}">
        <p14:creationId xmlns:p14="http://schemas.microsoft.com/office/powerpoint/2010/main" val="28416630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92621515-6620-8782-14DB-772C20B585AA}"/>
              </a:ext>
            </a:extLst>
          </p:cNvPr>
          <p:cNvSpPr txBox="1"/>
          <p:nvPr/>
        </p:nvSpPr>
        <p:spPr>
          <a:xfrm>
            <a:off x="296754" y="849347"/>
            <a:ext cx="5032329" cy="338554"/>
          </a:xfrm>
          <a:prstGeom prst="rect">
            <a:avLst/>
          </a:prstGeom>
          <a:noFill/>
        </p:spPr>
        <p:txBody>
          <a:bodyPr wrap="square" rtlCol="0">
            <a:spAutoFit/>
          </a:bodyPr>
          <a:lstStyle/>
          <a:p>
            <a:r>
              <a:rPr lang="en-US" sz="1600"/>
              <a:t>Here’s a merge_asof example.  Say we have two df’s,</a:t>
            </a:r>
          </a:p>
        </p:txBody>
      </p:sp>
      <p:cxnSp>
        <p:nvCxnSpPr>
          <p:cNvPr id="13" name="Straight Connector 12">
            <a:extLst>
              <a:ext uri="{FF2B5EF4-FFF2-40B4-BE49-F238E27FC236}">
                <a16:creationId xmlns:a16="http://schemas.microsoft.com/office/drawing/2014/main" id="{AF2D1C26-57FA-2493-C81E-2C168DB3D043}"/>
              </a:ext>
            </a:extLst>
          </p:cNvPr>
          <p:cNvCxnSpPr>
            <a:cxnSpLocks/>
          </p:cNvCxnSpPr>
          <p:nvPr/>
        </p:nvCxnSpPr>
        <p:spPr>
          <a:xfrm>
            <a:off x="1455888" y="2014244"/>
            <a:ext cx="1195829" cy="1213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C496201-21BB-CC1C-0400-9FDE022D6F03}"/>
              </a:ext>
            </a:extLst>
          </p:cNvPr>
          <p:cNvCxnSpPr>
            <a:cxnSpLocks/>
          </p:cNvCxnSpPr>
          <p:nvPr/>
        </p:nvCxnSpPr>
        <p:spPr>
          <a:xfrm>
            <a:off x="1470218" y="2135578"/>
            <a:ext cx="1181499" cy="7472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A5E7E79-B2B2-7A62-2FF8-5142BDB20725}"/>
              </a:ext>
            </a:extLst>
          </p:cNvPr>
          <p:cNvCxnSpPr>
            <a:cxnSpLocks/>
          </p:cNvCxnSpPr>
          <p:nvPr/>
        </p:nvCxnSpPr>
        <p:spPr>
          <a:xfrm>
            <a:off x="1431990" y="2325739"/>
            <a:ext cx="1219727" cy="911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8C88B8-0550-D9F3-8850-D751D4B4AAEB}"/>
              </a:ext>
            </a:extLst>
          </p:cNvPr>
          <p:cNvCxnSpPr>
            <a:cxnSpLocks/>
            <a:stCxn id="50" idx="3"/>
          </p:cNvCxnSpPr>
          <p:nvPr/>
        </p:nvCxnSpPr>
        <p:spPr>
          <a:xfrm>
            <a:off x="1455888" y="2498167"/>
            <a:ext cx="1219727" cy="10599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08BB76C-0CBB-E6DA-0DFC-502698116AE1}"/>
              </a:ext>
            </a:extLst>
          </p:cNvPr>
          <p:cNvCxnSpPr>
            <a:cxnSpLocks/>
          </p:cNvCxnSpPr>
          <p:nvPr/>
        </p:nvCxnSpPr>
        <p:spPr>
          <a:xfrm>
            <a:off x="1479786" y="2882830"/>
            <a:ext cx="1181499" cy="1453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3875EDD-C479-BDBE-CD5F-F6B26730585C}"/>
              </a:ext>
            </a:extLst>
          </p:cNvPr>
          <p:cNvCxnSpPr>
            <a:cxnSpLocks/>
          </p:cNvCxnSpPr>
          <p:nvPr/>
        </p:nvCxnSpPr>
        <p:spPr>
          <a:xfrm>
            <a:off x="1446320" y="2707441"/>
            <a:ext cx="1229295" cy="1628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5B05D63-1708-B8B9-1F95-FCD619558503}"/>
              </a:ext>
            </a:extLst>
          </p:cNvPr>
          <p:cNvCxnSpPr>
            <a:cxnSpLocks/>
          </p:cNvCxnSpPr>
          <p:nvPr/>
        </p:nvCxnSpPr>
        <p:spPr>
          <a:xfrm>
            <a:off x="1465456" y="3004164"/>
            <a:ext cx="1195829" cy="1331862"/>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982BABE-4958-D666-D9CD-0BA78AEAC12D}"/>
              </a:ext>
            </a:extLst>
          </p:cNvPr>
          <p:cNvCxnSpPr>
            <a:cxnSpLocks/>
          </p:cNvCxnSpPr>
          <p:nvPr/>
        </p:nvCxnSpPr>
        <p:spPr>
          <a:xfrm>
            <a:off x="1431990" y="3354942"/>
            <a:ext cx="1257955" cy="2619393"/>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81C4C29-4708-9095-FE89-E297A2121214}"/>
              </a:ext>
            </a:extLst>
          </p:cNvPr>
          <p:cNvCxnSpPr>
            <a:cxnSpLocks/>
          </p:cNvCxnSpPr>
          <p:nvPr/>
        </p:nvCxnSpPr>
        <p:spPr>
          <a:xfrm>
            <a:off x="1441558" y="3179553"/>
            <a:ext cx="1248387" cy="1945031"/>
          </a:xfrm>
          <a:prstGeom prst="line">
            <a:avLst/>
          </a:prstGeom>
        </p:spPr>
        <p:style>
          <a:lnRef idx="1">
            <a:schemeClr val="accent1"/>
          </a:lnRef>
          <a:fillRef idx="0">
            <a:schemeClr val="accent1"/>
          </a:fillRef>
          <a:effectRef idx="0">
            <a:schemeClr val="accent1"/>
          </a:effectRef>
          <a:fontRef idx="minor">
            <a:schemeClr val="tx1"/>
          </a:fontRef>
        </p:style>
      </p:cxnSp>
      <p:pic>
        <p:nvPicPr>
          <p:cNvPr id="50" name="Picture 49">
            <a:extLst>
              <a:ext uri="{FF2B5EF4-FFF2-40B4-BE49-F238E27FC236}">
                <a16:creationId xmlns:a16="http://schemas.microsoft.com/office/drawing/2014/main" id="{AB7A5D66-0857-F239-36CE-21ABCC31703A}"/>
              </a:ext>
            </a:extLst>
          </p:cNvPr>
          <p:cNvPicPr>
            <a:picLocks noChangeAspect="1"/>
          </p:cNvPicPr>
          <p:nvPr/>
        </p:nvPicPr>
        <p:blipFill>
          <a:blip r:embed="rId3"/>
          <a:stretch>
            <a:fillRect/>
          </a:stretch>
        </p:blipFill>
        <p:spPr>
          <a:xfrm>
            <a:off x="369471" y="1378062"/>
            <a:ext cx="1086417" cy="2240209"/>
          </a:xfrm>
          <a:prstGeom prst="rect">
            <a:avLst/>
          </a:prstGeom>
        </p:spPr>
      </p:pic>
      <p:pic>
        <p:nvPicPr>
          <p:cNvPr id="51" name="Picture 50">
            <a:extLst>
              <a:ext uri="{FF2B5EF4-FFF2-40B4-BE49-F238E27FC236}">
                <a16:creationId xmlns:a16="http://schemas.microsoft.com/office/drawing/2014/main" id="{AE047048-50FB-481C-4A96-7C0C7D5727E4}"/>
              </a:ext>
            </a:extLst>
          </p:cNvPr>
          <p:cNvPicPr>
            <a:picLocks noChangeAspect="1"/>
          </p:cNvPicPr>
          <p:nvPr/>
        </p:nvPicPr>
        <p:blipFill>
          <a:blip r:embed="rId4"/>
          <a:stretch>
            <a:fillRect/>
          </a:stretch>
        </p:blipFill>
        <p:spPr>
          <a:xfrm>
            <a:off x="2737230" y="1378062"/>
            <a:ext cx="1086417" cy="5174565"/>
          </a:xfrm>
          <a:prstGeom prst="rect">
            <a:avLst/>
          </a:prstGeom>
        </p:spPr>
      </p:pic>
      <p:cxnSp>
        <p:nvCxnSpPr>
          <p:cNvPr id="75" name="Straight Connector 74">
            <a:extLst>
              <a:ext uri="{FF2B5EF4-FFF2-40B4-BE49-F238E27FC236}">
                <a16:creationId xmlns:a16="http://schemas.microsoft.com/office/drawing/2014/main" id="{886535F4-A244-26C8-EB34-680CB08AE367}"/>
              </a:ext>
            </a:extLst>
          </p:cNvPr>
          <p:cNvCxnSpPr>
            <a:cxnSpLocks/>
          </p:cNvCxnSpPr>
          <p:nvPr/>
        </p:nvCxnSpPr>
        <p:spPr>
          <a:xfrm>
            <a:off x="1441558" y="3507342"/>
            <a:ext cx="1257955" cy="2942619"/>
          </a:xfrm>
          <a:prstGeom prst="line">
            <a:avLst/>
          </a:prstGeom>
        </p:spPr>
        <p:style>
          <a:lnRef idx="1">
            <a:schemeClr val="accent1"/>
          </a:lnRef>
          <a:fillRef idx="0">
            <a:schemeClr val="accent1"/>
          </a:fillRef>
          <a:effectRef idx="0">
            <a:schemeClr val="accent1"/>
          </a:effectRef>
          <a:fontRef idx="minor">
            <a:schemeClr val="tx1"/>
          </a:fontRef>
        </p:style>
      </p:cxnSp>
      <p:pic>
        <p:nvPicPr>
          <p:cNvPr id="78" name="Picture 77">
            <a:extLst>
              <a:ext uri="{FF2B5EF4-FFF2-40B4-BE49-F238E27FC236}">
                <a16:creationId xmlns:a16="http://schemas.microsoft.com/office/drawing/2014/main" id="{1818F416-65EA-EF95-28D2-BCE68F4B69CC}"/>
              </a:ext>
            </a:extLst>
          </p:cNvPr>
          <p:cNvPicPr>
            <a:picLocks noChangeAspect="1"/>
          </p:cNvPicPr>
          <p:nvPr/>
        </p:nvPicPr>
        <p:blipFill>
          <a:blip r:embed="rId5"/>
          <a:stretch>
            <a:fillRect/>
          </a:stretch>
        </p:blipFill>
        <p:spPr>
          <a:xfrm>
            <a:off x="5044695" y="1717680"/>
            <a:ext cx="2780056" cy="2290972"/>
          </a:xfrm>
          <a:prstGeom prst="rect">
            <a:avLst/>
          </a:prstGeom>
        </p:spPr>
      </p:pic>
      <p:pic>
        <p:nvPicPr>
          <p:cNvPr id="79" name="Picture 78">
            <a:extLst>
              <a:ext uri="{FF2B5EF4-FFF2-40B4-BE49-F238E27FC236}">
                <a16:creationId xmlns:a16="http://schemas.microsoft.com/office/drawing/2014/main" id="{01AF7066-590B-FAC6-740E-A0CA42CEC95F}"/>
              </a:ext>
            </a:extLst>
          </p:cNvPr>
          <p:cNvPicPr>
            <a:picLocks noChangeAspect="1"/>
          </p:cNvPicPr>
          <p:nvPr/>
        </p:nvPicPr>
        <p:blipFill>
          <a:blip r:embed="rId6"/>
          <a:stretch>
            <a:fillRect/>
          </a:stretch>
        </p:blipFill>
        <p:spPr>
          <a:xfrm>
            <a:off x="5025031" y="1391616"/>
            <a:ext cx="6439381" cy="280366"/>
          </a:xfrm>
          <a:prstGeom prst="rect">
            <a:avLst/>
          </a:prstGeom>
        </p:spPr>
      </p:pic>
      <p:pic>
        <p:nvPicPr>
          <p:cNvPr id="81" name="Picture 80">
            <a:extLst>
              <a:ext uri="{FF2B5EF4-FFF2-40B4-BE49-F238E27FC236}">
                <a16:creationId xmlns:a16="http://schemas.microsoft.com/office/drawing/2014/main" id="{3C74194C-5F10-CB36-0528-26787B1CE7F5}"/>
              </a:ext>
            </a:extLst>
          </p:cNvPr>
          <p:cNvPicPr>
            <a:picLocks noChangeAspect="1"/>
          </p:cNvPicPr>
          <p:nvPr/>
        </p:nvPicPr>
        <p:blipFill>
          <a:blip r:embed="rId7"/>
          <a:stretch>
            <a:fillRect/>
          </a:stretch>
        </p:blipFill>
        <p:spPr>
          <a:xfrm>
            <a:off x="5025030" y="4233146"/>
            <a:ext cx="6950659" cy="209217"/>
          </a:xfrm>
          <a:prstGeom prst="rect">
            <a:avLst/>
          </a:prstGeom>
        </p:spPr>
      </p:pic>
      <p:pic>
        <p:nvPicPr>
          <p:cNvPr id="82" name="Picture 81">
            <a:extLst>
              <a:ext uri="{FF2B5EF4-FFF2-40B4-BE49-F238E27FC236}">
                <a16:creationId xmlns:a16="http://schemas.microsoft.com/office/drawing/2014/main" id="{19BC37F4-76A5-FEA8-EEC3-562F1E972058}"/>
              </a:ext>
            </a:extLst>
          </p:cNvPr>
          <p:cNvPicPr>
            <a:picLocks noChangeAspect="1"/>
          </p:cNvPicPr>
          <p:nvPr/>
        </p:nvPicPr>
        <p:blipFill>
          <a:blip r:embed="rId8"/>
          <a:stretch>
            <a:fillRect/>
          </a:stretch>
        </p:blipFill>
        <p:spPr>
          <a:xfrm>
            <a:off x="5064359" y="4445215"/>
            <a:ext cx="2760392" cy="2276261"/>
          </a:xfrm>
          <a:prstGeom prst="rect">
            <a:avLst/>
          </a:prstGeom>
        </p:spPr>
      </p:pic>
      <p:sp>
        <p:nvSpPr>
          <p:cNvPr id="83" name="TextBox 82">
            <a:extLst>
              <a:ext uri="{FF2B5EF4-FFF2-40B4-BE49-F238E27FC236}">
                <a16:creationId xmlns:a16="http://schemas.microsoft.com/office/drawing/2014/main" id="{940BD3BB-27B0-F340-EB99-76B0C7E599C9}"/>
              </a:ext>
            </a:extLst>
          </p:cNvPr>
          <p:cNvSpPr txBox="1"/>
          <p:nvPr/>
        </p:nvSpPr>
        <p:spPr>
          <a:xfrm>
            <a:off x="5025030" y="855883"/>
            <a:ext cx="5032329" cy="338554"/>
          </a:xfrm>
          <a:prstGeom prst="rect">
            <a:avLst/>
          </a:prstGeom>
          <a:noFill/>
        </p:spPr>
        <p:txBody>
          <a:bodyPr wrap="square" rtlCol="0">
            <a:spAutoFit/>
          </a:bodyPr>
          <a:lstStyle/>
          <a:p>
            <a:r>
              <a:rPr lang="en-US" sz="1600"/>
              <a:t>Will illustrate what merge_asof() does.  </a:t>
            </a:r>
          </a:p>
        </p:txBody>
      </p:sp>
      <p:sp>
        <p:nvSpPr>
          <p:cNvPr id="84" name="TextBox 83">
            <a:extLst>
              <a:ext uri="{FF2B5EF4-FFF2-40B4-BE49-F238E27FC236}">
                <a16:creationId xmlns:a16="http://schemas.microsoft.com/office/drawing/2014/main" id="{2E617C8C-3301-7BB6-969E-7FB4B6E9B79B}"/>
              </a:ext>
            </a:extLst>
          </p:cNvPr>
          <p:cNvSpPr txBox="1"/>
          <p:nvPr/>
        </p:nvSpPr>
        <p:spPr>
          <a:xfrm>
            <a:off x="8386993" y="2014244"/>
            <a:ext cx="2334789" cy="523220"/>
          </a:xfrm>
          <a:prstGeom prst="rect">
            <a:avLst/>
          </a:prstGeom>
          <a:solidFill>
            <a:srgbClr val="CEDBFE"/>
          </a:solidFill>
        </p:spPr>
        <p:txBody>
          <a:bodyPr wrap="square" rtlCol="0">
            <a:spAutoFit/>
          </a:bodyPr>
          <a:lstStyle/>
          <a:p>
            <a:r>
              <a:rPr lang="en-US" sz="1400"/>
              <a:t>blue lines to left illustrate the connections for this guy.</a:t>
            </a:r>
          </a:p>
        </p:txBody>
      </p:sp>
    </p:spTree>
    <p:extLst>
      <p:ext uri="{BB962C8B-B14F-4D97-AF65-F5344CB8AC3E}">
        <p14:creationId xmlns:p14="http://schemas.microsoft.com/office/powerpoint/2010/main" val="22113515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D9AF-E1D3-31EC-F04C-189539F743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A54E36-2BD5-974D-BADF-D67987E8A95D}"/>
              </a:ext>
            </a:extLst>
          </p:cNvPr>
          <p:cNvSpPr>
            <a:spLocks noGrp="1"/>
          </p:cNvSpPr>
          <p:nvPr>
            <p:ph type="ctrTitle"/>
          </p:nvPr>
        </p:nvSpPr>
        <p:spPr>
          <a:xfrm>
            <a:off x="3246673" y="181746"/>
            <a:ext cx="4163467" cy="553468"/>
          </a:xfrm>
        </p:spPr>
        <p:txBody>
          <a:bodyPr>
            <a:noAutofit/>
          </a:bodyPr>
          <a:lstStyle/>
          <a:p>
            <a:r>
              <a:rPr lang="en-US" sz="2800" b="1" u="sng">
                <a:latin typeface="Abadi" panose="020B0604020104020204" pitchFamily="34" charset="0"/>
              </a:rPr>
              <a:t>Dataframe: record linkage</a:t>
            </a:r>
          </a:p>
        </p:txBody>
      </p:sp>
      <p:sp>
        <p:nvSpPr>
          <p:cNvPr id="7" name="TextBox 6">
            <a:extLst>
              <a:ext uri="{FF2B5EF4-FFF2-40B4-BE49-F238E27FC236}">
                <a16:creationId xmlns:a16="http://schemas.microsoft.com/office/drawing/2014/main" id="{395E37D3-6185-7B30-AF93-FE5705031FE3}"/>
              </a:ext>
            </a:extLst>
          </p:cNvPr>
          <p:cNvSpPr txBox="1"/>
          <p:nvPr/>
        </p:nvSpPr>
        <p:spPr>
          <a:xfrm>
            <a:off x="176399" y="2374184"/>
            <a:ext cx="2845671" cy="338554"/>
          </a:xfrm>
          <a:prstGeom prst="rect">
            <a:avLst/>
          </a:prstGeom>
          <a:noFill/>
        </p:spPr>
        <p:txBody>
          <a:bodyPr wrap="square" rtlCol="0">
            <a:spAutoFit/>
          </a:bodyPr>
          <a:lstStyle/>
          <a:p>
            <a:r>
              <a:rPr lang="en-US" sz="1600"/>
              <a:t>indexer = recordlinkage.Index()</a:t>
            </a:r>
            <a:endParaRPr lang="en-US"/>
          </a:p>
        </p:txBody>
      </p:sp>
      <p:sp>
        <p:nvSpPr>
          <p:cNvPr id="17" name="TextBox 16">
            <a:extLst>
              <a:ext uri="{FF2B5EF4-FFF2-40B4-BE49-F238E27FC236}">
                <a16:creationId xmlns:a16="http://schemas.microsoft.com/office/drawing/2014/main" id="{C2DF5803-8C96-EAFC-10E3-E57B59092421}"/>
              </a:ext>
            </a:extLst>
          </p:cNvPr>
          <p:cNvSpPr txBox="1"/>
          <p:nvPr/>
        </p:nvSpPr>
        <p:spPr>
          <a:xfrm>
            <a:off x="176399" y="1198524"/>
            <a:ext cx="11085224" cy="307777"/>
          </a:xfrm>
          <a:prstGeom prst="rect">
            <a:avLst/>
          </a:prstGeom>
          <a:noFill/>
        </p:spPr>
        <p:txBody>
          <a:bodyPr wrap="square">
            <a:spAutoFit/>
          </a:bodyPr>
          <a:lstStyle/>
          <a:p>
            <a:r>
              <a:rPr lang="en-US" sz="1400"/>
              <a:t>We can use a package, called recordlinkage, to join two dataframes with rows that should be exact matches, but aren’t, because of spelling error.s, etc.</a:t>
            </a:r>
          </a:p>
        </p:txBody>
      </p:sp>
      <p:sp>
        <p:nvSpPr>
          <p:cNvPr id="5" name="TextBox 4">
            <a:extLst>
              <a:ext uri="{FF2B5EF4-FFF2-40B4-BE49-F238E27FC236}">
                <a16:creationId xmlns:a16="http://schemas.microsoft.com/office/drawing/2014/main" id="{5D4FB333-FD66-0217-B49A-A4D796968BF1}"/>
              </a:ext>
            </a:extLst>
          </p:cNvPr>
          <p:cNvSpPr txBox="1"/>
          <p:nvPr/>
        </p:nvSpPr>
        <p:spPr>
          <a:xfrm>
            <a:off x="176399" y="1958878"/>
            <a:ext cx="2935183" cy="338554"/>
          </a:xfrm>
          <a:prstGeom prst="rect">
            <a:avLst/>
          </a:prstGeom>
          <a:noFill/>
        </p:spPr>
        <p:txBody>
          <a:bodyPr wrap="square">
            <a:spAutoFit/>
          </a:bodyPr>
          <a:lstStyle/>
          <a:p>
            <a:r>
              <a:rPr lang="en-US" sz="1600" b="1"/>
              <a:t>import recordlinkage</a:t>
            </a:r>
          </a:p>
        </p:txBody>
      </p:sp>
      <p:sp>
        <p:nvSpPr>
          <p:cNvPr id="12" name="TextBox 11">
            <a:extLst>
              <a:ext uri="{FF2B5EF4-FFF2-40B4-BE49-F238E27FC236}">
                <a16:creationId xmlns:a16="http://schemas.microsoft.com/office/drawing/2014/main" id="{DEB69099-1FB2-AF9B-A7AF-971CF2D63D85}"/>
              </a:ext>
            </a:extLst>
          </p:cNvPr>
          <p:cNvSpPr txBox="1"/>
          <p:nvPr/>
        </p:nvSpPr>
        <p:spPr>
          <a:xfrm>
            <a:off x="176399" y="3109576"/>
            <a:ext cx="2357253" cy="338554"/>
          </a:xfrm>
          <a:prstGeom prst="rect">
            <a:avLst/>
          </a:prstGeom>
          <a:noFill/>
        </p:spPr>
        <p:txBody>
          <a:bodyPr wrap="square" rtlCol="0">
            <a:spAutoFit/>
          </a:bodyPr>
          <a:lstStyle/>
          <a:p>
            <a:r>
              <a:rPr lang="en-US" sz="1600"/>
              <a:t>indexer.block(“block_col”)</a:t>
            </a:r>
            <a:endParaRPr lang="en-US"/>
          </a:p>
        </p:txBody>
      </p:sp>
      <p:sp>
        <p:nvSpPr>
          <p:cNvPr id="6" name="TextBox 5">
            <a:extLst>
              <a:ext uri="{FF2B5EF4-FFF2-40B4-BE49-F238E27FC236}">
                <a16:creationId xmlns:a16="http://schemas.microsoft.com/office/drawing/2014/main" id="{F92BBDD4-D90D-E2F5-E4E0-302A79B68255}"/>
              </a:ext>
            </a:extLst>
          </p:cNvPr>
          <p:cNvSpPr txBox="1"/>
          <p:nvPr/>
        </p:nvSpPr>
        <p:spPr>
          <a:xfrm>
            <a:off x="176400" y="3990219"/>
            <a:ext cx="2845670" cy="338554"/>
          </a:xfrm>
          <a:prstGeom prst="rect">
            <a:avLst/>
          </a:prstGeom>
          <a:noFill/>
        </p:spPr>
        <p:txBody>
          <a:bodyPr wrap="square" rtlCol="0">
            <a:spAutoFit/>
          </a:bodyPr>
          <a:lstStyle/>
          <a:p>
            <a:r>
              <a:rPr lang="en-US" sz="1600"/>
              <a:t>pairs = indexer.index(df1, df2)</a:t>
            </a:r>
            <a:endParaRPr lang="en-US"/>
          </a:p>
        </p:txBody>
      </p:sp>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E69E8DD5-CFCE-8A1F-5FA0-D74C9A16F82A}"/>
                  </a:ext>
                </a:extLst>
              </p14:cNvPr>
              <p14:cNvContentPartPr/>
              <p14:nvPr/>
            </p14:nvContentPartPr>
            <p14:xfrm>
              <a:off x="2776873" y="3306518"/>
              <a:ext cx="469800" cy="49320"/>
            </p14:xfrm>
          </p:contentPart>
        </mc:Choice>
        <mc:Fallback xmlns="">
          <p:pic>
            <p:nvPicPr>
              <p:cNvPr id="9" name="Ink 8">
                <a:extLst>
                  <a:ext uri="{FF2B5EF4-FFF2-40B4-BE49-F238E27FC236}">
                    <a16:creationId xmlns:a16="http://schemas.microsoft.com/office/drawing/2014/main" id="{E69E8DD5-CFCE-8A1F-5FA0-D74C9A16F82A}"/>
                  </a:ext>
                </a:extLst>
              </p:cNvPr>
              <p:cNvPicPr/>
              <p:nvPr/>
            </p:nvPicPr>
            <p:blipFill>
              <a:blip r:embed="rId3"/>
              <a:stretch>
                <a:fillRect/>
              </a:stretch>
            </p:blipFill>
            <p:spPr>
              <a:xfrm>
                <a:off x="2767873" y="3297878"/>
                <a:ext cx="4874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9AB19D5F-06D8-9E25-4953-4238658DCBF7}"/>
                  </a:ext>
                </a:extLst>
              </p14:cNvPr>
              <p14:cNvContentPartPr/>
              <p14:nvPr/>
            </p14:nvContentPartPr>
            <p14:xfrm>
              <a:off x="3011773" y="4189926"/>
              <a:ext cx="562320" cy="29160"/>
            </p14:xfrm>
          </p:contentPart>
        </mc:Choice>
        <mc:Fallback xmlns="">
          <p:pic>
            <p:nvPicPr>
              <p:cNvPr id="10" name="Ink 9">
                <a:extLst>
                  <a:ext uri="{FF2B5EF4-FFF2-40B4-BE49-F238E27FC236}">
                    <a16:creationId xmlns:a16="http://schemas.microsoft.com/office/drawing/2014/main" id="{9AB19D5F-06D8-9E25-4953-4238658DCBF7}"/>
                  </a:ext>
                </a:extLst>
              </p:cNvPr>
              <p:cNvPicPr/>
              <p:nvPr/>
            </p:nvPicPr>
            <p:blipFill>
              <a:blip r:embed="rId5"/>
              <a:stretch>
                <a:fillRect/>
              </a:stretch>
            </p:blipFill>
            <p:spPr>
              <a:xfrm>
                <a:off x="3003133" y="4181286"/>
                <a:ext cx="5799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7714782C-825C-1FF1-29A9-60F33116AA94}"/>
                  </a:ext>
                </a:extLst>
              </p14:cNvPr>
              <p14:cNvContentPartPr/>
              <p14:nvPr/>
            </p14:nvContentPartPr>
            <p14:xfrm>
              <a:off x="3014435" y="2512346"/>
              <a:ext cx="633600" cy="57960"/>
            </p14:xfrm>
          </p:contentPart>
        </mc:Choice>
        <mc:Fallback xmlns="">
          <p:pic>
            <p:nvPicPr>
              <p:cNvPr id="11" name="Ink 10">
                <a:extLst>
                  <a:ext uri="{FF2B5EF4-FFF2-40B4-BE49-F238E27FC236}">
                    <a16:creationId xmlns:a16="http://schemas.microsoft.com/office/drawing/2014/main" id="{7714782C-825C-1FF1-29A9-60F33116AA94}"/>
                  </a:ext>
                </a:extLst>
              </p:cNvPr>
              <p:cNvPicPr/>
              <p:nvPr/>
            </p:nvPicPr>
            <p:blipFill>
              <a:blip r:embed="rId7"/>
              <a:stretch>
                <a:fillRect/>
              </a:stretch>
            </p:blipFill>
            <p:spPr>
              <a:xfrm>
                <a:off x="3005795" y="2503346"/>
                <a:ext cx="651240" cy="75600"/>
              </a:xfrm>
              <a:prstGeom prst="rect">
                <a:avLst/>
              </a:prstGeom>
            </p:spPr>
          </p:pic>
        </mc:Fallback>
      </mc:AlternateContent>
      <p:sp>
        <p:nvSpPr>
          <p:cNvPr id="15" name="TextBox 14">
            <a:extLst>
              <a:ext uri="{FF2B5EF4-FFF2-40B4-BE49-F238E27FC236}">
                <a16:creationId xmlns:a16="http://schemas.microsoft.com/office/drawing/2014/main" id="{7E40CCE6-43F5-EA60-F3C7-C9ADDCEE4CF5}"/>
              </a:ext>
            </a:extLst>
          </p:cNvPr>
          <p:cNvSpPr txBox="1"/>
          <p:nvPr/>
        </p:nvSpPr>
        <p:spPr>
          <a:xfrm>
            <a:off x="3819505" y="2374184"/>
            <a:ext cx="3714794" cy="338554"/>
          </a:xfrm>
          <a:prstGeom prst="rect">
            <a:avLst/>
          </a:prstGeom>
          <a:noFill/>
        </p:spPr>
        <p:txBody>
          <a:bodyPr wrap="square" rtlCol="0">
            <a:spAutoFit/>
          </a:bodyPr>
          <a:lstStyle/>
          <a:p>
            <a:r>
              <a:rPr lang="en-US" sz="1600"/>
              <a:t>creates recordlinkage indexing object.</a:t>
            </a:r>
          </a:p>
        </p:txBody>
      </p:sp>
      <p:sp>
        <p:nvSpPr>
          <p:cNvPr id="16" name="TextBox 15">
            <a:extLst>
              <a:ext uri="{FF2B5EF4-FFF2-40B4-BE49-F238E27FC236}">
                <a16:creationId xmlns:a16="http://schemas.microsoft.com/office/drawing/2014/main" id="{402D409B-2B96-0A82-C683-6CE5223A89D1}"/>
              </a:ext>
            </a:extLst>
          </p:cNvPr>
          <p:cNvSpPr txBox="1"/>
          <p:nvPr/>
        </p:nvSpPr>
        <p:spPr>
          <a:xfrm>
            <a:off x="3486302" y="3080627"/>
            <a:ext cx="8134200" cy="584775"/>
          </a:xfrm>
          <a:prstGeom prst="rect">
            <a:avLst/>
          </a:prstGeom>
          <a:noFill/>
        </p:spPr>
        <p:txBody>
          <a:bodyPr wrap="square" rtlCol="0">
            <a:spAutoFit/>
          </a:bodyPr>
          <a:lstStyle/>
          <a:p>
            <a:r>
              <a:rPr lang="en-US" sz="1600"/>
              <a:t>this sets “block_col” as the column which will be compared between the two dataframes for possible pairings.  I guess each df has to have a column with this name.</a:t>
            </a:r>
          </a:p>
        </p:txBody>
      </p:sp>
      <p:sp>
        <p:nvSpPr>
          <p:cNvPr id="18" name="TextBox 17">
            <a:extLst>
              <a:ext uri="{FF2B5EF4-FFF2-40B4-BE49-F238E27FC236}">
                <a16:creationId xmlns:a16="http://schemas.microsoft.com/office/drawing/2014/main" id="{CA9EEEB9-84D0-F168-6BD1-71B38FA9443D}"/>
              </a:ext>
            </a:extLst>
          </p:cNvPr>
          <p:cNvSpPr txBox="1"/>
          <p:nvPr/>
        </p:nvSpPr>
        <p:spPr>
          <a:xfrm>
            <a:off x="3819505" y="3996286"/>
            <a:ext cx="7400926" cy="584775"/>
          </a:xfrm>
          <a:prstGeom prst="rect">
            <a:avLst/>
          </a:prstGeom>
          <a:noFill/>
        </p:spPr>
        <p:txBody>
          <a:bodyPr wrap="square" rtlCol="0">
            <a:spAutoFit/>
          </a:bodyPr>
          <a:lstStyle/>
          <a:p>
            <a:r>
              <a:rPr lang="en-US" sz="1600"/>
              <a:t>will return a list of tuples/pairs [(df1_row_a, df2_row_a), (df1_row_b, df2_row_b), etc.] containing the pairs which have the same value of “block_coloumn”.  </a:t>
            </a:r>
          </a:p>
        </p:txBody>
      </p:sp>
    </p:spTree>
    <p:extLst>
      <p:ext uri="{BB962C8B-B14F-4D97-AF65-F5344CB8AC3E}">
        <p14:creationId xmlns:p14="http://schemas.microsoft.com/office/powerpoint/2010/main" val="33433164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6CFB-6CCD-7F3D-91F6-A19AA4D5243F}"/>
            </a:ext>
          </a:extLst>
        </p:cNvPr>
        <p:cNvGrpSpPr/>
        <p:nvPr/>
      </p:nvGrpSpPr>
      <p:grpSpPr>
        <a:xfrm>
          <a:off x="0" y="0"/>
          <a:ext cx="0" cy="0"/>
          <a:chOff x="0" y="0"/>
          <a:chExt cx="0" cy="0"/>
        </a:xfrm>
      </p:grpSpPr>
      <p:sp>
        <p:nvSpPr>
          <p:cNvPr id="17" name="TextBox 16">
            <a:extLst>
              <a:ext uri="{FF2B5EF4-FFF2-40B4-BE49-F238E27FC236}">
                <a16:creationId xmlns:a16="http://schemas.microsoft.com/office/drawing/2014/main" id="{3763FDC9-E1EC-8EAD-36AF-0DFB9FBD9322}"/>
              </a:ext>
            </a:extLst>
          </p:cNvPr>
          <p:cNvSpPr txBox="1"/>
          <p:nvPr/>
        </p:nvSpPr>
        <p:spPr>
          <a:xfrm>
            <a:off x="176399" y="1036599"/>
            <a:ext cx="11085224" cy="307777"/>
          </a:xfrm>
          <a:prstGeom prst="rect">
            <a:avLst/>
          </a:prstGeom>
          <a:noFill/>
        </p:spPr>
        <p:txBody>
          <a:bodyPr wrap="square">
            <a:spAutoFit/>
          </a:bodyPr>
          <a:lstStyle/>
          <a:p>
            <a:r>
              <a:rPr lang="en-US" sz="1400"/>
              <a:t>We can use a package, called recordlinkage, to join two dataframes with rows that should be exact matches, but aren’t, because of spelling error.s, etc.</a:t>
            </a:r>
          </a:p>
        </p:txBody>
      </p:sp>
      <p:sp>
        <p:nvSpPr>
          <p:cNvPr id="5" name="TextBox 4">
            <a:extLst>
              <a:ext uri="{FF2B5EF4-FFF2-40B4-BE49-F238E27FC236}">
                <a16:creationId xmlns:a16="http://schemas.microsoft.com/office/drawing/2014/main" id="{DD73D265-6EB7-6FE7-E2EE-4FD0D18F1E7B}"/>
              </a:ext>
            </a:extLst>
          </p:cNvPr>
          <p:cNvSpPr txBox="1"/>
          <p:nvPr/>
        </p:nvSpPr>
        <p:spPr>
          <a:xfrm>
            <a:off x="176397" y="1559392"/>
            <a:ext cx="2935183" cy="338554"/>
          </a:xfrm>
          <a:prstGeom prst="rect">
            <a:avLst/>
          </a:prstGeom>
          <a:noFill/>
        </p:spPr>
        <p:txBody>
          <a:bodyPr wrap="square">
            <a:spAutoFit/>
          </a:bodyPr>
          <a:lstStyle/>
          <a:p>
            <a:r>
              <a:rPr lang="en-US" sz="1600" b="1"/>
              <a:t>import recordlinkage</a:t>
            </a:r>
          </a:p>
        </p:txBody>
      </p:sp>
      <p:sp>
        <p:nvSpPr>
          <p:cNvPr id="19" name="TextBox 18">
            <a:extLst>
              <a:ext uri="{FF2B5EF4-FFF2-40B4-BE49-F238E27FC236}">
                <a16:creationId xmlns:a16="http://schemas.microsoft.com/office/drawing/2014/main" id="{3D269D15-A858-D6D9-9952-DD713553A8D7}"/>
              </a:ext>
            </a:extLst>
          </p:cNvPr>
          <p:cNvSpPr txBox="1"/>
          <p:nvPr/>
        </p:nvSpPr>
        <p:spPr>
          <a:xfrm>
            <a:off x="176397" y="1989473"/>
            <a:ext cx="3309903" cy="338554"/>
          </a:xfrm>
          <a:prstGeom prst="rect">
            <a:avLst/>
          </a:prstGeom>
          <a:noFill/>
        </p:spPr>
        <p:txBody>
          <a:bodyPr wrap="square" rtlCol="0">
            <a:spAutoFit/>
          </a:bodyPr>
          <a:lstStyle/>
          <a:p>
            <a:r>
              <a:rPr lang="en-US" sz="1600"/>
              <a:t>comparer = recordlinkage.Compare()</a:t>
            </a:r>
            <a:endParaRPr lang="en-US"/>
          </a:p>
        </p:txBody>
      </p:sp>
      <p:sp>
        <p:nvSpPr>
          <p:cNvPr id="21" name="TextBox 20">
            <a:extLst>
              <a:ext uri="{FF2B5EF4-FFF2-40B4-BE49-F238E27FC236}">
                <a16:creationId xmlns:a16="http://schemas.microsoft.com/office/drawing/2014/main" id="{724B04A4-2A04-DD8E-54D4-8D617B68B65B}"/>
              </a:ext>
            </a:extLst>
          </p:cNvPr>
          <p:cNvSpPr txBox="1"/>
          <p:nvPr/>
        </p:nvSpPr>
        <p:spPr>
          <a:xfrm>
            <a:off x="198520" y="3039582"/>
            <a:ext cx="4765083" cy="338554"/>
          </a:xfrm>
          <a:prstGeom prst="rect">
            <a:avLst/>
          </a:prstGeom>
          <a:noFill/>
        </p:spPr>
        <p:txBody>
          <a:bodyPr wrap="square" rtlCol="0">
            <a:spAutoFit/>
          </a:bodyPr>
          <a:lstStyle/>
          <a:p>
            <a:r>
              <a:rPr lang="en-US" sz="1600"/>
              <a:t>comparer.exact(“df1_col1”, “df2_col2”, label = “label”)</a:t>
            </a:r>
            <a:endParaRPr lang="en-US"/>
          </a:p>
        </p:txBody>
      </p:sp>
      <mc:AlternateContent xmlns:mc="http://schemas.openxmlformats.org/markup-compatibility/2006" xmlns:p14="http://schemas.microsoft.com/office/powerpoint/2010/main">
        <mc:Choice Requires="p14">
          <p:contentPart p14:bwMode="auto" r:id="rId2">
            <p14:nvContentPartPr>
              <p14:cNvPr id="23" name="Ink 22">
                <a:extLst>
                  <a:ext uri="{FF2B5EF4-FFF2-40B4-BE49-F238E27FC236}">
                    <a16:creationId xmlns:a16="http://schemas.microsoft.com/office/drawing/2014/main" id="{B500DEEA-9FC0-5DA9-2F7A-8818DFDAE2C1}"/>
                  </a:ext>
                </a:extLst>
              </p14:cNvPr>
              <p14:cNvContentPartPr/>
              <p14:nvPr/>
            </p14:nvContentPartPr>
            <p14:xfrm>
              <a:off x="5041433" y="3194279"/>
              <a:ext cx="562320" cy="29160"/>
            </p14:xfrm>
          </p:contentPart>
        </mc:Choice>
        <mc:Fallback xmlns="">
          <p:pic>
            <p:nvPicPr>
              <p:cNvPr id="23" name="Ink 22">
                <a:extLst>
                  <a:ext uri="{FF2B5EF4-FFF2-40B4-BE49-F238E27FC236}">
                    <a16:creationId xmlns:a16="http://schemas.microsoft.com/office/drawing/2014/main" id="{B500DEEA-9FC0-5DA9-2F7A-8818DFDAE2C1}"/>
                  </a:ext>
                </a:extLst>
              </p:cNvPr>
              <p:cNvPicPr/>
              <p:nvPr/>
            </p:nvPicPr>
            <p:blipFill>
              <a:blip r:embed="rId3"/>
              <a:stretch>
                <a:fillRect/>
              </a:stretch>
            </p:blipFill>
            <p:spPr>
              <a:xfrm>
                <a:off x="5032793" y="3185639"/>
                <a:ext cx="5799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4" name="Ink 23">
                <a:extLst>
                  <a:ext uri="{FF2B5EF4-FFF2-40B4-BE49-F238E27FC236}">
                    <a16:creationId xmlns:a16="http://schemas.microsoft.com/office/drawing/2014/main" id="{51FD707C-C2DD-8FD9-E56D-1B8E38905323}"/>
                  </a:ext>
                </a:extLst>
              </p14:cNvPr>
              <p14:cNvContentPartPr/>
              <p14:nvPr/>
            </p14:nvContentPartPr>
            <p14:xfrm>
              <a:off x="3574091" y="2112722"/>
              <a:ext cx="633600" cy="57960"/>
            </p14:xfrm>
          </p:contentPart>
        </mc:Choice>
        <mc:Fallback xmlns="">
          <p:pic>
            <p:nvPicPr>
              <p:cNvPr id="24" name="Ink 23">
                <a:extLst>
                  <a:ext uri="{FF2B5EF4-FFF2-40B4-BE49-F238E27FC236}">
                    <a16:creationId xmlns:a16="http://schemas.microsoft.com/office/drawing/2014/main" id="{51FD707C-C2DD-8FD9-E56D-1B8E38905323}"/>
                  </a:ext>
                </a:extLst>
              </p:cNvPr>
              <p:cNvPicPr/>
              <p:nvPr/>
            </p:nvPicPr>
            <p:blipFill>
              <a:blip r:embed="rId5"/>
              <a:stretch>
                <a:fillRect/>
              </a:stretch>
            </p:blipFill>
            <p:spPr>
              <a:xfrm>
                <a:off x="3565451" y="2103722"/>
                <a:ext cx="651240" cy="75600"/>
              </a:xfrm>
              <a:prstGeom prst="rect">
                <a:avLst/>
              </a:prstGeom>
            </p:spPr>
          </p:pic>
        </mc:Fallback>
      </mc:AlternateContent>
      <p:sp>
        <p:nvSpPr>
          <p:cNvPr id="25" name="TextBox 24">
            <a:extLst>
              <a:ext uri="{FF2B5EF4-FFF2-40B4-BE49-F238E27FC236}">
                <a16:creationId xmlns:a16="http://schemas.microsoft.com/office/drawing/2014/main" id="{D7482BC1-AC77-C78D-6573-32BEE2E626F0}"/>
              </a:ext>
            </a:extLst>
          </p:cNvPr>
          <p:cNvSpPr txBox="1"/>
          <p:nvPr/>
        </p:nvSpPr>
        <p:spPr>
          <a:xfrm>
            <a:off x="4379161" y="1974560"/>
            <a:ext cx="3714794" cy="307777"/>
          </a:xfrm>
          <a:prstGeom prst="rect">
            <a:avLst/>
          </a:prstGeom>
          <a:noFill/>
        </p:spPr>
        <p:txBody>
          <a:bodyPr wrap="square" rtlCol="0">
            <a:spAutoFit/>
          </a:bodyPr>
          <a:lstStyle/>
          <a:p>
            <a:r>
              <a:rPr lang="en-US" sz="1400"/>
              <a:t>creates recordlinkage comparing object.</a:t>
            </a:r>
          </a:p>
        </p:txBody>
      </p:sp>
      <p:sp>
        <p:nvSpPr>
          <p:cNvPr id="27" name="TextBox 26">
            <a:extLst>
              <a:ext uri="{FF2B5EF4-FFF2-40B4-BE49-F238E27FC236}">
                <a16:creationId xmlns:a16="http://schemas.microsoft.com/office/drawing/2014/main" id="{2CAB125A-E5DD-8417-DC65-78F0C4CEBB61}"/>
              </a:ext>
            </a:extLst>
          </p:cNvPr>
          <p:cNvSpPr txBox="1"/>
          <p:nvPr/>
        </p:nvSpPr>
        <p:spPr>
          <a:xfrm>
            <a:off x="5814625" y="3016823"/>
            <a:ext cx="5089619" cy="738664"/>
          </a:xfrm>
          <a:prstGeom prst="rect">
            <a:avLst/>
          </a:prstGeom>
          <a:noFill/>
        </p:spPr>
        <p:txBody>
          <a:bodyPr wrap="square" rtlCol="0">
            <a:spAutoFit/>
          </a:bodyPr>
          <a:lstStyle/>
          <a:p>
            <a:r>
              <a:rPr lang="en-US" sz="1400"/>
              <a:t>among the pairs, looks for exact match between the specified columns.  label gives the name of the merged column.  Can repeat this line for as many pairs of columns as desired.</a:t>
            </a:r>
          </a:p>
        </p:txBody>
      </p:sp>
      <p:sp>
        <p:nvSpPr>
          <p:cNvPr id="28" name="TextBox 27">
            <a:extLst>
              <a:ext uri="{FF2B5EF4-FFF2-40B4-BE49-F238E27FC236}">
                <a16:creationId xmlns:a16="http://schemas.microsoft.com/office/drawing/2014/main" id="{7ED6C466-A7C5-274E-4803-F9D532CA17EF}"/>
              </a:ext>
            </a:extLst>
          </p:cNvPr>
          <p:cNvSpPr txBox="1"/>
          <p:nvPr/>
        </p:nvSpPr>
        <p:spPr>
          <a:xfrm>
            <a:off x="198520" y="4243443"/>
            <a:ext cx="5919603" cy="338554"/>
          </a:xfrm>
          <a:prstGeom prst="rect">
            <a:avLst/>
          </a:prstGeom>
          <a:noFill/>
        </p:spPr>
        <p:txBody>
          <a:bodyPr wrap="square" rtlCol="0">
            <a:spAutoFit/>
          </a:bodyPr>
          <a:lstStyle/>
          <a:p>
            <a:r>
              <a:rPr lang="en-US" sz="1600"/>
              <a:t>comparer.string(“df1_col1”, “df2_col2”, threshold = t, label = “label”)</a:t>
            </a:r>
            <a:endParaRPr lang="en-US"/>
          </a:p>
        </p:txBody>
      </p:sp>
      <mc:AlternateContent xmlns:mc="http://schemas.openxmlformats.org/markup-compatibility/2006" xmlns:p14="http://schemas.microsoft.com/office/powerpoint/2010/main">
        <mc:Choice Requires="p14">
          <p:contentPart p14:bwMode="auto" r:id="rId6">
            <p14:nvContentPartPr>
              <p14:cNvPr id="29" name="Ink 28">
                <a:extLst>
                  <a:ext uri="{FF2B5EF4-FFF2-40B4-BE49-F238E27FC236}">
                    <a16:creationId xmlns:a16="http://schemas.microsoft.com/office/drawing/2014/main" id="{526B845B-6542-B336-DC61-3E1F503A314B}"/>
                  </a:ext>
                </a:extLst>
              </p14:cNvPr>
              <p14:cNvContentPartPr/>
              <p14:nvPr/>
            </p14:nvContentPartPr>
            <p14:xfrm>
              <a:off x="6195297" y="4412720"/>
              <a:ext cx="562320" cy="29160"/>
            </p14:xfrm>
          </p:contentPart>
        </mc:Choice>
        <mc:Fallback xmlns="">
          <p:pic>
            <p:nvPicPr>
              <p:cNvPr id="29" name="Ink 28">
                <a:extLst>
                  <a:ext uri="{FF2B5EF4-FFF2-40B4-BE49-F238E27FC236}">
                    <a16:creationId xmlns:a16="http://schemas.microsoft.com/office/drawing/2014/main" id="{526B845B-6542-B336-DC61-3E1F503A314B}"/>
                  </a:ext>
                </a:extLst>
              </p:cNvPr>
              <p:cNvPicPr/>
              <p:nvPr/>
            </p:nvPicPr>
            <p:blipFill>
              <a:blip r:embed="rId3"/>
              <a:stretch>
                <a:fillRect/>
              </a:stretch>
            </p:blipFill>
            <p:spPr>
              <a:xfrm>
                <a:off x="6186657" y="4404080"/>
                <a:ext cx="579960" cy="46800"/>
              </a:xfrm>
              <a:prstGeom prst="rect">
                <a:avLst/>
              </a:prstGeom>
            </p:spPr>
          </p:pic>
        </mc:Fallback>
      </mc:AlternateContent>
      <p:sp>
        <p:nvSpPr>
          <p:cNvPr id="30" name="TextBox 29">
            <a:extLst>
              <a:ext uri="{FF2B5EF4-FFF2-40B4-BE49-F238E27FC236}">
                <a16:creationId xmlns:a16="http://schemas.microsoft.com/office/drawing/2014/main" id="{8A04B98C-4F70-BA7B-511A-D202D832A10E}"/>
              </a:ext>
            </a:extLst>
          </p:cNvPr>
          <p:cNvSpPr txBox="1"/>
          <p:nvPr/>
        </p:nvSpPr>
        <p:spPr>
          <a:xfrm>
            <a:off x="6948107" y="4243443"/>
            <a:ext cx="5089619" cy="738664"/>
          </a:xfrm>
          <a:prstGeom prst="rect">
            <a:avLst/>
          </a:prstGeom>
          <a:noFill/>
        </p:spPr>
        <p:txBody>
          <a:bodyPr wrap="square" rtlCol="0">
            <a:spAutoFit/>
          </a:bodyPr>
          <a:lstStyle/>
          <a:p>
            <a:r>
              <a:rPr lang="en-US" sz="1400"/>
              <a:t>among the pairs, looks for string similar match, at specified threshold, between the specified columns.  Can repeat this line for as many pairs of columns as desired too.</a:t>
            </a:r>
          </a:p>
        </p:txBody>
      </p:sp>
      <p:sp>
        <p:nvSpPr>
          <p:cNvPr id="22" name="TextBox 21">
            <a:extLst>
              <a:ext uri="{FF2B5EF4-FFF2-40B4-BE49-F238E27FC236}">
                <a16:creationId xmlns:a16="http://schemas.microsoft.com/office/drawing/2014/main" id="{F6DC6BEF-E0C7-819D-9289-1F158C618BEC}"/>
              </a:ext>
            </a:extLst>
          </p:cNvPr>
          <p:cNvSpPr txBox="1"/>
          <p:nvPr/>
        </p:nvSpPr>
        <p:spPr>
          <a:xfrm>
            <a:off x="198520" y="5628568"/>
            <a:ext cx="4031294" cy="338554"/>
          </a:xfrm>
          <a:prstGeom prst="rect">
            <a:avLst/>
          </a:prstGeom>
          <a:noFill/>
        </p:spPr>
        <p:txBody>
          <a:bodyPr wrap="square" rtlCol="0">
            <a:spAutoFit/>
          </a:bodyPr>
          <a:lstStyle/>
          <a:p>
            <a:r>
              <a:rPr lang="en-US" sz="1600"/>
              <a:t>matches = comparer.compute(pairs, df1, df2)</a:t>
            </a:r>
            <a:endParaRPr lang="en-US"/>
          </a:p>
        </p:txBody>
      </p:sp>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EDB6176A-ABBF-595D-9FFB-207FC3095AAE}"/>
                  </a:ext>
                </a:extLst>
              </p14:cNvPr>
              <p14:cNvContentPartPr/>
              <p14:nvPr/>
            </p14:nvContentPartPr>
            <p14:xfrm>
              <a:off x="4229814" y="5797845"/>
              <a:ext cx="562320" cy="29160"/>
            </p14:xfrm>
          </p:contentPart>
        </mc:Choice>
        <mc:Fallback xmlns="">
          <p:pic>
            <p:nvPicPr>
              <p:cNvPr id="26" name="Ink 25">
                <a:extLst>
                  <a:ext uri="{FF2B5EF4-FFF2-40B4-BE49-F238E27FC236}">
                    <a16:creationId xmlns:a16="http://schemas.microsoft.com/office/drawing/2014/main" id="{EDB6176A-ABBF-595D-9FFB-207FC3095AAE}"/>
                  </a:ext>
                </a:extLst>
              </p:cNvPr>
              <p:cNvPicPr/>
              <p:nvPr/>
            </p:nvPicPr>
            <p:blipFill>
              <a:blip r:embed="rId8"/>
              <a:stretch>
                <a:fillRect/>
              </a:stretch>
            </p:blipFill>
            <p:spPr>
              <a:xfrm>
                <a:off x="4220814" y="5788845"/>
                <a:ext cx="579960" cy="46800"/>
              </a:xfrm>
              <a:prstGeom prst="rect">
                <a:avLst/>
              </a:prstGeom>
            </p:spPr>
          </p:pic>
        </mc:Fallback>
      </mc:AlternateContent>
      <p:sp>
        <p:nvSpPr>
          <p:cNvPr id="31" name="TextBox 30">
            <a:extLst>
              <a:ext uri="{FF2B5EF4-FFF2-40B4-BE49-F238E27FC236}">
                <a16:creationId xmlns:a16="http://schemas.microsoft.com/office/drawing/2014/main" id="{9B230124-CFEC-69C5-49C9-3BE1CF3F21EA}"/>
              </a:ext>
            </a:extLst>
          </p:cNvPr>
          <p:cNvSpPr txBox="1"/>
          <p:nvPr/>
        </p:nvSpPr>
        <p:spPr>
          <a:xfrm>
            <a:off x="4982110" y="5602001"/>
            <a:ext cx="7011370" cy="954107"/>
          </a:xfrm>
          <a:prstGeom prst="rect">
            <a:avLst/>
          </a:prstGeom>
          <a:noFill/>
        </p:spPr>
        <p:txBody>
          <a:bodyPr wrap="square" rtlCol="0">
            <a:spAutoFit/>
          </a:bodyPr>
          <a:lstStyle/>
          <a:p>
            <a:r>
              <a:rPr lang="en-US" sz="1400"/>
              <a:t>returns df, indexed by first and last element of the tuples in the </a:t>
            </a:r>
            <a:r>
              <a:rPr lang="en-US" sz="1400" i="1"/>
              <a:t>pairs</a:t>
            </a:r>
            <a:r>
              <a:rPr lang="en-US" sz="1400"/>
              <a:t> variable (previous slide), with values of 1 or 0 in the columns invoked in all the comparers, according to whether the pair in question is a match, or not, according to the threshold criteria specified in that comparer (compare.exact(…), compare.string(…), etc.)</a:t>
            </a:r>
          </a:p>
        </p:txBody>
      </p:sp>
      <p:sp>
        <p:nvSpPr>
          <p:cNvPr id="6" name="Title 1">
            <a:extLst>
              <a:ext uri="{FF2B5EF4-FFF2-40B4-BE49-F238E27FC236}">
                <a16:creationId xmlns:a16="http://schemas.microsoft.com/office/drawing/2014/main" id="{EA56240D-DE22-AE79-096F-93B65EAC806C}"/>
              </a:ext>
            </a:extLst>
          </p:cNvPr>
          <p:cNvSpPr txBox="1">
            <a:spLocks/>
          </p:cNvSpPr>
          <p:nvPr/>
        </p:nvSpPr>
        <p:spPr>
          <a:xfrm>
            <a:off x="3246673" y="181746"/>
            <a:ext cx="4163467" cy="55346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1" u="sng">
                <a:latin typeface="Abadi" panose="020B0604020104020204" pitchFamily="34" charset="0"/>
              </a:rPr>
              <a:t>Dataframe: record linkage</a:t>
            </a:r>
          </a:p>
        </p:txBody>
      </p:sp>
    </p:spTree>
    <p:extLst>
      <p:ext uri="{BB962C8B-B14F-4D97-AF65-F5344CB8AC3E}">
        <p14:creationId xmlns:p14="http://schemas.microsoft.com/office/powerpoint/2010/main" val="36152064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19007-EA53-B9E1-E523-6771CF1E54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6B8824-127C-B7E6-5724-E656C9F1BCE2}"/>
              </a:ext>
            </a:extLst>
          </p:cNvPr>
          <p:cNvSpPr>
            <a:spLocks noGrp="1"/>
          </p:cNvSpPr>
          <p:nvPr>
            <p:ph type="ctrTitle"/>
          </p:nvPr>
        </p:nvSpPr>
        <p:spPr>
          <a:xfrm>
            <a:off x="4795935" y="195943"/>
            <a:ext cx="1921122" cy="456698"/>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0701B001-2641-4A66-654C-DC8A3E031D6F}"/>
              </a:ext>
            </a:extLst>
          </p:cNvPr>
          <p:cNvSpPr txBox="1"/>
          <p:nvPr/>
        </p:nvSpPr>
        <p:spPr>
          <a:xfrm>
            <a:off x="301100" y="1185770"/>
            <a:ext cx="2040816" cy="307777"/>
          </a:xfrm>
          <a:prstGeom prst="rect">
            <a:avLst/>
          </a:prstGeom>
          <a:noFill/>
        </p:spPr>
        <p:txBody>
          <a:bodyPr wrap="square">
            <a:spAutoFit/>
          </a:bodyPr>
          <a:lstStyle/>
          <a:p>
            <a:r>
              <a:rPr lang="en-US" sz="1400"/>
              <a:t>Here’s two dataframes:</a:t>
            </a:r>
          </a:p>
        </p:txBody>
      </p:sp>
      <mc:AlternateContent xmlns:mc="http://schemas.openxmlformats.org/markup-compatibility/2006" xmlns:p14="http://schemas.microsoft.com/office/powerpoint/2010/main">
        <mc:Choice Requires="p14">
          <p:contentPart p14:bwMode="auto" r:id="rId2">
            <p14:nvContentPartPr>
              <p14:cNvPr id="22" name="Ink 21">
                <a:extLst>
                  <a:ext uri="{FF2B5EF4-FFF2-40B4-BE49-F238E27FC236}">
                    <a16:creationId xmlns:a16="http://schemas.microsoft.com/office/drawing/2014/main" id="{EB5D78F4-613F-CF19-7853-CFDC563A02F4}"/>
                  </a:ext>
                </a:extLst>
              </p14:cNvPr>
              <p14:cNvContentPartPr/>
              <p14:nvPr/>
            </p14:nvContentPartPr>
            <p14:xfrm>
              <a:off x="8503167" y="2286871"/>
              <a:ext cx="949320" cy="250920"/>
            </p14:xfrm>
          </p:contentPart>
        </mc:Choice>
        <mc:Fallback xmlns="">
          <p:pic>
            <p:nvPicPr>
              <p:cNvPr id="22" name="Ink 21">
                <a:extLst>
                  <a:ext uri="{FF2B5EF4-FFF2-40B4-BE49-F238E27FC236}">
                    <a16:creationId xmlns:a16="http://schemas.microsoft.com/office/drawing/2014/main" id="{EB5D78F4-613F-CF19-7853-CFDC563A02F4}"/>
                  </a:ext>
                </a:extLst>
              </p:cNvPr>
              <p:cNvPicPr/>
              <p:nvPr/>
            </p:nvPicPr>
            <p:blipFill>
              <a:blip r:embed="rId3"/>
              <a:stretch>
                <a:fillRect/>
              </a:stretch>
            </p:blipFill>
            <p:spPr>
              <a:xfrm>
                <a:off x="8494527" y="2278231"/>
                <a:ext cx="966960" cy="268560"/>
              </a:xfrm>
              <a:prstGeom prst="rect">
                <a:avLst/>
              </a:prstGeom>
            </p:spPr>
          </p:pic>
        </mc:Fallback>
      </mc:AlternateContent>
      <p:sp>
        <p:nvSpPr>
          <p:cNvPr id="24" name="TextBox 23">
            <a:extLst>
              <a:ext uri="{FF2B5EF4-FFF2-40B4-BE49-F238E27FC236}">
                <a16:creationId xmlns:a16="http://schemas.microsoft.com/office/drawing/2014/main" id="{4D8CF7FF-B6CF-015B-1888-F1B3923671EE}"/>
              </a:ext>
            </a:extLst>
          </p:cNvPr>
          <p:cNvSpPr txBox="1"/>
          <p:nvPr/>
        </p:nvSpPr>
        <p:spPr>
          <a:xfrm>
            <a:off x="5119686" y="1134237"/>
            <a:ext cx="3858141" cy="523220"/>
          </a:xfrm>
          <a:prstGeom prst="rect">
            <a:avLst/>
          </a:prstGeom>
          <a:noFill/>
        </p:spPr>
        <p:txBody>
          <a:bodyPr wrap="square">
            <a:spAutoFit/>
          </a:bodyPr>
          <a:lstStyle/>
          <a:p>
            <a:r>
              <a:rPr lang="en-US" sz="1400"/>
              <a:t>And now we’re going to generate possible pairs based on the Gender column (there’s a lot).  </a:t>
            </a:r>
          </a:p>
        </p:txBody>
      </p:sp>
      <p:pic>
        <p:nvPicPr>
          <p:cNvPr id="30" name="Picture 29">
            <a:extLst>
              <a:ext uri="{FF2B5EF4-FFF2-40B4-BE49-F238E27FC236}">
                <a16:creationId xmlns:a16="http://schemas.microsoft.com/office/drawing/2014/main" id="{9F8B278E-ED53-F933-6F97-6E68BB9B452F}"/>
              </a:ext>
            </a:extLst>
          </p:cNvPr>
          <p:cNvPicPr>
            <a:picLocks noChangeAspect="1"/>
          </p:cNvPicPr>
          <p:nvPr/>
        </p:nvPicPr>
        <p:blipFill>
          <a:blip r:embed="rId4"/>
          <a:stretch>
            <a:fillRect/>
          </a:stretch>
        </p:blipFill>
        <p:spPr>
          <a:xfrm>
            <a:off x="411854" y="2213430"/>
            <a:ext cx="3208298" cy="2072820"/>
          </a:xfrm>
          <a:prstGeom prst="rect">
            <a:avLst/>
          </a:prstGeom>
        </p:spPr>
      </p:pic>
      <p:pic>
        <p:nvPicPr>
          <p:cNvPr id="31" name="Picture 30">
            <a:extLst>
              <a:ext uri="{FF2B5EF4-FFF2-40B4-BE49-F238E27FC236}">
                <a16:creationId xmlns:a16="http://schemas.microsoft.com/office/drawing/2014/main" id="{2DD8481E-53A3-2D40-BC4C-5624DD0F661D}"/>
              </a:ext>
            </a:extLst>
          </p:cNvPr>
          <p:cNvPicPr>
            <a:picLocks noChangeAspect="1"/>
          </p:cNvPicPr>
          <p:nvPr/>
        </p:nvPicPr>
        <p:blipFill>
          <a:blip r:embed="rId5"/>
          <a:stretch>
            <a:fillRect/>
          </a:stretch>
        </p:blipFill>
        <p:spPr>
          <a:xfrm>
            <a:off x="378534" y="4589627"/>
            <a:ext cx="3215919" cy="2072820"/>
          </a:xfrm>
          <a:prstGeom prst="rect">
            <a:avLst/>
          </a:prstGeom>
        </p:spPr>
      </p:pic>
      <p:pic>
        <p:nvPicPr>
          <p:cNvPr id="32" name="Picture 31">
            <a:extLst>
              <a:ext uri="{FF2B5EF4-FFF2-40B4-BE49-F238E27FC236}">
                <a16:creationId xmlns:a16="http://schemas.microsoft.com/office/drawing/2014/main" id="{B4060A82-87A2-EA3F-6005-EB9F9A9CD862}"/>
              </a:ext>
            </a:extLst>
          </p:cNvPr>
          <p:cNvPicPr>
            <a:picLocks noChangeAspect="1"/>
          </p:cNvPicPr>
          <p:nvPr/>
        </p:nvPicPr>
        <p:blipFill>
          <a:blip r:embed="rId6"/>
          <a:stretch>
            <a:fillRect/>
          </a:stretch>
        </p:blipFill>
        <p:spPr>
          <a:xfrm>
            <a:off x="378534" y="1607351"/>
            <a:ext cx="3436918" cy="335309"/>
          </a:xfrm>
          <a:prstGeom prst="rect">
            <a:avLst/>
          </a:prstGeom>
        </p:spPr>
      </p:pic>
      <p:pic>
        <p:nvPicPr>
          <p:cNvPr id="33" name="Picture 32">
            <a:extLst>
              <a:ext uri="{FF2B5EF4-FFF2-40B4-BE49-F238E27FC236}">
                <a16:creationId xmlns:a16="http://schemas.microsoft.com/office/drawing/2014/main" id="{80EB4DF9-5982-7A01-D2EB-3BF78281DA79}"/>
              </a:ext>
            </a:extLst>
          </p:cNvPr>
          <p:cNvPicPr>
            <a:picLocks noChangeAspect="1"/>
          </p:cNvPicPr>
          <p:nvPr/>
        </p:nvPicPr>
        <p:blipFill>
          <a:blip r:embed="rId7"/>
          <a:stretch>
            <a:fillRect/>
          </a:stretch>
        </p:blipFill>
        <p:spPr>
          <a:xfrm>
            <a:off x="5159369" y="1905557"/>
            <a:ext cx="2834886" cy="1013548"/>
          </a:xfrm>
          <a:prstGeom prst="rect">
            <a:avLst/>
          </a:prstGeom>
        </p:spPr>
      </p:pic>
      <p:pic>
        <p:nvPicPr>
          <p:cNvPr id="34" name="Picture 33">
            <a:extLst>
              <a:ext uri="{FF2B5EF4-FFF2-40B4-BE49-F238E27FC236}">
                <a16:creationId xmlns:a16="http://schemas.microsoft.com/office/drawing/2014/main" id="{ADFC84F9-0523-F3C6-5D5A-9090A4DCD0EA}"/>
              </a:ext>
            </a:extLst>
          </p:cNvPr>
          <p:cNvPicPr>
            <a:picLocks noChangeAspect="1"/>
          </p:cNvPicPr>
          <p:nvPr/>
        </p:nvPicPr>
        <p:blipFill>
          <a:blip r:embed="rId8"/>
          <a:stretch>
            <a:fillRect/>
          </a:stretch>
        </p:blipFill>
        <p:spPr>
          <a:xfrm>
            <a:off x="9935666" y="1091878"/>
            <a:ext cx="924556" cy="2344965"/>
          </a:xfrm>
          <a:prstGeom prst="rect">
            <a:avLst/>
          </a:prstGeom>
        </p:spPr>
      </p:pic>
      <p:pic>
        <p:nvPicPr>
          <p:cNvPr id="35" name="Picture 34">
            <a:extLst>
              <a:ext uri="{FF2B5EF4-FFF2-40B4-BE49-F238E27FC236}">
                <a16:creationId xmlns:a16="http://schemas.microsoft.com/office/drawing/2014/main" id="{039DA009-2515-22BB-AA72-43AF3E9F6BD4}"/>
              </a:ext>
            </a:extLst>
          </p:cNvPr>
          <p:cNvPicPr>
            <a:picLocks noChangeAspect="1"/>
          </p:cNvPicPr>
          <p:nvPr/>
        </p:nvPicPr>
        <p:blipFill>
          <a:blip r:embed="rId9"/>
          <a:stretch>
            <a:fillRect/>
          </a:stretch>
        </p:blipFill>
        <p:spPr>
          <a:xfrm>
            <a:off x="10500643" y="3437149"/>
            <a:ext cx="386626" cy="2942130"/>
          </a:xfrm>
          <a:prstGeom prst="rect">
            <a:avLst/>
          </a:prstGeom>
        </p:spPr>
      </p:pic>
    </p:spTree>
    <p:extLst>
      <p:ext uri="{BB962C8B-B14F-4D97-AF65-F5344CB8AC3E}">
        <p14:creationId xmlns:p14="http://schemas.microsoft.com/office/powerpoint/2010/main" val="668373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1914307" cy="461665"/>
          </a:xfrm>
          <a:prstGeom prst="rect">
            <a:avLst/>
          </a:prstGeom>
        </p:spPr>
        <p:txBody>
          <a:bodyPr wrap="none">
            <a:spAutoFit/>
          </a:bodyPr>
          <a:lstStyle/>
          <a:p>
            <a:r>
              <a:rPr lang="en-US" sz="2400" b="1" u="sng">
                <a:solidFill>
                  <a:srgbClr val="7030A0"/>
                </a:solidFill>
              </a:rPr>
              <a:t>Series: Slicing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13786" y="887996"/>
            <a:ext cx="3287830" cy="338554"/>
          </a:xfrm>
          <a:prstGeom prst="rect">
            <a:avLst/>
          </a:prstGeom>
          <a:noFill/>
        </p:spPr>
        <p:txBody>
          <a:bodyPr wrap="square" rtlCol="0">
            <a:spAutoFit/>
          </a:bodyPr>
          <a:lstStyle/>
          <a:p>
            <a:r>
              <a:rPr lang="en-US" sz="1600"/>
              <a:t>Some datetime examples,</a:t>
            </a:r>
          </a:p>
        </p:txBody>
      </p:sp>
      <p:pic>
        <p:nvPicPr>
          <p:cNvPr id="8" name="Picture 7">
            <a:extLst>
              <a:ext uri="{FF2B5EF4-FFF2-40B4-BE49-F238E27FC236}">
                <a16:creationId xmlns:a16="http://schemas.microsoft.com/office/drawing/2014/main" id="{D46F275F-83B8-1FFA-9C29-A1C22E79B5FE}"/>
              </a:ext>
            </a:extLst>
          </p:cNvPr>
          <p:cNvPicPr>
            <a:picLocks noChangeAspect="1"/>
          </p:cNvPicPr>
          <p:nvPr/>
        </p:nvPicPr>
        <p:blipFill>
          <a:blip r:embed="rId3"/>
          <a:stretch>
            <a:fillRect/>
          </a:stretch>
        </p:blipFill>
        <p:spPr>
          <a:xfrm>
            <a:off x="414574" y="1584611"/>
            <a:ext cx="2181529" cy="3334215"/>
          </a:xfrm>
          <a:prstGeom prst="rect">
            <a:avLst/>
          </a:prstGeom>
        </p:spPr>
      </p:pic>
      <p:pic>
        <p:nvPicPr>
          <p:cNvPr id="9" name="Picture 8">
            <a:extLst>
              <a:ext uri="{FF2B5EF4-FFF2-40B4-BE49-F238E27FC236}">
                <a16:creationId xmlns:a16="http://schemas.microsoft.com/office/drawing/2014/main" id="{A6951AE9-7EFC-6B92-7483-7B51700D7B36}"/>
              </a:ext>
            </a:extLst>
          </p:cNvPr>
          <p:cNvPicPr>
            <a:picLocks noChangeAspect="1"/>
          </p:cNvPicPr>
          <p:nvPr/>
        </p:nvPicPr>
        <p:blipFill>
          <a:blip r:embed="rId4"/>
          <a:stretch>
            <a:fillRect/>
          </a:stretch>
        </p:blipFill>
        <p:spPr>
          <a:xfrm>
            <a:off x="4471912" y="1584611"/>
            <a:ext cx="1496939" cy="3449935"/>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0B917D95-F02D-A315-DB9D-17D9D433AD6C}"/>
                  </a:ext>
                </a:extLst>
              </p14:cNvPr>
              <p14:cNvContentPartPr/>
              <p14:nvPr/>
            </p14:nvContentPartPr>
            <p14:xfrm>
              <a:off x="2892453" y="3016910"/>
              <a:ext cx="1008360" cy="240480"/>
            </p14:xfrm>
          </p:contentPart>
        </mc:Choice>
        <mc:Fallback xmlns="">
          <p:pic>
            <p:nvPicPr>
              <p:cNvPr id="11" name="Ink 10">
                <a:extLst>
                  <a:ext uri="{FF2B5EF4-FFF2-40B4-BE49-F238E27FC236}">
                    <a16:creationId xmlns:a16="http://schemas.microsoft.com/office/drawing/2014/main" id="{0B917D95-F02D-A315-DB9D-17D9D433AD6C}"/>
                  </a:ext>
                </a:extLst>
              </p:cNvPr>
              <p:cNvPicPr/>
              <p:nvPr/>
            </p:nvPicPr>
            <p:blipFill>
              <a:blip r:embed="rId6"/>
              <a:stretch>
                <a:fillRect/>
              </a:stretch>
            </p:blipFill>
            <p:spPr>
              <a:xfrm>
                <a:off x="2883453" y="3007910"/>
                <a:ext cx="1026000" cy="258120"/>
              </a:xfrm>
              <a:prstGeom prst="rect">
                <a:avLst/>
              </a:prstGeom>
            </p:spPr>
          </p:pic>
        </mc:Fallback>
      </mc:AlternateContent>
      <p:pic>
        <p:nvPicPr>
          <p:cNvPr id="13" name="Picture 12">
            <a:extLst>
              <a:ext uri="{FF2B5EF4-FFF2-40B4-BE49-F238E27FC236}">
                <a16:creationId xmlns:a16="http://schemas.microsoft.com/office/drawing/2014/main" id="{144A9F79-93D4-D109-5EEB-9B47FFF34ADA}"/>
              </a:ext>
            </a:extLst>
          </p:cNvPr>
          <p:cNvPicPr>
            <a:picLocks noChangeAspect="1"/>
          </p:cNvPicPr>
          <p:nvPr/>
        </p:nvPicPr>
        <p:blipFill>
          <a:blip r:embed="rId7"/>
          <a:stretch>
            <a:fillRect/>
          </a:stretch>
        </p:blipFill>
        <p:spPr>
          <a:xfrm>
            <a:off x="6477667" y="1584611"/>
            <a:ext cx="1638703" cy="2511724"/>
          </a:xfrm>
          <a:prstGeom prst="rect">
            <a:avLst/>
          </a:prstGeom>
        </p:spPr>
      </p:pic>
    </p:spTree>
    <p:extLst>
      <p:ext uri="{BB962C8B-B14F-4D97-AF65-F5344CB8AC3E}">
        <p14:creationId xmlns:p14="http://schemas.microsoft.com/office/powerpoint/2010/main" val="11083324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973EA-D6F3-E3FF-A75C-8BF9425607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591933-EF28-46F6-0804-8D0C60C83C15}"/>
              </a:ext>
            </a:extLst>
          </p:cNvPr>
          <p:cNvSpPr>
            <a:spLocks noGrp="1"/>
          </p:cNvSpPr>
          <p:nvPr>
            <p:ph type="ctrTitle"/>
          </p:nvPr>
        </p:nvSpPr>
        <p:spPr>
          <a:xfrm>
            <a:off x="5135439" y="94492"/>
            <a:ext cx="1921122" cy="523220"/>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77354F51-5E38-4997-C9CA-BFBD37C2246B}"/>
              </a:ext>
            </a:extLst>
          </p:cNvPr>
          <p:cNvSpPr txBox="1"/>
          <p:nvPr/>
        </p:nvSpPr>
        <p:spPr>
          <a:xfrm>
            <a:off x="396349" y="1211295"/>
            <a:ext cx="2584975" cy="307777"/>
          </a:xfrm>
          <a:prstGeom prst="rect">
            <a:avLst/>
          </a:prstGeom>
          <a:noFill/>
        </p:spPr>
        <p:txBody>
          <a:bodyPr wrap="square">
            <a:spAutoFit/>
          </a:bodyPr>
          <a:lstStyle/>
          <a:p>
            <a:r>
              <a:rPr lang="en-US" sz="1400"/>
              <a:t>Here’s the two dataframes:</a:t>
            </a:r>
          </a:p>
        </p:txBody>
      </p:sp>
      <p:pic>
        <p:nvPicPr>
          <p:cNvPr id="30" name="Picture 29">
            <a:extLst>
              <a:ext uri="{FF2B5EF4-FFF2-40B4-BE49-F238E27FC236}">
                <a16:creationId xmlns:a16="http://schemas.microsoft.com/office/drawing/2014/main" id="{B43F09AD-B0D6-2F7C-BF05-344908207745}"/>
              </a:ext>
            </a:extLst>
          </p:cNvPr>
          <p:cNvPicPr>
            <a:picLocks noChangeAspect="1"/>
          </p:cNvPicPr>
          <p:nvPr/>
        </p:nvPicPr>
        <p:blipFill>
          <a:blip r:embed="rId2"/>
          <a:stretch>
            <a:fillRect/>
          </a:stretch>
        </p:blipFill>
        <p:spPr>
          <a:xfrm>
            <a:off x="497077" y="1633372"/>
            <a:ext cx="3208298" cy="2072820"/>
          </a:xfrm>
          <a:prstGeom prst="rect">
            <a:avLst/>
          </a:prstGeom>
        </p:spPr>
      </p:pic>
      <p:pic>
        <p:nvPicPr>
          <p:cNvPr id="31" name="Picture 30">
            <a:extLst>
              <a:ext uri="{FF2B5EF4-FFF2-40B4-BE49-F238E27FC236}">
                <a16:creationId xmlns:a16="http://schemas.microsoft.com/office/drawing/2014/main" id="{7AB49075-C32C-4FDC-8C40-65A33CC88659}"/>
              </a:ext>
            </a:extLst>
          </p:cNvPr>
          <p:cNvPicPr>
            <a:picLocks noChangeAspect="1"/>
          </p:cNvPicPr>
          <p:nvPr/>
        </p:nvPicPr>
        <p:blipFill>
          <a:blip r:embed="rId3"/>
          <a:stretch>
            <a:fillRect/>
          </a:stretch>
        </p:blipFill>
        <p:spPr>
          <a:xfrm>
            <a:off x="497077" y="3932859"/>
            <a:ext cx="3215919" cy="2072820"/>
          </a:xfrm>
          <a:prstGeom prst="rect">
            <a:avLst/>
          </a:prstGeom>
        </p:spPr>
      </p:pic>
      <p:sp>
        <p:nvSpPr>
          <p:cNvPr id="3" name="TextBox 2">
            <a:extLst>
              <a:ext uri="{FF2B5EF4-FFF2-40B4-BE49-F238E27FC236}">
                <a16:creationId xmlns:a16="http://schemas.microsoft.com/office/drawing/2014/main" id="{6079FB15-D6E4-97B2-C7B5-3FCE6F2A5E84}"/>
              </a:ext>
            </a:extLst>
          </p:cNvPr>
          <p:cNvSpPr txBox="1"/>
          <p:nvPr/>
        </p:nvSpPr>
        <p:spPr>
          <a:xfrm>
            <a:off x="4140838" y="1211294"/>
            <a:ext cx="3318401" cy="523220"/>
          </a:xfrm>
          <a:prstGeom prst="rect">
            <a:avLst/>
          </a:prstGeom>
          <a:noFill/>
        </p:spPr>
        <p:txBody>
          <a:bodyPr wrap="square">
            <a:spAutoFit/>
          </a:bodyPr>
          <a:lstStyle/>
          <a:p>
            <a:r>
              <a:rPr lang="en-US" sz="1400"/>
              <a:t>And now we’ll look at similarity based on First Name and Last Name columns,</a:t>
            </a:r>
          </a:p>
        </p:txBody>
      </p:sp>
      <p:pic>
        <p:nvPicPr>
          <p:cNvPr id="4" name="Picture 3">
            <a:extLst>
              <a:ext uri="{FF2B5EF4-FFF2-40B4-BE49-F238E27FC236}">
                <a16:creationId xmlns:a16="http://schemas.microsoft.com/office/drawing/2014/main" id="{B2672CA8-D049-4866-0120-6D02E6EFB094}"/>
              </a:ext>
            </a:extLst>
          </p:cNvPr>
          <p:cNvPicPr>
            <a:picLocks noChangeAspect="1"/>
          </p:cNvPicPr>
          <p:nvPr/>
        </p:nvPicPr>
        <p:blipFill>
          <a:blip r:embed="rId4"/>
          <a:stretch>
            <a:fillRect/>
          </a:stretch>
        </p:blipFill>
        <p:spPr>
          <a:xfrm>
            <a:off x="4214932" y="1860741"/>
            <a:ext cx="5395428" cy="678239"/>
          </a:xfrm>
          <a:prstGeom prst="rect">
            <a:avLst/>
          </a:prstGeom>
        </p:spPr>
      </p:pic>
      <p:pic>
        <p:nvPicPr>
          <p:cNvPr id="5" name="Picture 4">
            <a:extLst>
              <a:ext uri="{FF2B5EF4-FFF2-40B4-BE49-F238E27FC236}">
                <a16:creationId xmlns:a16="http://schemas.microsoft.com/office/drawing/2014/main" id="{B23EA5A2-FB7D-2BBC-04F7-9B0BF90117E3}"/>
              </a:ext>
            </a:extLst>
          </p:cNvPr>
          <p:cNvPicPr>
            <a:picLocks noChangeAspect="1"/>
          </p:cNvPicPr>
          <p:nvPr/>
        </p:nvPicPr>
        <p:blipFill>
          <a:blip r:embed="rId5"/>
          <a:stretch>
            <a:fillRect/>
          </a:stretch>
        </p:blipFill>
        <p:spPr>
          <a:xfrm>
            <a:off x="10248621" y="1066800"/>
            <a:ext cx="1280283" cy="2803720"/>
          </a:xfrm>
          <a:prstGeom prst="rect">
            <a:avLst/>
          </a:prstGeom>
        </p:spPr>
      </p:pic>
      <p:pic>
        <p:nvPicPr>
          <p:cNvPr id="7" name="Picture 6">
            <a:extLst>
              <a:ext uri="{FF2B5EF4-FFF2-40B4-BE49-F238E27FC236}">
                <a16:creationId xmlns:a16="http://schemas.microsoft.com/office/drawing/2014/main" id="{0DFF670F-50F7-8A7B-D35E-AE7615C6301E}"/>
              </a:ext>
            </a:extLst>
          </p:cNvPr>
          <p:cNvPicPr>
            <a:picLocks noChangeAspect="1"/>
          </p:cNvPicPr>
          <p:nvPr/>
        </p:nvPicPr>
        <p:blipFill>
          <a:blip r:embed="rId6"/>
          <a:stretch>
            <a:fillRect/>
          </a:stretch>
        </p:blipFill>
        <p:spPr>
          <a:xfrm>
            <a:off x="10294469" y="3932859"/>
            <a:ext cx="1169535" cy="2367480"/>
          </a:xfrm>
          <a:prstGeom prst="rect">
            <a:avLst/>
          </a:prstGeom>
        </p:spPr>
      </p:pic>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C31B13E5-0D5D-E046-5BA5-B1B9C2CB8C63}"/>
                  </a:ext>
                </a:extLst>
              </p14:cNvPr>
              <p14:cNvContentPartPr/>
              <p14:nvPr/>
            </p14:nvContentPartPr>
            <p14:xfrm>
              <a:off x="8535564" y="2704845"/>
              <a:ext cx="1426680" cy="336240"/>
            </p14:xfrm>
          </p:contentPart>
        </mc:Choice>
        <mc:Fallback xmlns="">
          <p:pic>
            <p:nvPicPr>
              <p:cNvPr id="8" name="Ink 7">
                <a:extLst>
                  <a:ext uri="{FF2B5EF4-FFF2-40B4-BE49-F238E27FC236}">
                    <a16:creationId xmlns:a16="http://schemas.microsoft.com/office/drawing/2014/main" id="{C31B13E5-0D5D-E046-5BA5-B1B9C2CB8C63}"/>
                  </a:ext>
                </a:extLst>
              </p:cNvPr>
              <p:cNvPicPr/>
              <p:nvPr/>
            </p:nvPicPr>
            <p:blipFill>
              <a:blip r:embed="rId8"/>
              <a:stretch>
                <a:fillRect/>
              </a:stretch>
            </p:blipFill>
            <p:spPr>
              <a:xfrm>
                <a:off x="8526564" y="2695845"/>
                <a:ext cx="1444320" cy="353880"/>
              </a:xfrm>
              <a:prstGeom prst="rect">
                <a:avLst/>
              </a:prstGeom>
            </p:spPr>
          </p:pic>
        </mc:Fallback>
      </mc:AlternateContent>
    </p:spTree>
    <p:extLst>
      <p:ext uri="{BB962C8B-B14F-4D97-AF65-F5344CB8AC3E}">
        <p14:creationId xmlns:p14="http://schemas.microsoft.com/office/powerpoint/2010/main" val="20913836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27523-A35F-30D0-F4AE-4D4F50F333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34F596-3551-4B21-74D3-A39CC811AFDF}"/>
              </a:ext>
            </a:extLst>
          </p:cNvPr>
          <p:cNvSpPr>
            <a:spLocks noGrp="1"/>
          </p:cNvSpPr>
          <p:nvPr>
            <p:ph type="ctrTitle"/>
          </p:nvPr>
        </p:nvSpPr>
        <p:spPr>
          <a:xfrm>
            <a:off x="5135439" y="94492"/>
            <a:ext cx="1921122" cy="523220"/>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25EA0F26-E80B-40C1-0AF6-C38E0535A829}"/>
              </a:ext>
            </a:extLst>
          </p:cNvPr>
          <p:cNvSpPr txBox="1"/>
          <p:nvPr/>
        </p:nvSpPr>
        <p:spPr>
          <a:xfrm>
            <a:off x="396349" y="1211295"/>
            <a:ext cx="2584975" cy="307777"/>
          </a:xfrm>
          <a:prstGeom prst="rect">
            <a:avLst/>
          </a:prstGeom>
          <a:noFill/>
        </p:spPr>
        <p:txBody>
          <a:bodyPr wrap="square">
            <a:spAutoFit/>
          </a:bodyPr>
          <a:lstStyle/>
          <a:p>
            <a:r>
              <a:rPr lang="en-US" sz="1400"/>
              <a:t>Here’s the two dataframes:</a:t>
            </a:r>
          </a:p>
        </p:txBody>
      </p:sp>
      <p:pic>
        <p:nvPicPr>
          <p:cNvPr id="30" name="Picture 29">
            <a:extLst>
              <a:ext uri="{FF2B5EF4-FFF2-40B4-BE49-F238E27FC236}">
                <a16:creationId xmlns:a16="http://schemas.microsoft.com/office/drawing/2014/main" id="{AFEE96DF-5D9E-E981-2100-7A1142C62C48}"/>
              </a:ext>
            </a:extLst>
          </p:cNvPr>
          <p:cNvPicPr>
            <a:picLocks noChangeAspect="1"/>
          </p:cNvPicPr>
          <p:nvPr/>
        </p:nvPicPr>
        <p:blipFill>
          <a:blip r:embed="rId2"/>
          <a:stretch>
            <a:fillRect/>
          </a:stretch>
        </p:blipFill>
        <p:spPr>
          <a:xfrm>
            <a:off x="497077" y="1633372"/>
            <a:ext cx="3208298" cy="2072820"/>
          </a:xfrm>
          <a:prstGeom prst="rect">
            <a:avLst/>
          </a:prstGeom>
        </p:spPr>
      </p:pic>
      <p:pic>
        <p:nvPicPr>
          <p:cNvPr id="31" name="Picture 30">
            <a:extLst>
              <a:ext uri="{FF2B5EF4-FFF2-40B4-BE49-F238E27FC236}">
                <a16:creationId xmlns:a16="http://schemas.microsoft.com/office/drawing/2014/main" id="{2B82B5BE-A46F-E756-6C5D-4D3419C44297}"/>
              </a:ext>
            </a:extLst>
          </p:cNvPr>
          <p:cNvPicPr>
            <a:picLocks noChangeAspect="1"/>
          </p:cNvPicPr>
          <p:nvPr/>
        </p:nvPicPr>
        <p:blipFill>
          <a:blip r:embed="rId3"/>
          <a:stretch>
            <a:fillRect/>
          </a:stretch>
        </p:blipFill>
        <p:spPr>
          <a:xfrm>
            <a:off x="497077" y="3932859"/>
            <a:ext cx="3215919" cy="2072820"/>
          </a:xfrm>
          <a:prstGeom prst="rect">
            <a:avLst/>
          </a:prstGeom>
        </p:spPr>
      </p:pic>
      <p:sp>
        <p:nvSpPr>
          <p:cNvPr id="3" name="TextBox 2">
            <a:extLst>
              <a:ext uri="{FF2B5EF4-FFF2-40B4-BE49-F238E27FC236}">
                <a16:creationId xmlns:a16="http://schemas.microsoft.com/office/drawing/2014/main" id="{355A75F9-B13B-96E7-E01F-34EE9BE67DA9}"/>
              </a:ext>
            </a:extLst>
          </p:cNvPr>
          <p:cNvSpPr txBox="1"/>
          <p:nvPr/>
        </p:nvSpPr>
        <p:spPr>
          <a:xfrm>
            <a:off x="4402095" y="1157052"/>
            <a:ext cx="3547586" cy="738664"/>
          </a:xfrm>
          <a:prstGeom prst="rect">
            <a:avLst/>
          </a:prstGeom>
          <a:noFill/>
        </p:spPr>
        <p:txBody>
          <a:bodyPr wrap="square">
            <a:spAutoFit/>
          </a:bodyPr>
          <a:lstStyle/>
          <a:p>
            <a:r>
              <a:rPr lang="en-US" sz="1400"/>
              <a:t>We can take that matches dataframe, and find the good matches by looking for the ones which match both first and last names, say. </a:t>
            </a:r>
          </a:p>
        </p:txBody>
      </p:sp>
      <p:pic>
        <p:nvPicPr>
          <p:cNvPr id="6" name="Picture 5">
            <a:extLst>
              <a:ext uri="{FF2B5EF4-FFF2-40B4-BE49-F238E27FC236}">
                <a16:creationId xmlns:a16="http://schemas.microsoft.com/office/drawing/2014/main" id="{429A56E6-526A-3D07-9CBA-1A3BA09E4367}"/>
              </a:ext>
            </a:extLst>
          </p:cNvPr>
          <p:cNvPicPr>
            <a:picLocks noChangeAspect="1"/>
          </p:cNvPicPr>
          <p:nvPr/>
        </p:nvPicPr>
        <p:blipFill>
          <a:blip r:embed="rId4"/>
          <a:stretch>
            <a:fillRect/>
          </a:stretch>
        </p:blipFill>
        <p:spPr>
          <a:xfrm>
            <a:off x="4508357" y="2213700"/>
            <a:ext cx="3068100" cy="1260268"/>
          </a:xfrm>
          <a:prstGeom prst="rect">
            <a:avLst/>
          </a:prstGeom>
        </p:spPr>
      </p:pic>
      <p:pic>
        <p:nvPicPr>
          <p:cNvPr id="9" name="Picture 8">
            <a:extLst>
              <a:ext uri="{FF2B5EF4-FFF2-40B4-BE49-F238E27FC236}">
                <a16:creationId xmlns:a16="http://schemas.microsoft.com/office/drawing/2014/main" id="{D355E428-8122-B678-535B-27CBF04801A2}"/>
              </a:ext>
            </a:extLst>
          </p:cNvPr>
          <p:cNvPicPr>
            <a:picLocks noChangeAspect="1"/>
          </p:cNvPicPr>
          <p:nvPr/>
        </p:nvPicPr>
        <p:blipFill>
          <a:blip r:embed="rId5"/>
          <a:stretch>
            <a:fillRect/>
          </a:stretch>
        </p:blipFill>
        <p:spPr>
          <a:xfrm>
            <a:off x="4508357" y="4100609"/>
            <a:ext cx="2758679" cy="1600339"/>
          </a:xfrm>
          <a:prstGeom prst="rect">
            <a:avLst/>
          </a:prstGeom>
        </p:spPr>
      </p:pic>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A91C6B88-EFAA-4E74-E6A8-07E92AA464D6}"/>
                  </a:ext>
                </a:extLst>
              </p14:cNvPr>
              <p14:cNvContentPartPr/>
              <p14:nvPr/>
            </p14:nvContentPartPr>
            <p14:xfrm>
              <a:off x="7780533" y="2295470"/>
              <a:ext cx="146520" cy="1192320"/>
            </p14:xfrm>
          </p:contentPart>
        </mc:Choice>
        <mc:Fallback xmlns="">
          <p:pic>
            <p:nvPicPr>
              <p:cNvPr id="10" name="Ink 9">
                <a:extLst>
                  <a:ext uri="{FF2B5EF4-FFF2-40B4-BE49-F238E27FC236}">
                    <a16:creationId xmlns:a16="http://schemas.microsoft.com/office/drawing/2014/main" id="{A91C6B88-EFAA-4E74-E6A8-07E92AA464D6}"/>
                  </a:ext>
                </a:extLst>
              </p:cNvPr>
              <p:cNvPicPr/>
              <p:nvPr/>
            </p:nvPicPr>
            <p:blipFill>
              <a:blip r:embed="rId7"/>
              <a:stretch>
                <a:fillRect/>
              </a:stretch>
            </p:blipFill>
            <p:spPr>
              <a:xfrm>
                <a:off x="7771893" y="2286470"/>
                <a:ext cx="164160" cy="1209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F7B95FCA-B23D-AFD2-4B74-4111A0B049A2}"/>
                  </a:ext>
                </a:extLst>
              </p14:cNvPr>
              <p14:cNvContentPartPr/>
              <p14:nvPr/>
            </p14:nvContentPartPr>
            <p14:xfrm>
              <a:off x="7530333" y="4189070"/>
              <a:ext cx="173520" cy="1382040"/>
            </p14:xfrm>
          </p:contentPart>
        </mc:Choice>
        <mc:Fallback xmlns="">
          <p:pic>
            <p:nvPicPr>
              <p:cNvPr id="11" name="Ink 10">
                <a:extLst>
                  <a:ext uri="{FF2B5EF4-FFF2-40B4-BE49-F238E27FC236}">
                    <a16:creationId xmlns:a16="http://schemas.microsoft.com/office/drawing/2014/main" id="{F7B95FCA-B23D-AFD2-4B74-4111A0B049A2}"/>
                  </a:ext>
                </a:extLst>
              </p:cNvPr>
              <p:cNvPicPr/>
              <p:nvPr/>
            </p:nvPicPr>
            <p:blipFill>
              <a:blip r:embed="rId9"/>
              <a:stretch>
                <a:fillRect/>
              </a:stretch>
            </p:blipFill>
            <p:spPr>
              <a:xfrm>
                <a:off x="7521693" y="4180430"/>
                <a:ext cx="191160" cy="1399680"/>
              </a:xfrm>
              <a:prstGeom prst="rect">
                <a:avLst/>
              </a:prstGeom>
            </p:spPr>
          </p:pic>
        </mc:Fallback>
      </mc:AlternateContent>
      <p:sp>
        <p:nvSpPr>
          <p:cNvPr id="12" name="TextBox 11">
            <a:extLst>
              <a:ext uri="{FF2B5EF4-FFF2-40B4-BE49-F238E27FC236}">
                <a16:creationId xmlns:a16="http://schemas.microsoft.com/office/drawing/2014/main" id="{0AB16849-1404-41DE-BCE9-C9FEA7BA3882}"/>
              </a:ext>
            </a:extLst>
          </p:cNvPr>
          <p:cNvSpPr txBox="1"/>
          <p:nvPr/>
        </p:nvSpPr>
        <p:spPr>
          <a:xfrm>
            <a:off x="8182947" y="2444620"/>
            <a:ext cx="3209731" cy="738664"/>
          </a:xfrm>
          <a:prstGeom prst="rect">
            <a:avLst/>
          </a:prstGeom>
          <a:noFill/>
        </p:spPr>
        <p:txBody>
          <a:bodyPr wrap="square" rtlCol="0">
            <a:spAutoFit/>
          </a:bodyPr>
          <a:lstStyle/>
          <a:p>
            <a:r>
              <a:rPr lang="en-US" sz="1400"/>
              <a:t>this was done with thresholds t = 0.8.  Can see we only got actually exact matches.  Well except for 6.  </a:t>
            </a:r>
          </a:p>
        </p:txBody>
      </p:sp>
      <p:sp>
        <p:nvSpPr>
          <p:cNvPr id="13" name="TextBox 12">
            <a:extLst>
              <a:ext uri="{FF2B5EF4-FFF2-40B4-BE49-F238E27FC236}">
                <a16:creationId xmlns:a16="http://schemas.microsoft.com/office/drawing/2014/main" id="{B581FDCD-48E0-68B2-1298-86EFAFBC6639}"/>
              </a:ext>
            </a:extLst>
          </p:cNvPr>
          <p:cNvSpPr txBox="1"/>
          <p:nvPr/>
        </p:nvSpPr>
        <p:spPr>
          <a:xfrm>
            <a:off x="8270033" y="4189070"/>
            <a:ext cx="3495869" cy="1600438"/>
          </a:xfrm>
          <a:prstGeom prst="rect">
            <a:avLst/>
          </a:prstGeom>
          <a:noFill/>
        </p:spPr>
        <p:txBody>
          <a:bodyPr wrap="square" rtlCol="0">
            <a:spAutoFit/>
          </a:bodyPr>
          <a:lstStyle/>
          <a:p>
            <a:r>
              <a:rPr lang="en-US" sz="1400"/>
              <a:t>this was done with thresholds t = 0.5.  </a:t>
            </a:r>
          </a:p>
          <a:p>
            <a:r>
              <a:rPr lang="en-US" sz="1400"/>
              <a:t>And now we picked up 0, 1, 5.  But we didn’t get 7.  Doesn’t look like we can really get 7 by lowering the threshold, without getting bad matches as well.  So this kind of illustrates  that this stuff is designed to match typos really, not sooo much nicknames and things.</a:t>
            </a:r>
          </a:p>
        </p:txBody>
      </p:sp>
    </p:spTree>
    <p:extLst>
      <p:ext uri="{BB962C8B-B14F-4D97-AF65-F5344CB8AC3E}">
        <p14:creationId xmlns:p14="http://schemas.microsoft.com/office/powerpoint/2010/main" val="17382598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76793-C330-CFE9-0A24-9CFDFF5467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2E3D4B-1A26-DD72-A313-93B39EC808D8}"/>
              </a:ext>
            </a:extLst>
          </p:cNvPr>
          <p:cNvSpPr>
            <a:spLocks noGrp="1"/>
          </p:cNvSpPr>
          <p:nvPr>
            <p:ph type="ctrTitle"/>
          </p:nvPr>
        </p:nvSpPr>
        <p:spPr>
          <a:xfrm>
            <a:off x="5135439" y="94492"/>
            <a:ext cx="1921122" cy="523220"/>
          </a:xfrm>
        </p:spPr>
        <p:txBody>
          <a:bodyPr>
            <a:noAutofit/>
          </a:bodyPr>
          <a:lstStyle/>
          <a:p>
            <a:r>
              <a:rPr lang="en-US" sz="2800" b="1" u="sng">
                <a:solidFill>
                  <a:schemeClr val="bg2">
                    <a:lumMod val="50000"/>
                  </a:schemeClr>
                </a:solidFill>
                <a:latin typeface="Abadi" panose="020B0604020104020204" pitchFamily="34" charset="0"/>
              </a:rPr>
              <a:t>example</a:t>
            </a:r>
          </a:p>
        </p:txBody>
      </p:sp>
      <p:sp>
        <p:nvSpPr>
          <p:cNvPr id="17" name="TextBox 16">
            <a:extLst>
              <a:ext uri="{FF2B5EF4-FFF2-40B4-BE49-F238E27FC236}">
                <a16:creationId xmlns:a16="http://schemas.microsoft.com/office/drawing/2014/main" id="{E4D87B08-6ACE-9CB1-AD1D-BDE1AA9FDEE9}"/>
              </a:ext>
            </a:extLst>
          </p:cNvPr>
          <p:cNvSpPr txBox="1"/>
          <p:nvPr/>
        </p:nvSpPr>
        <p:spPr>
          <a:xfrm>
            <a:off x="463024" y="913363"/>
            <a:ext cx="2584975" cy="307777"/>
          </a:xfrm>
          <a:prstGeom prst="rect">
            <a:avLst/>
          </a:prstGeom>
          <a:noFill/>
        </p:spPr>
        <p:txBody>
          <a:bodyPr wrap="square">
            <a:spAutoFit/>
          </a:bodyPr>
          <a:lstStyle/>
          <a:p>
            <a:r>
              <a:rPr lang="en-US" sz="1400"/>
              <a:t>Here’s the two dataframes:</a:t>
            </a:r>
          </a:p>
        </p:txBody>
      </p:sp>
      <p:pic>
        <p:nvPicPr>
          <p:cNvPr id="30" name="Picture 29">
            <a:extLst>
              <a:ext uri="{FF2B5EF4-FFF2-40B4-BE49-F238E27FC236}">
                <a16:creationId xmlns:a16="http://schemas.microsoft.com/office/drawing/2014/main" id="{D233479A-583E-37E0-B03D-1BC244CA4714}"/>
              </a:ext>
            </a:extLst>
          </p:cNvPr>
          <p:cNvPicPr>
            <a:picLocks noChangeAspect="1"/>
          </p:cNvPicPr>
          <p:nvPr/>
        </p:nvPicPr>
        <p:blipFill>
          <a:blip r:embed="rId2"/>
          <a:stretch>
            <a:fillRect/>
          </a:stretch>
        </p:blipFill>
        <p:spPr>
          <a:xfrm>
            <a:off x="563752" y="1335440"/>
            <a:ext cx="3208298" cy="2072820"/>
          </a:xfrm>
          <a:prstGeom prst="rect">
            <a:avLst/>
          </a:prstGeom>
        </p:spPr>
      </p:pic>
      <p:pic>
        <p:nvPicPr>
          <p:cNvPr id="31" name="Picture 30">
            <a:extLst>
              <a:ext uri="{FF2B5EF4-FFF2-40B4-BE49-F238E27FC236}">
                <a16:creationId xmlns:a16="http://schemas.microsoft.com/office/drawing/2014/main" id="{FAE69B24-89D7-CDB6-5A27-08DC281AD25C}"/>
              </a:ext>
            </a:extLst>
          </p:cNvPr>
          <p:cNvPicPr>
            <a:picLocks noChangeAspect="1"/>
          </p:cNvPicPr>
          <p:nvPr/>
        </p:nvPicPr>
        <p:blipFill>
          <a:blip r:embed="rId3"/>
          <a:stretch>
            <a:fillRect/>
          </a:stretch>
        </p:blipFill>
        <p:spPr>
          <a:xfrm>
            <a:off x="563752" y="3634927"/>
            <a:ext cx="3215919" cy="2072820"/>
          </a:xfrm>
          <a:prstGeom prst="rect">
            <a:avLst/>
          </a:prstGeom>
        </p:spPr>
      </p:pic>
      <p:sp>
        <p:nvSpPr>
          <p:cNvPr id="3" name="TextBox 2">
            <a:extLst>
              <a:ext uri="{FF2B5EF4-FFF2-40B4-BE49-F238E27FC236}">
                <a16:creationId xmlns:a16="http://schemas.microsoft.com/office/drawing/2014/main" id="{C9AF8F17-F083-5AC2-9D5B-55DB5D33077D}"/>
              </a:ext>
            </a:extLst>
          </p:cNvPr>
          <p:cNvSpPr txBox="1"/>
          <p:nvPr/>
        </p:nvSpPr>
        <p:spPr>
          <a:xfrm>
            <a:off x="5135439" y="919785"/>
            <a:ext cx="6084930" cy="523220"/>
          </a:xfrm>
          <a:prstGeom prst="rect">
            <a:avLst/>
          </a:prstGeom>
          <a:noFill/>
        </p:spPr>
        <p:txBody>
          <a:bodyPr wrap="square">
            <a:spAutoFit/>
          </a:bodyPr>
          <a:lstStyle/>
          <a:p>
            <a:r>
              <a:rPr lang="en-US" sz="1400"/>
              <a:t>Now we’d want to separate the rows in people_2 which are duplicates, and which are new.  The duplicates are (going back to threshold t = 0.5),</a:t>
            </a:r>
          </a:p>
        </p:txBody>
      </p:sp>
      <p:pic>
        <p:nvPicPr>
          <p:cNvPr id="5" name="Picture 4">
            <a:extLst>
              <a:ext uri="{FF2B5EF4-FFF2-40B4-BE49-F238E27FC236}">
                <a16:creationId xmlns:a16="http://schemas.microsoft.com/office/drawing/2014/main" id="{5309C5F7-36B3-DFEB-2C3E-568FB827AAF8}"/>
              </a:ext>
            </a:extLst>
          </p:cNvPr>
          <p:cNvPicPr>
            <a:picLocks noChangeAspect="1"/>
          </p:cNvPicPr>
          <p:nvPr/>
        </p:nvPicPr>
        <p:blipFill>
          <a:blip r:embed="rId4"/>
          <a:stretch>
            <a:fillRect/>
          </a:stretch>
        </p:blipFill>
        <p:spPr>
          <a:xfrm>
            <a:off x="5202114" y="1626162"/>
            <a:ext cx="5932530" cy="683889"/>
          </a:xfrm>
          <a:prstGeom prst="rect">
            <a:avLst/>
          </a:prstGeom>
        </p:spPr>
      </p:pic>
      <p:pic>
        <p:nvPicPr>
          <p:cNvPr id="7" name="Picture 6">
            <a:extLst>
              <a:ext uri="{FF2B5EF4-FFF2-40B4-BE49-F238E27FC236}">
                <a16:creationId xmlns:a16="http://schemas.microsoft.com/office/drawing/2014/main" id="{B52E57F6-6780-F797-D3CE-3FAE83E32E6B}"/>
              </a:ext>
            </a:extLst>
          </p:cNvPr>
          <p:cNvPicPr>
            <a:picLocks noChangeAspect="1"/>
          </p:cNvPicPr>
          <p:nvPr/>
        </p:nvPicPr>
        <p:blipFill>
          <a:blip r:embed="rId5"/>
          <a:stretch>
            <a:fillRect/>
          </a:stretch>
        </p:blipFill>
        <p:spPr>
          <a:xfrm>
            <a:off x="5211639" y="2521624"/>
            <a:ext cx="5932529" cy="752634"/>
          </a:xfrm>
          <a:prstGeom prst="rect">
            <a:avLst/>
          </a:prstGeom>
        </p:spPr>
      </p:pic>
      <p:sp>
        <p:nvSpPr>
          <p:cNvPr id="8" name="TextBox 7">
            <a:extLst>
              <a:ext uri="{FF2B5EF4-FFF2-40B4-BE49-F238E27FC236}">
                <a16:creationId xmlns:a16="http://schemas.microsoft.com/office/drawing/2014/main" id="{563113CB-6AC1-70CA-D59A-A0843C476BBF}"/>
              </a:ext>
            </a:extLst>
          </p:cNvPr>
          <p:cNvSpPr txBox="1"/>
          <p:nvPr/>
        </p:nvSpPr>
        <p:spPr>
          <a:xfrm>
            <a:off x="5200650" y="3485831"/>
            <a:ext cx="6084930" cy="523220"/>
          </a:xfrm>
          <a:prstGeom prst="rect">
            <a:avLst/>
          </a:prstGeom>
          <a:noFill/>
        </p:spPr>
        <p:txBody>
          <a:bodyPr wrap="square">
            <a:spAutoFit/>
          </a:bodyPr>
          <a:lstStyle/>
          <a:p>
            <a:r>
              <a:rPr lang="en-US" sz="1400"/>
              <a:t>So we’ll append the non_duplicates I guess.  Can see we have Jaqueline and Jacky Pace.  But couldn’t really do anything about that.</a:t>
            </a:r>
          </a:p>
        </p:txBody>
      </p:sp>
      <p:pic>
        <p:nvPicPr>
          <p:cNvPr id="14" name="Picture 13">
            <a:extLst>
              <a:ext uri="{FF2B5EF4-FFF2-40B4-BE49-F238E27FC236}">
                <a16:creationId xmlns:a16="http://schemas.microsoft.com/office/drawing/2014/main" id="{E169D6A4-ACB5-2A22-1356-E1B66AEF74A1}"/>
              </a:ext>
            </a:extLst>
          </p:cNvPr>
          <p:cNvPicPr>
            <a:picLocks noChangeAspect="1"/>
          </p:cNvPicPr>
          <p:nvPr/>
        </p:nvPicPr>
        <p:blipFill>
          <a:blip r:embed="rId6"/>
          <a:stretch>
            <a:fillRect/>
          </a:stretch>
        </p:blipFill>
        <p:spPr>
          <a:xfrm>
            <a:off x="5278314" y="4124674"/>
            <a:ext cx="5723061" cy="2508008"/>
          </a:xfrm>
          <a:prstGeom prst="rect">
            <a:avLst/>
          </a:prstGeom>
        </p:spPr>
      </p:pic>
    </p:spTree>
    <p:extLst>
      <p:ext uri="{BB962C8B-B14F-4D97-AF65-F5344CB8AC3E}">
        <p14:creationId xmlns:p14="http://schemas.microsoft.com/office/powerpoint/2010/main" val="38210102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02362" cy="461665"/>
          </a:xfrm>
          <a:prstGeom prst="rect">
            <a:avLst/>
          </a:prstGeom>
        </p:spPr>
        <p:txBody>
          <a:bodyPr wrap="none">
            <a:spAutoFit/>
          </a:bodyPr>
          <a:lstStyle/>
          <a:p>
            <a:r>
              <a:rPr lang="en-US" sz="2400" b="1" u="sng">
                <a:solidFill>
                  <a:srgbClr val="0066FF"/>
                </a:solidFill>
              </a:rPr>
              <a:t>Dataframe: Melt</a:t>
            </a:r>
          </a:p>
        </p:txBody>
      </p:sp>
      <p:sp>
        <p:nvSpPr>
          <p:cNvPr id="16" name="TextBox 15">
            <a:extLst>
              <a:ext uri="{FF2B5EF4-FFF2-40B4-BE49-F238E27FC236}">
                <a16:creationId xmlns:a16="http://schemas.microsoft.com/office/drawing/2014/main" id="{47B2B1C3-A988-3BC1-9AE3-682A4E092A2A}"/>
              </a:ext>
            </a:extLst>
          </p:cNvPr>
          <p:cNvSpPr txBox="1"/>
          <p:nvPr/>
        </p:nvSpPr>
        <p:spPr>
          <a:xfrm>
            <a:off x="348358" y="2086517"/>
            <a:ext cx="7704261" cy="1323439"/>
          </a:xfrm>
          <a:prstGeom prst="rect">
            <a:avLst/>
          </a:prstGeom>
          <a:noFill/>
        </p:spPr>
        <p:txBody>
          <a:bodyPr wrap="square" rtlCol="0">
            <a:spAutoFit/>
          </a:bodyPr>
          <a:lstStyle/>
          <a:p>
            <a:r>
              <a:rPr lang="en-US" sz="1600" i="1"/>
              <a:t>dataframe_new = pandas.melt(dataframe, </a:t>
            </a:r>
          </a:p>
          <a:p>
            <a:r>
              <a:rPr lang="en-US" sz="1600" i="1"/>
              <a:t>		                 id_vars = [“unmelted columns to keep around as well”], </a:t>
            </a:r>
          </a:p>
          <a:p>
            <a:r>
              <a:rPr lang="en-US" sz="1600" i="1"/>
              <a:t>	 	                 value_vars = [“melted columns”], </a:t>
            </a:r>
          </a:p>
          <a:p>
            <a:r>
              <a:rPr lang="en-US" sz="1600" i="1"/>
              <a:t>		                 var_name = [“name giving to set of melted columns”], </a:t>
            </a:r>
          </a:p>
          <a:p>
            <a:r>
              <a:rPr lang="en-US" sz="1600" i="1"/>
              <a:t>		                 value_name = “name giving to melted columns output”)</a:t>
            </a:r>
          </a:p>
        </p:txBody>
      </p:sp>
      <p:sp>
        <p:nvSpPr>
          <p:cNvPr id="20" name="TextBox 19">
            <a:extLst>
              <a:ext uri="{FF2B5EF4-FFF2-40B4-BE49-F238E27FC236}">
                <a16:creationId xmlns:a16="http://schemas.microsoft.com/office/drawing/2014/main" id="{A0A728AD-9175-EF36-9885-3BFBB8BE1775}"/>
              </a:ext>
            </a:extLst>
          </p:cNvPr>
          <p:cNvSpPr txBox="1"/>
          <p:nvPr/>
        </p:nvSpPr>
        <p:spPr>
          <a:xfrm>
            <a:off x="348358" y="1145559"/>
            <a:ext cx="11243874" cy="738664"/>
          </a:xfrm>
          <a:prstGeom prst="rect">
            <a:avLst/>
          </a:prstGeom>
          <a:noFill/>
        </p:spPr>
        <p:txBody>
          <a:bodyPr wrap="square">
            <a:spAutoFit/>
          </a:bodyPr>
          <a:lstStyle/>
          <a:p>
            <a:r>
              <a:rPr lang="en-US" sz="1400"/>
              <a:t>This isn’t a method for merging two dataframe, but rather one of restructuring a given dataframe.  Basically we’ll be collapsing a set of columns into two.  One column will contain the names of the collapsed columns, and the other column will contain the values associated with that column.  This will increase the number of rows of course.     </a:t>
            </a:r>
          </a:p>
        </p:txBody>
      </p:sp>
      <p:sp>
        <p:nvSpPr>
          <p:cNvPr id="5" name="TextBox 4">
            <a:extLst>
              <a:ext uri="{FF2B5EF4-FFF2-40B4-BE49-F238E27FC236}">
                <a16:creationId xmlns:a16="http://schemas.microsoft.com/office/drawing/2014/main" id="{027C6908-6E89-D960-E154-9095F4C7B424}"/>
              </a:ext>
            </a:extLst>
          </p:cNvPr>
          <p:cNvSpPr txBox="1"/>
          <p:nvPr/>
        </p:nvSpPr>
        <p:spPr>
          <a:xfrm>
            <a:off x="9582262" y="197808"/>
            <a:ext cx="2424338" cy="523220"/>
          </a:xfrm>
          <a:prstGeom prst="rect">
            <a:avLst/>
          </a:prstGeom>
          <a:noFill/>
          <a:ln>
            <a:solidFill>
              <a:schemeClr val="accent1"/>
            </a:solidFill>
          </a:ln>
        </p:spPr>
        <p:txBody>
          <a:bodyPr wrap="square" rtlCol="0">
            <a:spAutoFit/>
          </a:bodyPr>
          <a:lstStyle/>
          <a:p>
            <a:r>
              <a:rPr lang="en-US" sz="1400"/>
              <a:t>apparently cannot write this as a method on df_1 or df_2</a:t>
            </a:r>
            <a:endParaRPr lang="en-US" sz="1400" i="1"/>
          </a:p>
        </p:txBody>
      </p:sp>
    </p:spTree>
    <p:extLst>
      <p:ext uri="{BB962C8B-B14F-4D97-AF65-F5344CB8AC3E}">
        <p14:creationId xmlns:p14="http://schemas.microsoft.com/office/powerpoint/2010/main" val="29108601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8386" y="129776"/>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92621515-6620-8782-14DB-772C20B585AA}"/>
              </a:ext>
            </a:extLst>
          </p:cNvPr>
          <p:cNvSpPr txBox="1"/>
          <p:nvPr/>
        </p:nvSpPr>
        <p:spPr>
          <a:xfrm>
            <a:off x="198433" y="947670"/>
            <a:ext cx="4058936" cy="338554"/>
          </a:xfrm>
          <a:prstGeom prst="rect">
            <a:avLst/>
          </a:prstGeom>
          <a:noFill/>
        </p:spPr>
        <p:txBody>
          <a:bodyPr wrap="square" rtlCol="0">
            <a:spAutoFit/>
          </a:bodyPr>
          <a:lstStyle/>
          <a:p>
            <a:r>
              <a:rPr lang="en-US" sz="1600"/>
              <a:t>Here’s an example of the df.melt() method. </a:t>
            </a:r>
          </a:p>
        </p:txBody>
      </p:sp>
      <p:pic>
        <p:nvPicPr>
          <p:cNvPr id="4" name="Picture 3">
            <a:extLst>
              <a:ext uri="{FF2B5EF4-FFF2-40B4-BE49-F238E27FC236}">
                <a16:creationId xmlns:a16="http://schemas.microsoft.com/office/drawing/2014/main" id="{D8E2ABAE-2E1F-F0B0-66D5-94C2D4246084}"/>
              </a:ext>
            </a:extLst>
          </p:cNvPr>
          <p:cNvPicPr>
            <a:picLocks noChangeAspect="1"/>
          </p:cNvPicPr>
          <p:nvPr/>
        </p:nvPicPr>
        <p:blipFill>
          <a:blip r:embed="rId3"/>
          <a:stretch>
            <a:fillRect/>
          </a:stretch>
        </p:blipFill>
        <p:spPr>
          <a:xfrm>
            <a:off x="296754" y="1692028"/>
            <a:ext cx="4633362" cy="1440305"/>
          </a:xfrm>
          <a:prstGeom prst="rect">
            <a:avLst/>
          </a:prstGeom>
        </p:spPr>
      </p:pic>
      <p:pic>
        <p:nvPicPr>
          <p:cNvPr id="5" name="Picture 4">
            <a:extLst>
              <a:ext uri="{FF2B5EF4-FFF2-40B4-BE49-F238E27FC236}">
                <a16:creationId xmlns:a16="http://schemas.microsoft.com/office/drawing/2014/main" id="{B4418C60-E2B1-9091-EF78-256F39002789}"/>
              </a:ext>
            </a:extLst>
          </p:cNvPr>
          <p:cNvPicPr>
            <a:picLocks noChangeAspect="1"/>
          </p:cNvPicPr>
          <p:nvPr/>
        </p:nvPicPr>
        <p:blipFill>
          <a:blip r:embed="rId4"/>
          <a:stretch>
            <a:fillRect/>
          </a:stretch>
        </p:blipFill>
        <p:spPr>
          <a:xfrm>
            <a:off x="6510715" y="1692028"/>
            <a:ext cx="4755292" cy="4488569"/>
          </a:xfrm>
          <a:prstGeom prst="rect">
            <a:avLst/>
          </a:prstGeom>
        </p:spPr>
      </p:pic>
      <p:sp>
        <p:nvSpPr>
          <p:cNvPr id="8" name="TextBox 7">
            <a:extLst>
              <a:ext uri="{FF2B5EF4-FFF2-40B4-BE49-F238E27FC236}">
                <a16:creationId xmlns:a16="http://schemas.microsoft.com/office/drawing/2014/main" id="{0EC2C3D8-9D3E-6D46-98B6-E07E79269F4A}"/>
              </a:ext>
            </a:extLst>
          </p:cNvPr>
          <p:cNvSpPr txBox="1"/>
          <p:nvPr/>
        </p:nvSpPr>
        <p:spPr>
          <a:xfrm>
            <a:off x="6420465" y="972457"/>
            <a:ext cx="5211096" cy="338554"/>
          </a:xfrm>
          <a:prstGeom prst="rect">
            <a:avLst/>
          </a:prstGeom>
          <a:noFill/>
        </p:spPr>
        <p:txBody>
          <a:bodyPr wrap="square">
            <a:spAutoFit/>
          </a:bodyPr>
          <a:lstStyle/>
          <a:p>
            <a:r>
              <a:rPr lang="en-US" sz="1600"/>
              <a:t>I’m collapsing the Test1,2,3,4 columns into a single column. </a:t>
            </a:r>
          </a:p>
        </p:txBody>
      </p:sp>
    </p:spTree>
    <p:extLst>
      <p:ext uri="{BB962C8B-B14F-4D97-AF65-F5344CB8AC3E}">
        <p14:creationId xmlns:p14="http://schemas.microsoft.com/office/powerpoint/2010/main" val="19023001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67955"/>
            <a:ext cx="2505942" cy="461665"/>
          </a:xfrm>
          <a:prstGeom prst="rect">
            <a:avLst/>
          </a:prstGeom>
        </p:spPr>
        <p:txBody>
          <a:bodyPr wrap="none">
            <a:spAutoFit/>
          </a:bodyPr>
          <a:lstStyle/>
          <a:p>
            <a:r>
              <a:rPr lang="en-US" sz="2400" b="1" u="sng">
                <a:solidFill>
                  <a:srgbClr val="0066FF"/>
                </a:solidFill>
              </a:rPr>
              <a:t>Dataframe: Slicing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190052" y="1199189"/>
            <a:ext cx="11060800" cy="584775"/>
          </a:xfrm>
          <a:prstGeom prst="rect">
            <a:avLst/>
          </a:prstGeom>
          <a:noFill/>
        </p:spPr>
        <p:txBody>
          <a:bodyPr wrap="square" rtlCol="0">
            <a:spAutoFit/>
          </a:bodyPr>
          <a:lstStyle/>
          <a:p>
            <a:r>
              <a:rPr lang="en-US" sz="1600"/>
              <a:t>Now let’s look at slicing.  Except for the last guy, we’re slicing the data frame into a different dataframe or series.  So these things return a dataframe or series.  And these mostly recapitulate what we had for Series.  </a:t>
            </a:r>
          </a:p>
        </p:txBody>
      </p:sp>
      <p:sp>
        <p:nvSpPr>
          <p:cNvPr id="21" name="TextBox 20">
            <a:extLst>
              <a:ext uri="{FF2B5EF4-FFF2-40B4-BE49-F238E27FC236}">
                <a16:creationId xmlns:a16="http://schemas.microsoft.com/office/drawing/2014/main" id="{B706B682-3497-C866-ED79-299AF4C95ABF}"/>
              </a:ext>
            </a:extLst>
          </p:cNvPr>
          <p:cNvSpPr txBox="1"/>
          <p:nvPr/>
        </p:nvSpPr>
        <p:spPr>
          <a:xfrm>
            <a:off x="190052" y="2160639"/>
            <a:ext cx="1821599" cy="307777"/>
          </a:xfrm>
          <a:prstGeom prst="rect">
            <a:avLst/>
          </a:prstGeom>
          <a:noFill/>
        </p:spPr>
        <p:txBody>
          <a:bodyPr wrap="square" rtlCol="0">
            <a:spAutoFit/>
          </a:bodyPr>
          <a:lstStyle/>
          <a:p>
            <a:r>
              <a:rPr lang="en-US" sz="1400"/>
              <a:t>dataframe[col specs]</a:t>
            </a:r>
          </a:p>
        </p:txBody>
      </p:sp>
      <p:sp>
        <p:nvSpPr>
          <p:cNvPr id="24" name="TextBox 23">
            <a:extLst>
              <a:ext uri="{FF2B5EF4-FFF2-40B4-BE49-F238E27FC236}">
                <a16:creationId xmlns:a16="http://schemas.microsoft.com/office/drawing/2014/main" id="{FFE21B41-0219-0F85-AABA-F56F4A2101D5}"/>
              </a:ext>
            </a:extLst>
          </p:cNvPr>
          <p:cNvSpPr txBox="1"/>
          <p:nvPr/>
        </p:nvSpPr>
        <p:spPr>
          <a:xfrm>
            <a:off x="2628457" y="2182471"/>
            <a:ext cx="8622396" cy="954107"/>
          </a:xfrm>
          <a:prstGeom prst="rect">
            <a:avLst/>
          </a:prstGeom>
          <a:noFill/>
        </p:spPr>
        <p:txBody>
          <a:bodyPr wrap="square">
            <a:spAutoFit/>
          </a:bodyPr>
          <a:lstStyle/>
          <a:p>
            <a:r>
              <a:rPr lang="en-US" sz="1400"/>
              <a:t>returns dataframe type associated with the column specs.  col specs must be of form </a:t>
            </a:r>
            <a:r>
              <a:rPr lang="en-US" sz="1400" b="1"/>
              <a:t>string</a:t>
            </a:r>
            <a:r>
              <a:rPr lang="en-US" sz="1400"/>
              <a:t> “col1”, or a </a:t>
            </a:r>
            <a:r>
              <a:rPr lang="en-US" sz="1400" b="1"/>
              <a:t>list of strings  </a:t>
            </a:r>
            <a:r>
              <a:rPr lang="en-US" sz="1400"/>
              <a:t>[“col1”, “col3”, etc.].  Can’t do range of columns, like “col1”:”col4”.  Doesn’t look like we can input column masks here, but ,can we do </a:t>
            </a:r>
            <a:r>
              <a:rPr lang="en-US" sz="1400" b="1"/>
              <a:t>df_mask</a:t>
            </a:r>
            <a:r>
              <a:rPr lang="en-US" sz="1400"/>
              <a:t>.  When we input a df_mask, it will output all elements as NaN, unless the element has been explicitly mapped to True by df_mask, in which case it will output that element’s value.  </a:t>
            </a:r>
            <a:endParaRPr lang="en-US" sz="1800"/>
          </a:p>
        </p:txBody>
      </p:sp>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6C73C86E-A4AE-6549-61DD-7FE37C504D74}"/>
                  </a:ext>
                </a:extLst>
              </p14:cNvPr>
              <p14:cNvContentPartPr/>
              <p14:nvPr/>
            </p14:nvContentPartPr>
            <p14:xfrm>
              <a:off x="1972637" y="2307020"/>
              <a:ext cx="565920" cy="58680"/>
            </p14:xfrm>
          </p:contentPart>
        </mc:Choice>
        <mc:Fallback xmlns="">
          <p:pic>
            <p:nvPicPr>
              <p:cNvPr id="25" name="Ink 24">
                <a:extLst>
                  <a:ext uri="{FF2B5EF4-FFF2-40B4-BE49-F238E27FC236}">
                    <a16:creationId xmlns:a16="http://schemas.microsoft.com/office/drawing/2014/main" id="{6C73C86E-A4AE-6549-61DD-7FE37C504D74}"/>
                  </a:ext>
                </a:extLst>
              </p:cNvPr>
              <p:cNvPicPr/>
              <p:nvPr/>
            </p:nvPicPr>
            <p:blipFill>
              <a:blip r:embed="rId4"/>
              <a:stretch>
                <a:fillRect/>
              </a:stretch>
            </p:blipFill>
            <p:spPr>
              <a:xfrm>
                <a:off x="1963637" y="2298020"/>
                <a:ext cx="583560" cy="76320"/>
              </a:xfrm>
              <a:prstGeom prst="rect">
                <a:avLst/>
              </a:prstGeom>
            </p:spPr>
          </p:pic>
        </mc:Fallback>
      </mc:AlternateContent>
      <p:sp>
        <p:nvSpPr>
          <p:cNvPr id="30" name="TextBox 29">
            <a:extLst>
              <a:ext uri="{FF2B5EF4-FFF2-40B4-BE49-F238E27FC236}">
                <a16:creationId xmlns:a16="http://schemas.microsoft.com/office/drawing/2014/main" id="{A0AACE6F-F0C4-4784-5FDB-87FE684CF2C8}"/>
              </a:ext>
            </a:extLst>
          </p:cNvPr>
          <p:cNvSpPr txBox="1"/>
          <p:nvPr/>
        </p:nvSpPr>
        <p:spPr>
          <a:xfrm>
            <a:off x="190052" y="3525195"/>
            <a:ext cx="1821599" cy="307777"/>
          </a:xfrm>
          <a:prstGeom prst="rect">
            <a:avLst/>
          </a:prstGeom>
          <a:noFill/>
        </p:spPr>
        <p:txBody>
          <a:bodyPr wrap="square" rtlCol="0">
            <a:spAutoFit/>
          </a:bodyPr>
          <a:lstStyle/>
          <a:p>
            <a:r>
              <a:rPr lang="en-US" sz="1400"/>
              <a:t>dataframe[row specs]</a:t>
            </a:r>
          </a:p>
        </p:txBody>
      </p:sp>
      <p:sp>
        <p:nvSpPr>
          <p:cNvPr id="31" name="TextBox 30">
            <a:extLst>
              <a:ext uri="{FF2B5EF4-FFF2-40B4-BE49-F238E27FC236}">
                <a16:creationId xmlns:a16="http://schemas.microsoft.com/office/drawing/2014/main" id="{57E711BE-E71B-81FE-0A65-EF86BF41F01F}"/>
              </a:ext>
            </a:extLst>
          </p:cNvPr>
          <p:cNvSpPr txBox="1"/>
          <p:nvPr/>
        </p:nvSpPr>
        <p:spPr>
          <a:xfrm>
            <a:off x="2766073" y="3444417"/>
            <a:ext cx="9071966" cy="1169551"/>
          </a:xfrm>
          <a:prstGeom prst="rect">
            <a:avLst/>
          </a:prstGeom>
          <a:noFill/>
        </p:spPr>
        <p:txBody>
          <a:bodyPr wrap="square">
            <a:spAutoFit/>
          </a:bodyPr>
          <a:lstStyle/>
          <a:p>
            <a:r>
              <a:rPr lang="en-US" sz="1400"/>
              <a:t>returns a dataframe constituted of the row specs.  row specs seem to have to be in the form of a </a:t>
            </a:r>
            <a:r>
              <a:rPr lang="en-US" sz="1400" b="1"/>
              <a:t>range</a:t>
            </a:r>
            <a:r>
              <a:rPr lang="en-US" sz="1400"/>
              <a:t>, say, 1:6 (oddly, we can’t just input a single number, or list of numbers).  There’s a difference in meaning though.  1:6 means the 2</a:t>
            </a:r>
            <a:r>
              <a:rPr lang="en-US" sz="1400" baseline="30000"/>
              <a:t>nd</a:t>
            </a:r>
            <a:r>
              <a:rPr lang="en-US" sz="1400"/>
              <a:t> through 7</a:t>
            </a:r>
            <a:r>
              <a:rPr lang="en-US" sz="1400" baseline="30000"/>
              <a:t>th</a:t>
            </a:r>
            <a:r>
              <a:rPr lang="en-US" sz="1400"/>
              <a:t> row (exclusive) from the top.  However, if the dataframe is really just a series, then row specs are significantly more liberal – see Series for that.  Will also accept a </a:t>
            </a:r>
            <a:r>
              <a:rPr lang="en-US" sz="1400" b="1"/>
              <a:t>row_mask </a:t>
            </a:r>
            <a:r>
              <a:rPr lang="en-US" sz="1400"/>
              <a:t>as an argument.  When we input a row_mask, it will return all rows which are mapped to True.</a:t>
            </a:r>
          </a:p>
        </p:txBody>
      </p:sp>
      <p:sp>
        <p:nvSpPr>
          <p:cNvPr id="20" name="TextBox 19">
            <a:extLst>
              <a:ext uri="{FF2B5EF4-FFF2-40B4-BE49-F238E27FC236}">
                <a16:creationId xmlns:a16="http://schemas.microsoft.com/office/drawing/2014/main" id="{BA34732D-8BD2-54A6-FD56-4C7365510EDD}"/>
              </a:ext>
            </a:extLst>
          </p:cNvPr>
          <p:cNvSpPr txBox="1"/>
          <p:nvPr/>
        </p:nvSpPr>
        <p:spPr>
          <a:xfrm>
            <a:off x="179419" y="4786034"/>
            <a:ext cx="2851498" cy="307777"/>
          </a:xfrm>
          <a:prstGeom prst="rect">
            <a:avLst/>
          </a:prstGeom>
          <a:noFill/>
        </p:spPr>
        <p:txBody>
          <a:bodyPr wrap="square" rtlCol="0">
            <a:spAutoFit/>
          </a:bodyPr>
          <a:lstStyle/>
          <a:p>
            <a:r>
              <a:rPr lang="en-US" sz="1400"/>
              <a:t>dataframe[column specs][row specs]</a:t>
            </a:r>
          </a:p>
        </p:txBody>
      </p:sp>
      <p:sp>
        <p:nvSpPr>
          <p:cNvPr id="22" name="TextBox 21">
            <a:extLst>
              <a:ext uri="{FF2B5EF4-FFF2-40B4-BE49-F238E27FC236}">
                <a16:creationId xmlns:a16="http://schemas.microsoft.com/office/drawing/2014/main" id="{1EEFFED2-0530-EC9B-7BA6-2A423F5F7B1B}"/>
              </a:ext>
            </a:extLst>
          </p:cNvPr>
          <p:cNvSpPr txBox="1"/>
          <p:nvPr/>
        </p:nvSpPr>
        <p:spPr>
          <a:xfrm>
            <a:off x="3801419" y="4801504"/>
            <a:ext cx="2083923" cy="307777"/>
          </a:xfrm>
          <a:prstGeom prst="rect">
            <a:avLst/>
          </a:prstGeom>
          <a:noFill/>
        </p:spPr>
        <p:txBody>
          <a:bodyPr wrap="square">
            <a:spAutoFit/>
          </a:bodyPr>
          <a:lstStyle/>
          <a:p>
            <a:r>
              <a:rPr lang="en-US" sz="1400"/>
              <a:t>returns those elements.  </a:t>
            </a:r>
            <a:endParaRPr lang="en-US" sz="1800"/>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AA75C30D-063C-C9F1-593A-86EA15195A78}"/>
                  </a:ext>
                </a:extLst>
              </p14:cNvPr>
              <p14:cNvContentPartPr/>
              <p14:nvPr/>
            </p14:nvContentPartPr>
            <p14:xfrm>
              <a:off x="3133208" y="4926053"/>
              <a:ext cx="565920" cy="58680"/>
            </p14:xfrm>
          </p:contentPart>
        </mc:Choice>
        <mc:Fallback xmlns="">
          <p:pic>
            <p:nvPicPr>
              <p:cNvPr id="23" name="Ink 22">
                <a:extLst>
                  <a:ext uri="{FF2B5EF4-FFF2-40B4-BE49-F238E27FC236}">
                    <a16:creationId xmlns:a16="http://schemas.microsoft.com/office/drawing/2014/main" id="{AA75C30D-063C-C9F1-593A-86EA15195A78}"/>
                  </a:ext>
                </a:extLst>
              </p:cNvPr>
              <p:cNvPicPr/>
              <p:nvPr/>
            </p:nvPicPr>
            <p:blipFill>
              <a:blip r:embed="rId6"/>
              <a:stretch>
                <a:fillRect/>
              </a:stretch>
            </p:blipFill>
            <p:spPr>
              <a:xfrm>
                <a:off x="3124208" y="4917053"/>
                <a:ext cx="5835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 name="Ink 1">
                <a:extLst>
                  <a:ext uri="{FF2B5EF4-FFF2-40B4-BE49-F238E27FC236}">
                    <a16:creationId xmlns:a16="http://schemas.microsoft.com/office/drawing/2014/main" id="{35F08B45-E7B0-7A3D-D7CD-E5D1241F8BD0}"/>
                  </a:ext>
                </a:extLst>
              </p14:cNvPr>
              <p14:cNvContentPartPr/>
              <p14:nvPr/>
            </p14:nvContentPartPr>
            <p14:xfrm>
              <a:off x="2054775" y="3664287"/>
              <a:ext cx="540000" cy="41760"/>
            </p14:xfrm>
          </p:contentPart>
        </mc:Choice>
        <mc:Fallback xmlns="">
          <p:pic>
            <p:nvPicPr>
              <p:cNvPr id="2" name="Ink 1">
                <a:extLst>
                  <a:ext uri="{FF2B5EF4-FFF2-40B4-BE49-F238E27FC236}">
                    <a16:creationId xmlns:a16="http://schemas.microsoft.com/office/drawing/2014/main" id="{35F08B45-E7B0-7A3D-D7CD-E5D1241F8BD0}"/>
                  </a:ext>
                </a:extLst>
              </p:cNvPr>
              <p:cNvPicPr/>
              <p:nvPr/>
            </p:nvPicPr>
            <p:blipFill>
              <a:blip r:embed="rId8"/>
              <a:stretch>
                <a:fillRect/>
              </a:stretch>
            </p:blipFill>
            <p:spPr>
              <a:xfrm>
                <a:off x="2048655" y="3658114"/>
                <a:ext cx="552240" cy="54106"/>
              </a:xfrm>
              <a:prstGeom prst="rect">
                <a:avLst/>
              </a:prstGeom>
            </p:spPr>
          </p:pic>
        </mc:Fallback>
      </mc:AlternateContent>
      <p:sp>
        <p:nvSpPr>
          <p:cNvPr id="5" name="TextBox 4">
            <a:extLst>
              <a:ext uri="{FF2B5EF4-FFF2-40B4-BE49-F238E27FC236}">
                <a16:creationId xmlns:a16="http://schemas.microsoft.com/office/drawing/2014/main" id="{86DEF429-D084-EA5A-227D-B8649960D2A1}"/>
              </a:ext>
            </a:extLst>
          </p:cNvPr>
          <p:cNvSpPr txBox="1"/>
          <p:nvPr/>
        </p:nvSpPr>
        <p:spPr>
          <a:xfrm>
            <a:off x="323850" y="5660184"/>
            <a:ext cx="2717700" cy="830997"/>
          </a:xfrm>
          <a:prstGeom prst="rect">
            <a:avLst/>
          </a:prstGeom>
          <a:solidFill>
            <a:srgbClr val="FFC000"/>
          </a:solidFill>
        </p:spPr>
        <p:txBody>
          <a:bodyPr wrap="square" rtlCol="0">
            <a:spAutoFit/>
          </a:bodyPr>
          <a:lstStyle/>
          <a:p>
            <a:r>
              <a:rPr lang="en-US" sz="1600"/>
              <a:t>FYI, df[-1:] will give you last element, and df[:1] will give you the first element.</a:t>
            </a:r>
          </a:p>
        </p:txBody>
      </p:sp>
      <p:sp>
        <p:nvSpPr>
          <p:cNvPr id="6" name="TextBox 5">
            <a:extLst>
              <a:ext uri="{FF2B5EF4-FFF2-40B4-BE49-F238E27FC236}">
                <a16:creationId xmlns:a16="http://schemas.microsoft.com/office/drawing/2014/main" id="{1F94EC35-7594-EDE2-9339-768FF78C07CF}"/>
              </a:ext>
            </a:extLst>
          </p:cNvPr>
          <p:cNvSpPr txBox="1"/>
          <p:nvPr/>
        </p:nvSpPr>
        <p:spPr>
          <a:xfrm>
            <a:off x="3771129" y="5658811"/>
            <a:ext cx="4075699" cy="830997"/>
          </a:xfrm>
          <a:prstGeom prst="rect">
            <a:avLst/>
          </a:prstGeom>
          <a:solidFill>
            <a:srgbClr val="FFC000"/>
          </a:solidFill>
        </p:spPr>
        <p:txBody>
          <a:bodyPr wrap="square" rtlCol="0">
            <a:spAutoFit/>
          </a:bodyPr>
          <a:lstStyle/>
          <a:p>
            <a:r>
              <a:rPr lang="en-US" sz="1600"/>
              <a:t>Also, since slicing returns a dataframe, we can slice slices.  Can do things like dataframe[col specs][more col specs][row specs].  </a:t>
            </a:r>
          </a:p>
        </p:txBody>
      </p:sp>
    </p:spTree>
    <p:extLst>
      <p:ext uri="{BB962C8B-B14F-4D97-AF65-F5344CB8AC3E}">
        <p14:creationId xmlns:p14="http://schemas.microsoft.com/office/powerpoint/2010/main" val="224812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96120" y="173612"/>
            <a:ext cx="2505942" cy="461665"/>
          </a:xfrm>
          <a:prstGeom prst="rect">
            <a:avLst/>
          </a:prstGeom>
        </p:spPr>
        <p:txBody>
          <a:bodyPr wrap="none">
            <a:spAutoFit/>
          </a:bodyPr>
          <a:lstStyle/>
          <a:p>
            <a:r>
              <a:rPr lang="en-US" sz="2400" b="1" u="sng">
                <a:solidFill>
                  <a:srgbClr val="0066FF"/>
                </a:solidFill>
              </a:rPr>
              <a:t>Dataframe: Slicing</a:t>
            </a:r>
          </a:p>
        </p:txBody>
      </p:sp>
      <p:sp>
        <p:nvSpPr>
          <p:cNvPr id="6" name="TextBox 5">
            <a:extLst>
              <a:ext uri="{FF2B5EF4-FFF2-40B4-BE49-F238E27FC236}">
                <a16:creationId xmlns:a16="http://schemas.microsoft.com/office/drawing/2014/main" id="{57CC49E6-4057-DDFE-947C-5F79B6E07F5F}"/>
              </a:ext>
            </a:extLst>
          </p:cNvPr>
          <p:cNvSpPr txBox="1"/>
          <p:nvPr/>
        </p:nvSpPr>
        <p:spPr>
          <a:xfrm>
            <a:off x="170855" y="1225180"/>
            <a:ext cx="10068298" cy="1107996"/>
          </a:xfrm>
          <a:prstGeom prst="rect">
            <a:avLst/>
          </a:prstGeom>
          <a:noFill/>
        </p:spPr>
        <p:txBody>
          <a:bodyPr wrap="square" rtlCol="0">
            <a:spAutoFit/>
          </a:bodyPr>
          <a:lstStyle/>
          <a:p>
            <a:r>
              <a:rPr lang="en-US" b="1"/>
              <a:t>Creating Masks</a:t>
            </a:r>
          </a:p>
          <a:p>
            <a:r>
              <a:rPr lang="en-US" sz="1600"/>
              <a:t>Masks are series that map row indices to Booleans (row_mask), or column heading to Booleans (col_mask), or replace df values with Booleans (df_mask).  These are often constructed from conditional statements, using relational operators like =, !=, &lt;, &gt;, &lt;=, etc.  Can also join conditionals with | (or) and &amp; (and).  Here’s some examples.  </a:t>
            </a:r>
          </a:p>
        </p:txBody>
      </p:sp>
      <p:sp>
        <p:nvSpPr>
          <p:cNvPr id="7" name="TextBox 6">
            <a:extLst>
              <a:ext uri="{FF2B5EF4-FFF2-40B4-BE49-F238E27FC236}">
                <a16:creationId xmlns:a16="http://schemas.microsoft.com/office/drawing/2014/main" id="{E9E0F03B-72E5-F85B-1F72-93D022074501}"/>
              </a:ext>
            </a:extLst>
          </p:cNvPr>
          <p:cNvSpPr txBox="1"/>
          <p:nvPr/>
        </p:nvSpPr>
        <p:spPr>
          <a:xfrm>
            <a:off x="10854765" y="1557030"/>
            <a:ext cx="965760" cy="584775"/>
          </a:xfrm>
          <a:prstGeom prst="rect">
            <a:avLst/>
          </a:prstGeom>
          <a:noFill/>
          <a:ln w="19050">
            <a:solidFill>
              <a:srgbClr val="FF0000"/>
            </a:solidFill>
          </a:ln>
        </p:spPr>
        <p:txBody>
          <a:bodyPr wrap="square" rtlCol="0">
            <a:spAutoFit/>
          </a:bodyPr>
          <a:lstStyle/>
          <a:p>
            <a:r>
              <a:rPr lang="en-US" sz="1600"/>
              <a:t>| = or</a:t>
            </a:r>
          </a:p>
          <a:p>
            <a:r>
              <a:rPr lang="en-US" sz="1600"/>
              <a:t>&amp; = and</a:t>
            </a:r>
          </a:p>
        </p:txBody>
      </p:sp>
      <p:sp>
        <p:nvSpPr>
          <p:cNvPr id="8" name="TextBox 7">
            <a:extLst>
              <a:ext uri="{FF2B5EF4-FFF2-40B4-BE49-F238E27FC236}">
                <a16:creationId xmlns:a16="http://schemas.microsoft.com/office/drawing/2014/main" id="{5F0E87DB-AC2E-7291-76B5-31D6836CC264}"/>
              </a:ext>
            </a:extLst>
          </p:cNvPr>
          <p:cNvSpPr txBox="1"/>
          <p:nvPr/>
        </p:nvSpPr>
        <p:spPr>
          <a:xfrm>
            <a:off x="170855" y="3994472"/>
            <a:ext cx="6014989" cy="307777"/>
          </a:xfrm>
          <a:prstGeom prst="rect">
            <a:avLst/>
          </a:prstGeom>
          <a:noFill/>
        </p:spPr>
        <p:txBody>
          <a:bodyPr wrap="square" rtlCol="0">
            <a:spAutoFit/>
          </a:bodyPr>
          <a:lstStyle/>
          <a:p>
            <a:r>
              <a:rPr lang="en-US" sz="1400">
                <a:solidFill>
                  <a:srgbClr val="0066FF"/>
                </a:solidFill>
              </a:rPr>
              <a:t>row_mask = (dataframe[“column1”] == “red” | dataframe[“column2”] == “blue”)</a:t>
            </a:r>
          </a:p>
        </p:txBody>
      </p:sp>
      <p:sp>
        <p:nvSpPr>
          <p:cNvPr id="9" name="TextBox 8">
            <a:extLst>
              <a:ext uri="{FF2B5EF4-FFF2-40B4-BE49-F238E27FC236}">
                <a16:creationId xmlns:a16="http://schemas.microsoft.com/office/drawing/2014/main" id="{B798BF6F-EA90-68AF-BCF6-6E42D8A3DCB6}"/>
              </a:ext>
            </a:extLst>
          </p:cNvPr>
          <p:cNvSpPr txBox="1"/>
          <p:nvPr/>
        </p:nvSpPr>
        <p:spPr>
          <a:xfrm>
            <a:off x="7064599" y="3944911"/>
            <a:ext cx="4755925" cy="523220"/>
          </a:xfrm>
          <a:prstGeom prst="rect">
            <a:avLst/>
          </a:prstGeom>
          <a:noFill/>
        </p:spPr>
        <p:txBody>
          <a:bodyPr wrap="square">
            <a:spAutoFit/>
          </a:bodyPr>
          <a:lstStyle/>
          <a:p>
            <a:r>
              <a:rPr lang="en-US" sz="1400"/>
              <a:t>returns row_mask according to whether row’s specified column values are equal to either red or blue.</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3159896F-8AC3-FF9E-9E31-DB2E378E23A0}"/>
                  </a:ext>
                </a:extLst>
              </p14:cNvPr>
              <p14:cNvContentPartPr/>
              <p14:nvPr/>
            </p14:nvContentPartPr>
            <p14:xfrm>
              <a:off x="6348382" y="4152047"/>
              <a:ext cx="553680" cy="45719"/>
            </p14:xfrm>
          </p:contentPart>
        </mc:Choice>
        <mc:Fallback xmlns="">
          <p:pic>
            <p:nvPicPr>
              <p:cNvPr id="10" name="Ink 9">
                <a:extLst>
                  <a:ext uri="{FF2B5EF4-FFF2-40B4-BE49-F238E27FC236}">
                    <a16:creationId xmlns:a16="http://schemas.microsoft.com/office/drawing/2014/main" id="{3159896F-8AC3-FF9E-9E31-DB2E378E23A0}"/>
                  </a:ext>
                </a:extLst>
              </p:cNvPr>
              <p:cNvPicPr/>
              <p:nvPr/>
            </p:nvPicPr>
            <p:blipFill>
              <a:blip r:embed="rId4"/>
              <a:stretch>
                <a:fillRect/>
              </a:stretch>
            </p:blipFill>
            <p:spPr>
              <a:xfrm>
                <a:off x="6339382" y="4142976"/>
                <a:ext cx="571320" cy="63499"/>
              </a:xfrm>
              <a:prstGeom prst="rect">
                <a:avLst/>
              </a:prstGeom>
            </p:spPr>
          </p:pic>
        </mc:Fallback>
      </mc:AlternateContent>
      <p:pic>
        <p:nvPicPr>
          <p:cNvPr id="11" name="Picture 10">
            <a:extLst>
              <a:ext uri="{FF2B5EF4-FFF2-40B4-BE49-F238E27FC236}">
                <a16:creationId xmlns:a16="http://schemas.microsoft.com/office/drawing/2014/main" id="{5EE2CB70-71B5-7CB9-942B-F09F167DE299}"/>
              </a:ext>
            </a:extLst>
          </p:cNvPr>
          <p:cNvPicPr>
            <a:picLocks noChangeAspect="1"/>
          </p:cNvPicPr>
          <p:nvPr/>
        </p:nvPicPr>
        <p:blipFill>
          <a:blip r:embed="rId5"/>
          <a:stretch>
            <a:fillRect/>
          </a:stretch>
        </p:blipFill>
        <p:spPr>
          <a:xfrm>
            <a:off x="7197157" y="4543603"/>
            <a:ext cx="4067743" cy="238158"/>
          </a:xfrm>
          <a:prstGeom prst="rect">
            <a:avLst/>
          </a:prstGeom>
        </p:spPr>
      </p:pic>
      <p:sp>
        <p:nvSpPr>
          <p:cNvPr id="12" name="TextBox 11">
            <a:extLst>
              <a:ext uri="{FF2B5EF4-FFF2-40B4-BE49-F238E27FC236}">
                <a16:creationId xmlns:a16="http://schemas.microsoft.com/office/drawing/2014/main" id="{5E8810F6-5D59-ACAC-B0CA-2218523531BE}"/>
              </a:ext>
            </a:extLst>
          </p:cNvPr>
          <p:cNvSpPr txBox="1"/>
          <p:nvPr/>
        </p:nvSpPr>
        <p:spPr>
          <a:xfrm>
            <a:off x="170855" y="5069267"/>
            <a:ext cx="2269616" cy="307777"/>
          </a:xfrm>
          <a:prstGeom prst="rect">
            <a:avLst/>
          </a:prstGeom>
          <a:noFill/>
        </p:spPr>
        <p:txBody>
          <a:bodyPr wrap="square" rtlCol="0">
            <a:spAutoFit/>
          </a:bodyPr>
          <a:lstStyle/>
          <a:p>
            <a:r>
              <a:rPr lang="en-US" sz="1400">
                <a:solidFill>
                  <a:srgbClr val="0066FF"/>
                </a:solidFill>
              </a:rPr>
              <a:t>row_mask = list of Booleans</a:t>
            </a:r>
          </a:p>
        </p:txBody>
      </p:sp>
      <p:sp>
        <p:nvSpPr>
          <p:cNvPr id="13" name="TextBox 12">
            <a:extLst>
              <a:ext uri="{FF2B5EF4-FFF2-40B4-BE49-F238E27FC236}">
                <a16:creationId xmlns:a16="http://schemas.microsoft.com/office/drawing/2014/main" id="{8ADE7D0F-8B05-14AE-A791-7A10DACEE435}"/>
              </a:ext>
            </a:extLst>
          </p:cNvPr>
          <p:cNvSpPr txBox="1"/>
          <p:nvPr/>
        </p:nvSpPr>
        <p:spPr>
          <a:xfrm>
            <a:off x="3258621" y="5095392"/>
            <a:ext cx="6733203" cy="523220"/>
          </a:xfrm>
          <a:prstGeom prst="rect">
            <a:avLst/>
          </a:prstGeom>
          <a:noFill/>
        </p:spPr>
        <p:txBody>
          <a:bodyPr wrap="square">
            <a:spAutoFit/>
          </a:bodyPr>
          <a:lstStyle/>
          <a:p>
            <a:r>
              <a:rPr lang="en-US" sz="1400"/>
              <a:t>it’s also possible to just write a list of True, False values yourself.  And as long as it’s the same length as the dataframe, it will work for slicing purposes.</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DBD9D40A-4DF6-FEF9-CCE3-75E4683E369C}"/>
                  </a:ext>
                </a:extLst>
              </p14:cNvPr>
              <p14:cNvContentPartPr/>
              <p14:nvPr/>
            </p14:nvContentPartPr>
            <p14:xfrm>
              <a:off x="2535721" y="5246097"/>
              <a:ext cx="553680" cy="45719"/>
            </p14:xfrm>
          </p:contentPart>
        </mc:Choice>
        <mc:Fallback xmlns="">
          <p:pic>
            <p:nvPicPr>
              <p:cNvPr id="14" name="Ink 13">
                <a:extLst>
                  <a:ext uri="{FF2B5EF4-FFF2-40B4-BE49-F238E27FC236}">
                    <a16:creationId xmlns:a16="http://schemas.microsoft.com/office/drawing/2014/main" id="{DBD9D40A-4DF6-FEF9-CCE3-75E4683E369C}"/>
                  </a:ext>
                </a:extLst>
              </p:cNvPr>
              <p:cNvPicPr/>
              <p:nvPr/>
            </p:nvPicPr>
            <p:blipFill>
              <a:blip r:embed="rId4"/>
              <a:stretch>
                <a:fillRect/>
              </a:stretch>
            </p:blipFill>
            <p:spPr>
              <a:xfrm>
                <a:off x="2526721" y="5237026"/>
                <a:ext cx="571320" cy="63499"/>
              </a:xfrm>
              <a:prstGeom prst="rect">
                <a:avLst/>
              </a:prstGeom>
            </p:spPr>
          </p:pic>
        </mc:Fallback>
      </mc:AlternateContent>
      <p:sp>
        <p:nvSpPr>
          <p:cNvPr id="15" name="TextBox 14">
            <a:extLst>
              <a:ext uri="{FF2B5EF4-FFF2-40B4-BE49-F238E27FC236}">
                <a16:creationId xmlns:a16="http://schemas.microsoft.com/office/drawing/2014/main" id="{0AE580BC-0680-EF49-901D-8ACC156D0500}"/>
              </a:ext>
            </a:extLst>
          </p:cNvPr>
          <p:cNvSpPr txBox="1"/>
          <p:nvPr/>
        </p:nvSpPr>
        <p:spPr>
          <a:xfrm>
            <a:off x="170855" y="2792911"/>
            <a:ext cx="3610569" cy="307777"/>
          </a:xfrm>
          <a:prstGeom prst="rect">
            <a:avLst/>
          </a:prstGeom>
          <a:noFill/>
        </p:spPr>
        <p:txBody>
          <a:bodyPr wrap="square" rtlCol="0">
            <a:spAutoFit/>
          </a:bodyPr>
          <a:lstStyle/>
          <a:p>
            <a:r>
              <a:rPr lang="en-US" sz="1400">
                <a:solidFill>
                  <a:srgbClr val="0066FF"/>
                </a:solidFill>
              </a:rPr>
              <a:t>row_mask = (dataframe[“column”] &gt;= number)</a:t>
            </a:r>
          </a:p>
        </p:txBody>
      </p:sp>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13F5B58A-B0CB-21C8-2F75-A216C048AA3C}"/>
                  </a:ext>
                </a:extLst>
              </p14:cNvPr>
              <p14:cNvContentPartPr/>
              <p14:nvPr/>
            </p14:nvContentPartPr>
            <p14:xfrm>
              <a:off x="3838465" y="2914587"/>
              <a:ext cx="618840" cy="71280"/>
            </p14:xfrm>
          </p:contentPart>
        </mc:Choice>
        <mc:Fallback xmlns="">
          <p:pic>
            <p:nvPicPr>
              <p:cNvPr id="16" name="Ink 15">
                <a:extLst>
                  <a:ext uri="{FF2B5EF4-FFF2-40B4-BE49-F238E27FC236}">
                    <a16:creationId xmlns:a16="http://schemas.microsoft.com/office/drawing/2014/main" id="{13F5B58A-B0CB-21C8-2F75-A216C048AA3C}"/>
                  </a:ext>
                </a:extLst>
              </p:cNvPr>
              <p:cNvPicPr/>
              <p:nvPr/>
            </p:nvPicPr>
            <p:blipFill>
              <a:blip r:embed="rId8"/>
              <a:stretch>
                <a:fillRect/>
              </a:stretch>
            </p:blipFill>
            <p:spPr>
              <a:xfrm>
                <a:off x="3832349" y="2908467"/>
                <a:ext cx="631073" cy="83520"/>
              </a:xfrm>
              <a:prstGeom prst="rect">
                <a:avLst/>
              </a:prstGeom>
            </p:spPr>
          </p:pic>
        </mc:Fallback>
      </mc:AlternateContent>
      <p:sp>
        <p:nvSpPr>
          <p:cNvPr id="17" name="TextBox 16">
            <a:extLst>
              <a:ext uri="{FF2B5EF4-FFF2-40B4-BE49-F238E27FC236}">
                <a16:creationId xmlns:a16="http://schemas.microsoft.com/office/drawing/2014/main" id="{5D2E46C3-055C-7C49-1F96-7DD3085FBB44}"/>
              </a:ext>
            </a:extLst>
          </p:cNvPr>
          <p:cNvSpPr txBox="1"/>
          <p:nvPr/>
        </p:nvSpPr>
        <p:spPr>
          <a:xfrm>
            <a:off x="4761998" y="2724257"/>
            <a:ext cx="5923724" cy="523220"/>
          </a:xfrm>
          <a:prstGeom prst="rect">
            <a:avLst/>
          </a:prstGeom>
          <a:noFill/>
        </p:spPr>
        <p:txBody>
          <a:bodyPr wrap="square">
            <a:spAutoFit/>
          </a:bodyPr>
          <a:lstStyle/>
          <a:p>
            <a:r>
              <a:rPr lang="en-US" sz="1400"/>
              <a:t>this will return row_mask according to whether the value of the row within that column is &gt;= number or not.</a:t>
            </a:r>
          </a:p>
        </p:txBody>
      </p:sp>
      <p:pic>
        <p:nvPicPr>
          <p:cNvPr id="18" name="Picture 17">
            <a:extLst>
              <a:ext uri="{FF2B5EF4-FFF2-40B4-BE49-F238E27FC236}">
                <a16:creationId xmlns:a16="http://schemas.microsoft.com/office/drawing/2014/main" id="{FD5AC929-9226-C47A-086A-844FE48E76C8}"/>
              </a:ext>
            </a:extLst>
          </p:cNvPr>
          <p:cNvPicPr>
            <a:picLocks noChangeAspect="1"/>
          </p:cNvPicPr>
          <p:nvPr/>
        </p:nvPicPr>
        <p:blipFill>
          <a:blip r:embed="rId9"/>
          <a:stretch>
            <a:fillRect/>
          </a:stretch>
        </p:blipFill>
        <p:spPr>
          <a:xfrm>
            <a:off x="4835439" y="3345715"/>
            <a:ext cx="2229161" cy="228632"/>
          </a:xfrm>
          <a:prstGeom prst="rect">
            <a:avLst/>
          </a:prstGeom>
        </p:spPr>
      </p:pic>
      <p:pic>
        <p:nvPicPr>
          <p:cNvPr id="19" name="Picture 18">
            <a:extLst>
              <a:ext uri="{FF2B5EF4-FFF2-40B4-BE49-F238E27FC236}">
                <a16:creationId xmlns:a16="http://schemas.microsoft.com/office/drawing/2014/main" id="{A9E768C7-1FD9-ACB0-B913-B2BEA65C3AA2}"/>
              </a:ext>
            </a:extLst>
          </p:cNvPr>
          <p:cNvPicPr>
            <a:picLocks noChangeAspect="1"/>
          </p:cNvPicPr>
          <p:nvPr/>
        </p:nvPicPr>
        <p:blipFill>
          <a:blip r:embed="rId10"/>
          <a:stretch>
            <a:fillRect/>
          </a:stretch>
        </p:blipFill>
        <p:spPr>
          <a:xfrm>
            <a:off x="5044747" y="5781518"/>
            <a:ext cx="6128065" cy="438173"/>
          </a:xfrm>
          <a:prstGeom prst="rect">
            <a:avLst/>
          </a:prstGeom>
        </p:spPr>
      </p:pic>
    </p:spTree>
    <p:extLst>
      <p:ext uri="{BB962C8B-B14F-4D97-AF65-F5344CB8AC3E}">
        <p14:creationId xmlns:p14="http://schemas.microsoft.com/office/powerpoint/2010/main" val="151199129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2A4F8-CF0E-9A1E-FC78-BBE13B7414A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38146F55-D587-2639-5C60-DB20B46974C2}"/>
              </a:ext>
            </a:extLst>
          </p:cNvPr>
          <p:cNvSpPr/>
          <p:nvPr/>
        </p:nvSpPr>
        <p:spPr>
          <a:xfrm>
            <a:off x="4100151" y="202209"/>
            <a:ext cx="2574872" cy="461665"/>
          </a:xfrm>
          <a:prstGeom prst="rect">
            <a:avLst/>
          </a:prstGeom>
        </p:spPr>
        <p:txBody>
          <a:bodyPr wrap="none">
            <a:spAutoFit/>
          </a:bodyPr>
          <a:lstStyle/>
          <a:p>
            <a:r>
              <a:rPr lang="en-US" sz="2400" b="1" u="sng">
                <a:solidFill>
                  <a:srgbClr val="0066FF"/>
                </a:solidFill>
              </a:rPr>
              <a:t>Dataframe: Slicing </a:t>
            </a:r>
          </a:p>
        </p:txBody>
      </p:sp>
      <p:sp>
        <p:nvSpPr>
          <p:cNvPr id="4" name="TextBox 3">
            <a:extLst>
              <a:ext uri="{FF2B5EF4-FFF2-40B4-BE49-F238E27FC236}">
                <a16:creationId xmlns:a16="http://schemas.microsoft.com/office/drawing/2014/main" id="{142EA253-BB81-6D0B-D34C-97A11374CE4A}"/>
              </a:ext>
            </a:extLst>
          </p:cNvPr>
          <p:cNvSpPr txBox="1"/>
          <p:nvPr/>
        </p:nvSpPr>
        <p:spPr>
          <a:xfrm>
            <a:off x="209645" y="1305669"/>
            <a:ext cx="11332147" cy="861774"/>
          </a:xfrm>
          <a:prstGeom prst="rect">
            <a:avLst/>
          </a:prstGeom>
          <a:noFill/>
        </p:spPr>
        <p:txBody>
          <a:bodyPr wrap="square" rtlCol="0">
            <a:spAutoFit/>
          </a:bodyPr>
          <a:lstStyle/>
          <a:p>
            <a:r>
              <a:rPr lang="en-US" b="1"/>
              <a:t>Creating Masks</a:t>
            </a:r>
            <a:endParaRPr lang="en-US"/>
          </a:p>
          <a:p>
            <a:r>
              <a:rPr lang="en-US" sz="1600"/>
              <a:t>I don’t know of a way to create a column mask using the means heretofore provided.  So whatever.  Let’s just move on to the df_mask variety.</a:t>
            </a:r>
          </a:p>
        </p:txBody>
      </p:sp>
      <p:sp>
        <p:nvSpPr>
          <p:cNvPr id="14" name="TextBox 13">
            <a:extLst>
              <a:ext uri="{FF2B5EF4-FFF2-40B4-BE49-F238E27FC236}">
                <a16:creationId xmlns:a16="http://schemas.microsoft.com/office/drawing/2014/main" id="{5F1246ED-EA3A-BEA2-509D-C98E8530F769}"/>
              </a:ext>
            </a:extLst>
          </p:cNvPr>
          <p:cNvSpPr txBox="1"/>
          <p:nvPr/>
        </p:nvSpPr>
        <p:spPr>
          <a:xfrm>
            <a:off x="217051" y="2375480"/>
            <a:ext cx="3420883" cy="307777"/>
          </a:xfrm>
          <a:prstGeom prst="rect">
            <a:avLst/>
          </a:prstGeom>
          <a:noFill/>
        </p:spPr>
        <p:txBody>
          <a:bodyPr wrap="square" rtlCol="0">
            <a:spAutoFit/>
          </a:bodyPr>
          <a:lstStyle/>
          <a:p>
            <a:r>
              <a:rPr lang="en-US" sz="1400">
                <a:solidFill>
                  <a:srgbClr val="0066FF"/>
                </a:solidFill>
              </a:rPr>
              <a:t>df_mask = (dataframe[colspecs] &gt;= number)</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E3204D9-BEE6-1EA0-726A-402663DC6BE9}"/>
                  </a:ext>
                </a:extLst>
              </p14:cNvPr>
              <p14:cNvContentPartPr/>
              <p14:nvPr/>
            </p14:nvContentPartPr>
            <p14:xfrm>
              <a:off x="3662715" y="2469211"/>
              <a:ext cx="618840" cy="71280"/>
            </p14:xfrm>
          </p:contentPart>
        </mc:Choice>
        <mc:Fallback xmlns="">
          <p:pic>
            <p:nvPicPr>
              <p:cNvPr id="2" name="Ink 1">
                <a:extLst>
                  <a:ext uri="{FF2B5EF4-FFF2-40B4-BE49-F238E27FC236}">
                    <a16:creationId xmlns:a16="http://schemas.microsoft.com/office/drawing/2014/main" id="{2E3204D9-BEE6-1EA0-726A-402663DC6BE9}"/>
                  </a:ext>
                </a:extLst>
              </p:cNvPr>
              <p:cNvPicPr/>
              <p:nvPr/>
            </p:nvPicPr>
            <p:blipFill>
              <a:blip r:embed="rId4"/>
              <a:stretch>
                <a:fillRect/>
              </a:stretch>
            </p:blipFill>
            <p:spPr>
              <a:xfrm>
                <a:off x="3656599" y="2463091"/>
                <a:ext cx="631073" cy="83520"/>
              </a:xfrm>
              <a:prstGeom prst="rect">
                <a:avLst/>
              </a:prstGeom>
            </p:spPr>
          </p:pic>
        </mc:Fallback>
      </mc:AlternateContent>
      <p:sp>
        <p:nvSpPr>
          <p:cNvPr id="8" name="TextBox 7">
            <a:extLst>
              <a:ext uri="{FF2B5EF4-FFF2-40B4-BE49-F238E27FC236}">
                <a16:creationId xmlns:a16="http://schemas.microsoft.com/office/drawing/2014/main" id="{2EB6BEAB-FC5A-D3CD-6557-AD65984A0F30}"/>
              </a:ext>
            </a:extLst>
          </p:cNvPr>
          <p:cNvSpPr txBox="1"/>
          <p:nvPr/>
        </p:nvSpPr>
        <p:spPr>
          <a:xfrm>
            <a:off x="4498476" y="2366425"/>
            <a:ext cx="7123253" cy="523220"/>
          </a:xfrm>
          <a:prstGeom prst="rect">
            <a:avLst/>
          </a:prstGeom>
          <a:noFill/>
        </p:spPr>
        <p:txBody>
          <a:bodyPr wrap="square">
            <a:spAutoFit/>
          </a:bodyPr>
          <a:lstStyle/>
          <a:p>
            <a:r>
              <a:rPr lang="en-US" sz="1400"/>
              <a:t>this will return a dataframe mask consisting of those columns in colspecs and with their elements replaced by True/False according to whether those values satisfy the condition or not.</a:t>
            </a:r>
          </a:p>
        </p:txBody>
      </p:sp>
      <p:sp>
        <p:nvSpPr>
          <p:cNvPr id="16" name="TextBox 15">
            <a:extLst>
              <a:ext uri="{FF2B5EF4-FFF2-40B4-BE49-F238E27FC236}">
                <a16:creationId xmlns:a16="http://schemas.microsoft.com/office/drawing/2014/main" id="{7AA185F2-28A0-FD35-CCE1-DEB28BB5C614}"/>
              </a:ext>
            </a:extLst>
          </p:cNvPr>
          <p:cNvSpPr txBox="1"/>
          <p:nvPr/>
        </p:nvSpPr>
        <p:spPr>
          <a:xfrm>
            <a:off x="209645" y="3704033"/>
            <a:ext cx="5522278" cy="307777"/>
          </a:xfrm>
          <a:prstGeom prst="rect">
            <a:avLst/>
          </a:prstGeom>
          <a:noFill/>
        </p:spPr>
        <p:txBody>
          <a:bodyPr wrap="square" rtlCol="0">
            <a:spAutoFit/>
          </a:bodyPr>
          <a:lstStyle/>
          <a:p>
            <a:r>
              <a:rPr lang="en-US" sz="1400">
                <a:solidFill>
                  <a:srgbClr val="0066FF"/>
                </a:solidFill>
              </a:rPr>
              <a:t>df_mask = (dataframe[colspecs] == “red” | dataframe[colspecks] = “blue”)</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FC8B71BD-874A-A8DC-E762-D8660351F387}"/>
                  </a:ext>
                </a:extLst>
              </p14:cNvPr>
              <p14:cNvContentPartPr/>
              <p14:nvPr/>
            </p14:nvContentPartPr>
            <p14:xfrm>
              <a:off x="5731923" y="3822281"/>
              <a:ext cx="618840" cy="71280"/>
            </p14:xfrm>
          </p:contentPart>
        </mc:Choice>
        <mc:Fallback xmlns="">
          <p:pic>
            <p:nvPicPr>
              <p:cNvPr id="5" name="Ink 4">
                <a:extLst>
                  <a:ext uri="{FF2B5EF4-FFF2-40B4-BE49-F238E27FC236}">
                    <a16:creationId xmlns:a16="http://schemas.microsoft.com/office/drawing/2014/main" id="{FC8B71BD-874A-A8DC-E762-D8660351F387}"/>
                  </a:ext>
                </a:extLst>
              </p:cNvPr>
              <p:cNvPicPr/>
              <p:nvPr/>
            </p:nvPicPr>
            <p:blipFill>
              <a:blip r:embed="rId4"/>
              <a:stretch>
                <a:fillRect/>
              </a:stretch>
            </p:blipFill>
            <p:spPr>
              <a:xfrm>
                <a:off x="5725807" y="3816161"/>
                <a:ext cx="631073" cy="83520"/>
              </a:xfrm>
              <a:prstGeom prst="rect">
                <a:avLst/>
              </a:prstGeom>
            </p:spPr>
          </p:pic>
        </mc:Fallback>
      </mc:AlternateContent>
      <p:sp>
        <p:nvSpPr>
          <p:cNvPr id="6" name="TextBox 5">
            <a:extLst>
              <a:ext uri="{FF2B5EF4-FFF2-40B4-BE49-F238E27FC236}">
                <a16:creationId xmlns:a16="http://schemas.microsoft.com/office/drawing/2014/main" id="{B2E7C66F-E8CB-37D5-E8C3-8DA22984ADB6}"/>
              </a:ext>
            </a:extLst>
          </p:cNvPr>
          <p:cNvSpPr txBox="1"/>
          <p:nvPr/>
        </p:nvSpPr>
        <p:spPr>
          <a:xfrm>
            <a:off x="6498504" y="3650181"/>
            <a:ext cx="4887249" cy="738664"/>
          </a:xfrm>
          <a:prstGeom prst="rect">
            <a:avLst/>
          </a:prstGeom>
          <a:noFill/>
        </p:spPr>
        <p:txBody>
          <a:bodyPr wrap="square">
            <a:spAutoFit/>
          </a:bodyPr>
          <a:lstStyle/>
          <a:p>
            <a:r>
              <a:rPr lang="en-US" sz="1400"/>
              <a:t>this will return a dataframe mask consisting of those columns in colspecs and with their elements replaced by True/False according to whether those values satisfy the condition or not.</a:t>
            </a:r>
          </a:p>
        </p:txBody>
      </p:sp>
      <p:pic>
        <p:nvPicPr>
          <p:cNvPr id="9" name="Picture 8">
            <a:extLst>
              <a:ext uri="{FF2B5EF4-FFF2-40B4-BE49-F238E27FC236}">
                <a16:creationId xmlns:a16="http://schemas.microsoft.com/office/drawing/2014/main" id="{C9D0AA52-A397-6C45-D33B-BE416BB9FBDC}"/>
              </a:ext>
            </a:extLst>
          </p:cNvPr>
          <p:cNvPicPr>
            <a:picLocks noChangeAspect="1"/>
          </p:cNvPicPr>
          <p:nvPr/>
        </p:nvPicPr>
        <p:blipFill>
          <a:blip r:embed="rId6"/>
          <a:stretch>
            <a:fillRect/>
          </a:stretch>
        </p:blipFill>
        <p:spPr>
          <a:xfrm>
            <a:off x="4686797" y="2981174"/>
            <a:ext cx="5378726" cy="317516"/>
          </a:xfrm>
          <a:prstGeom prst="rect">
            <a:avLst/>
          </a:prstGeom>
        </p:spPr>
      </p:pic>
    </p:spTree>
    <p:extLst>
      <p:ext uri="{BB962C8B-B14F-4D97-AF65-F5344CB8AC3E}">
        <p14:creationId xmlns:p14="http://schemas.microsoft.com/office/powerpoint/2010/main" val="2856366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29F870-5F0A-FECE-115D-36814F62F50E}"/>
              </a:ext>
            </a:extLst>
          </p:cNvPr>
          <p:cNvPicPr>
            <a:picLocks noChangeAspect="1"/>
          </p:cNvPicPr>
          <p:nvPr/>
        </p:nvPicPr>
        <p:blipFill>
          <a:blip r:embed="rId2"/>
          <a:stretch>
            <a:fillRect/>
          </a:stretch>
        </p:blipFill>
        <p:spPr>
          <a:xfrm>
            <a:off x="304737" y="1520963"/>
            <a:ext cx="6352722" cy="672455"/>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4A138DAD-4DBC-E535-1961-AC3EA2B2BFD1}"/>
                  </a:ext>
                </a:extLst>
              </p14:cNvPr>
              <p14:cNvContentPartPr/>
              <p14:nvPr/>
            </p14:nvContentPartPr>
            <p14:xfrm rot="16200000">
              <a:off x="7056479" y="1620850"/>
              <a:ext cx="232560" cy="472680"/>
            </p14:xfrm>
          </p:contentPart>
        </mc:Choice>
        <mc:Fallback xmlns="">
          <p:pic>
            <p:nvPicPr>
              <p:cNvPr id="6" name="Ink 5">
                <a:extLst>
                  <a:ext uri="{FF2B5EF4-FFF2-40B4-BE49-F238E27FC236}">
                    <a16:creationId xmlns:a16="http://schemas.microsoft.com/office/drawing/2014/main" id="{4A138DAD-4DBC-E535-1961-AC3EA2B2BFD1}"/>
                  </a:ext>
                </a:extLst>
              </p:cNvPr>
              <p:cNvPicPr/>
              <p:nvPr/>
            </p:nvPicPr>
            <p:blipFill>
              <a:blip r:embed="rId4"/>
              <a:stretch>
                <a:fillRect/>
              </a:stretch>
            </p:blipFill>
            <p:spPr>
              <a:xfrm rot="16200000">
                <a:off x="7047479" y="1611850"/>
                <a:ext cx="250200" cy="490320"/>
              </a:xfrm>
              <a:prstGeom prst="rect">
                <a:avLst/>
              </a:prstGeom>
            </p:spPr>
          </p:pic>
        </mc:Fallback>
      </mc:AlternateContent>
      <p:pic>
        <p:nvPicPr>
          <p:cNvPr id="7" name="Picture 6">
            <a:extLst>
              <a:ext uri="{FF2B5EF4-FFF2-40B4-BE49-F238E27FC236}">
                <a16:creationId xmlns:a16="http://schemas.microsoft.com/office/drawing/2014/main" id="{783D5CB0-29A3-2133-27A4-A622420798AE}"/>
              </a:ext>
            </a:extLst>
          </p:cNvPr>
          <p:cNvPicPr>
            <a:picLocks noChangeAspect="1"/>
          </p:cNvPicPr>
          <p:nvPr/>
        </p:nvPicPr>
        <p:blipFill>
          <a:blip r:embed="rId5"/>
          <a:stretch>
            <a:fillRect/>
          </a:stretch>
        </p:blipFill>
        <p:spPr>
          <a:xfrm>
            <a:off x="7967550" y="1451343"/>
            <a:ext cx="2252670" cy="1384368"/>
          </a:xfrm>
          <a:prstGeom prst="rect">
            <a:avLst/>
          </a:prstGeom>
        </p:spPr>
      </p:pic>
      <p:sp>
        <p:nvSpPr>
          <p:cNvPr id="10" name="Rectangle 9">
            <a:extLst>
              <a:ext uri="{FF2B5EF4-FFF2-40B4-BE49-F238E27FC236}">
                <a16:creationId xmlns:a16="http://schemas.microsoft.com/office/drawing/2014/main" id="{6E937A5F-E04F-D7CF-AA1E-C982D6C3EB8C}"/>
              </a:ext>
            </a:extLst>
          </p:cNvPr>
          <p:cNvSpPr/>
          <p:nvPr/>
        </p:nvSpPr>
        <p:spPr>
          <a:xfrm>
            <a:off x="4330563" y="167955"/>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12" name="TextBox 11">
            <a:extLst>
              <a:ext uri="{FF2B5EF4-FFF2-40B4-BE49-F238E27FC236}">
                <a16:creationId xmlns:a16="http://schemas.microsoft.com/office/drawing/2014/main" id="{C4943840-1C75-1B3C-897B-D5AA8E97711C}"/>
              </a:ext>
            </a:extLst>
          </p:cNvPr>
          <p:cNvSpPr txBox="1"/>
          <p:nvPr/>
        </p:nvSpPr>
        <p:spPr>
          <a:xfrm>
            <a:off x="221162" y="1136122"/>
            <a:ext cx="2925161" cy="307777"/>
          </a:xfrm>
          <a:prstGeom prst="rect">
            <a:avLst/>
          </a:prstGeom>
          <a:noFill/>
        </p:spPr>
        <p:txBody>
          <a:bodyPr wrap="square" rtlCol="0">
            <a:spAutoFit/>
          </a:bodyPr>
          <a:lstStyle/>
          <a:p>
            <a:r>
              <a:rPr lang="en-US" sz="1400"/>
              <a:t>slicing out a single column:</a:t>
            </a:r>
          </a:p>
        </p:txBody>
      </p:sp>
      <p:sp>
        <p:nvSpPr>
          <p:cNvPr id="4" name="TextBox 3">
            <a:extLst>
              <a:ext uri="{FF2B5EF4-FFF2-40B4-BE49-F238E27FC236}">
                <a16:creationId xmlns:a16="http://schemas.microsoft.com/office/drawing/2014/main" id="{301C23EB-AD9A-16D0-2263-E163C83C9690}"/>
              </a:ext>
            </a:extLst>
          </p:cNvPr>
          <p:cNvSpPr txBox="1"/>
          <p:nvPr/>
        </p:nvSpPr>
        <p:spPr>
          <a:xfrm>
            <a:off x="265409" y="2912775"/>
            <a:ext cx="2925161" cy="307777"/>
          </a:xfrm>
          <a:prstGeom prst="rect">
            <a:avLst/>
          </a:prstGeom>
          <a:noFill/>
        </p:spPr>
        <p:txBody>
          <a:bodyPr wrap="square" rtlCol="0">
            <a:spAutoFit/>
          </a:bodyPr>
          <a:lstStyle/>
          <a:p>
            <a:r>
              <a:rPr lang="en-US" sz="1400"/>
              <a:t>slicing two columns,</a:t>
            </a:r>
          </a:p>
        </p:txBody>
      </p:sp>
      <p:pic>
        <p:nvPicPr>
          <p:cNvPr id="15" name="Picture 14">
            <a:extLst>
              <a:ext uri="{FF2B5EF4-FFF2-40B4-BE49-F238E27FC236}">
                <a16:creationId xmlns:a16="http://schemas.microsoft.com/office/drawing/2014/main" id="{6FBD1D7D-03FE-A603-8E5E-C4DF70C91938}"/>
              </a:ext>
            </a:extLst>
          </p:cNvPr>
          <p:cNvPicPr>
            <a:picLocks noChangeAspect="1"/>
          </p:cNvPicPr>
          <p:nvPr/>
        </p:nvPicPr>
        <p:blipFill>
          <a:blip r:embed="rId6"/>
          <a:stretch>
            <a:fillRect/>
          </a:stretch>
        </p:blipFill>
        <p:spPr>
          <a:xfrm>
            <a:off x="403898" y="3846117"/>
            <a:ext cx="3802710" cy="1394581"/>
          </a:xfrm>
          <a:prstGeom prst="rect">
            <a:avLst/>
          </a:prstGeom>
        </p:spPr>
      </p:pic>
      <p:pic>
        <p:nvPicPr>
          <p:cNvPr id="17" name="Picture 16">
            <a:extLst>
              <a:ext uri="{FF2B5EF4-FFF2-40B4-BE49-F238E27FC236}">
                <a16:creationId xmlns:a16="http://schemas.microsoft.com/office/drawing/2014/main" id="{B3A6AC2F-839D-642A-7C98-AFCE3840482A}"/>
              </a:ext>
            </a:extLst>
          </p:cNvPr>
          <p:cNvPicPr>
            <a:picLocks noChangeAspect="1"/>
          </p:cNvPicPr>
          <p:nvPr/>
        </p:nvPicPr>
        <p:blipFill>
          <a:blip r:embed="rId7"/>
          <a:stretch>
            <a:fillRect/>
          </a:stretch>
        </p:blipFill>
        <p:spPr>
          <a:xfrm>
            <a:off x="4937660" y="3872789"/>
            <a:ext cx="1158340" cy="1341236"/>
          </a:xfrm>
          <a:prstGeom prst="rect">
            <a:avLst/>
          </a:prstGeom>
        </p:spPr>
      </p:pic>
      <p:pic>
        <p:nvPicPr>
          <p:cNvPr id="18" name="Picture 17">
            <a:extLst>
              <a:ext uri="{FF2B5EF4-FFF2-40B4-BE49-F238E27FC236}">
                <a16:creationId xmlns:a16="http://schemas.microsoft.com/office/drawing/2014/main" id="{9A1FB175-ED86-E105-185F-A30E4180B046}"/>
              </a:ext>
            </a:extLst>
          </p:cNvPr>
          <p:cNvPicPr>
            <a:picLocks noChangeAspect="1"/>
          </p:cNvPicPr>
          <p:nvPr/>
        </p:nvPicPr>
        <p:blipFill>
          <a:blip r:embed="rId8"/>
          <a:stretch>
            <a:fillRect/>
          </a:stretch>
        </p:blipFill>
        <p:spPr>
          <a:xfrm>
            <a:off x="265409" y="3340517"/>
            <a:ext cx="948985" cy="228671"/>
          </a:xfrm>
          <a:prstGeom prst="rect">
            <a:avLst/>
          </a:prstGeom>
        </p:spPr>
      </p:pic>
      <p:pic>
        <p:nvPicPr>
          <p:cNvPr id="19" name="Picture 18">
            <a:extLst>
              <a:ext uri="{FF2B5EF4-FFF2-40B4-BE49-F238E27FC236}">
                <a16:creationId xmlns:a16="http://schemas.microsoft.com/office/drawing/2014/main" id="{FE274A52-FF47-3771-5E29-BE13B0B342E6}"/>
              </a:ext>
            </a:extLst>
          </p:cNvPr>
          <p:cNvPicPr>
            <a:picLocks noChangeAspect="1"/>
          </p:cNvPicPr>
          <p:nvPr/>
        </p:nvPicPr>
        <p:blipFill>
          <a:blip r:embed="rId9"/>
          <a:stretch>
            <a:fillRect/>
          </a:stretch>
        </p:blipFill>
        <p:spPr>
          <a:xfrm>
            <a:off x="4844680" y="3404778"/>
            <a:ext cx="2273033" cy="292247"/>
          </a:xfrm>
          <a:prstGeom prst="rect">
            <a:avLst/>
          </a:prstGeom>
        </p:spPr>
      </p:pic>
      <p:pic>
        <p:nvPicPr>
          <p:cNvPr id="20" name="Picture 19">
            <a:extLst>
              <a:ext uri="{FF2B5EF4-FFF2-40B4-BE49-F238E27FC236}">
                <a16:creationId xmlns:a16="http://schemas.microsoft.com/office/drawing/2014/main" id="{01F613FC-D933-DCE8-92D4-6F08E4AADC5A}"/>
              </a:ext>
            </a:extLst>
          </p:cNvPr>
          <p:cNvPicPr>
            <a:picLocks noChangeAspect="1"/>
          </p:cNvPicPr>
          <p:nvPr/>
        </p:nvPicPr>
        <p:blipFill>
          <a:blip r:embed="rId10"/>
          <a:stretch>
            <a:fillRect/>
          </a:stretch>
        </p:blipFill>
        <p:spPr>
          <a:xfrm>
            <a:off x="7967550" y="3352211"/>
            <a:ext cx="2562272" cy="260231"/>
          </a:xfrm>
          <a:prstGeom prst="rect">
            <a:avLst/>
          </a:prstGeom>
        </p:spPr>
      </p:pic>
      <p:pic>
        <p:nvPicPr>
          <p:cNvPr id="21" name="Picture 20">
            <a:extLst>
              <a:ext uri="{FF2B5EF4-FFF2-40B4-BE49-F238E27FC236}">
                <a16:creationId xmlns:a16="http://schemas.microsoft.com/office/drawing/2014/main" id="{FB559E17-C572-C82C-AA12-8E5EDD53B3D6}"/>
              </a:ext>
            </a:extLst>
          </p:cNvPr>
          <p:cNvPicPr>
            <a:picLocks noChangeAspect="1"/>
          </p:cNvPicPr>
          <p:nvPr/>
        </p:nvPicPr>
        <p:blipFill>
          <a:blip r:embed="rId11"/>
          <a:stretch>
            <a:fillRect/>
          </a:stretch>
        </p:blipFill>
        <p:spPr>
          <a:xfrm>
            <a:off x="8075081" y="3872789"/>
            <a:ext cx="662997" cy="1249788"/>
          </a:xfrm>
          <a:prstGeom prst="rect">
            <a:avLst/>
          </a:prstGeom>
        </p:spPr>
      </p:pic>
    </p:spTree>
    <p:extLst>
      <p:ext uri="{BB962C8B-B14F-4D97-AF65-F5344CB8AC3E}">
        <p14:creationId xmlns:p14="http://schemas.microsoft.com/office/powerpoint/2010/main" val="2358303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1FCA6-8D28-2B3F-3026-35882F47C4E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4B1CE65-A872-509F-AC4B-111C984C6875}"/>
              </a:ext>
            </a:extLst>
          </p:cNvPr>
          <p:cNvSpPr/>
          <p:nvPr/>
        </p:nvSpPr>
        <p:spPr>
          <a:xfrm>
            <a:off x="3972135" y="150444"/>
            <a:ext cx="2848985" cy="461665"/>
          </a:xfrm>
          <a:prstGeom prst="rect">
            <a:avLst/>
          </a:prstGeom>
        </p:spPr>
        <p:txBody>
          <a:bodyPr wrap="none">
            <a:spAutoFit/>
          </a:bodyPr>
          <a:lstStyle/>
          <a:p>
            <a:r>
              <a:rPr lang="en-US" sz="2400" b="1" u="sng">
                <a:solidFill>
                  <a:schemeClr val="bg2">
                    <a:lumMod val="50000"/>
                  </a:schemeClr>
                </a:solidFill>
              </a:rPr>
              <a:t>Dataframe: Example </a:t>
            </a:r>
          </a:p>
        </p:txBody>
      </p:sp>
      <p:sp>
        <p:nvSpPr>
          <p:cNvPr id="4" name="TextBox 3">
            <a:extLst>
              <a:ext uri="{FF2B5EF4-FFF2-40B4-BE49-F238E27FC236}">
                <a16:creationId xmlns:a16="http://schemas.microsoft.com/office/drawing/2014/main" id="{329B5DC9-3E70-CE0A-733B-7C25736A48B6}"/>
              </a:ext>
            </a:extLst>
          </p:cNvPr>
          <p:cNvSpPr txBox="1"/>
          <p:nvPr/>
        </p:nvSpPr>
        <p:spPr>
          <a:xfrm>
            <a:off x="298700" y="786252"/>
            <a:ext cx="2951424" cy="338554"/>
          </a:xfrm>
          <a:prstGeom prst="rect">
            <a:avLst/>
          </a:prstGeom>
          <a:noFill/>
        </p:spPr>
        <p:txBody>
          <a:bodyPr wrap="square" rtlCol="0">
            <a:spAutoFit/>
          </a:bodyPr>
          <a:lstStyle/>
          <a:p>
            <a:r>
              <a:rPr lang="en-US" sz="1600"/>
              <a:t>Here’s an example of masks,</a:t>
            </a:r>
          </a:p>
        </p:txBody>
      </p:sp>
      <p:pic>
        <p:nvPicPr>
          <p:cNvPr id="7" name="Picture 6">
            <a:extLst>
              <a:ext uri="{FF2B5EF4-FFF2-40B4-BE49-F238E27FC236}">
                <a16:creationId xmlns:a16="http://schemas.microsoft.com/office/drawing/2014/main" id="{10997DCF-437D-1CFA-7D20-CA1338312798}"/>
              </a:ext>
            </a:extLst>
          </p:cNvPr>
          <p:cNvPicPr>
            <a:picLocks noChangeAspect="1"/>
          </p:cNvPicPr>
          <p:nvPr/>
        </p:nvPicPr>
        <p:blipFill>
          <a:blip r:embed="rId3"/>
          <a:stretch>
            <a:fillRect/>
          </a:stretch>
        </p:blipFill>
        <p:spPr>
          <a:xfrm>
            <a:off x="298700" y="1420016"/>
            <a:ext cx="4947302" cy="2037124"/>
          </a:xfrm>
          <a:prstGeom prst="rect">
            <a:avLst/>
          </a:prstGeom>
        </p:spPr>
      </p:pic>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B9F0EB24-541A-1770-6182-D3A6D59CC220}"/>
                  </a:ext>
                </a:extLst>
              </p14:cNvPr>
              <p14:cNvContentPartPr/>
              <p14:nvPr/>
            </p14:nvContentPartPr>
            <p14:xfrm>
              <a:off x="5501536" y="2432336"/>
              <a:ext cx="682200" cy="151920"/>
            </p14:xfrm>
          </p:contentPart>
        </mc:Choice>
        <mc:Fallback xmlns="">
          <p:pic>
            <p:nvPicPr>
              <p:cNvPr id="9" name="Ink 8">
                <a:extLst>
                  <a:ext uri="{FF2B5EF4-FFF2-40B4-BE49-F238E27FC236}">
                    <a16:creationId xmlns:a16="http://schemas.microsoft.com/office/drawing/2014/main" id="{B9F0EB24-541A-1770-6182-D3A6D59CC220}"/>
                  </a:ext>
                </a:extLst>
              </p:cNvPr>
              <p:cNvPicPr/>
              <p:nvPr/>
            </p:nvPicPr>
            <p:blipFill>
              <a:blip r:embed="rId5"/>
              <a:stretch>
                <a:fillRect/>
              </a:stretch>
            </p:blipFill>
            <p:spPr>
              <a:xfrm>
                <a:off x="5495416" y="2426216"/>
                <a:ext cx="694440" cy="164160"/>
              </a:xfrm>
              <a:prstGeom prst="rect">
                <a:avLst/>
              </a:prstGeom>
            </p:spPr>
          </p:pic>
        </mc:Fallback>
      </mc:AlternateContent>
      <p:pic>
        <p:nvPicPr>
          <p:cNvPr id="11" name="Picture 10">
            <a:extLst>
              <a:ext uri="{FF2B5EF4-FFF2-40B4-BE49-F238E27FC236}">
                <a16:creationId xmlns:a16="http://schemas.microsoft.com/office/drawing/2014/main" id="{5D6DEB32-8549-AF66-6285-92D0DEE701AE}"/>
              </a:ext>
            </a:extLst>
          </p:cNvPr>
          <p:cNvPicPr>
            <a:picLocks noChangeAspect="1"/>
          </p:cNvPicPr>
          <p:nvPr/>
        </p:nvPicPr>
        <p:blipFill>
          <a:blip r:embed="rId6"/>
          <a:stretch>
            <a:fillRect/>
          </a:stretch>
        </p:blipFill>
        <p:spPr>
          <a:xfrm>
            <a:off x="6644927" y="1561938"/>
            <a:ext cx="1882303" cy="1867062"/>
          </a:xfrm>
          <a:prstGeom prst="rect">
            <a:avLst/>
          </a:prstGeom>
        </p:spPr>
      </p:pic>
      <p:pic>
        <p:nvPicPr>
          <p:cNvPr id="2" name="Picture 1">
            <a:extLst>
              <a:ext uri="{FF2B5EF4-FFF2-40B4-BE49-F238E27FC236}">
                <a16:creationId xmlns:a16="http://schemas.microsoft.com/office/drawing/2014/main" id="{D26BE80C-B9FD-ED1B-A7EF-8BBFEBEDD145}"/>
              </a:ext>
            </a:extLst>
          </p:cNvPr>
          <p:cNvPicPr>
            <a:picLocks noChangeAspect="1"/>
          </p:cNvPicPr>
          <p:nvPr/>
        </p:nvPicPr>
        <p:blipFill>
          <a:blip r:embed="rId7"/>
          <a:stretch>
            <a:fillRect/>
          </a:stretch>
        </p:blipFill>
        <p:spPr>
          <a:xfrm>
            <a:off x="298700" y="4114956"/>
            <a:ext cx="4044700" cy="226850"/>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4F2436FF-0ADE-67AF-43CD-FA416A23C777}"/>
                  </a:ext>
                </a:extLst>
              </p14:cNvPr>
              <p14:cNvContentPartPr/>
              <p14:nvPr/>
            </p14:nvContentPartPr>
            <p14:xfrm>
              <a:off x="2652912" y="3556728"/>
              <a:ext cx="180360" cy="458640"/>
            </p14:xfrm>
          </p:contentPart>
        </mc:Choice>
        <mc:Fallback xmlns="">
          <p:pic>
            <p:nvPicPr>
              <p:cNvPr id="5" name="Ink 4">
                <a:extLst>
                  <a:ext uri="{FF2B5EF4-FFF2-40B4-BE49-F238E27FC236}">
                    <a16:creationId xmlns:a16="http://schemas.microsoft.com/office/drawing/2014/main" id="{4F2436FF-0ADE-67AF-43CD-FA416A23C777}"/>
                  </a:ext>
                </a:extLst>
              </p:cNvPr>
              <p:cNvPicPr/>
              <p:nvPr/>
            </p:nvPicPr>
            <p:blipFill>
              <a:blip r:embed="rId9"/>
              <a:stretch>
                <a:fillRect/>
              </a:stretch>
            </p:blipFill>
            <p:spPr>
              <a:xfrm>
                <a:off x="2643912" y="3548088"/>
                <a:ext cx="198000" cy="476280"/>
              </a:xfrm>
              <a:prstGeom prst="rect">
                <a:avLst/>
              </a:prstGeom>
            </p:spPr>
          </p:pic>
        </mc:Fallback>
      </mc:AlternateContent>
      <p:pic>
        <p:nvPicPr>
          <p:cNvPr id="6" name="Picture 5">
            <a:extLst>
              <a:ext uri="{FF2B5EF4-FFF2-40B4-BE49-F238E27FC236}">
                <a16:creationId xmlns:a16="http://schemas.microsoft.com/office/drawing/2014/main" id="{8F6F450D-1EB4-DD22-4547-F4D2DEFE0FAD}"/>
              </a:ext>
            </a:extLst>
          </p:cNvPr>
          <p:cNvPicPr>
            <a:picLocks noChangeAspect="1"/>
          </p:cNvPicPr>
          <p:nvPr/>
        </p:nvPicPr>
        <p:blipFill>
          <a:blip r:embed="rId10"/>
          <a:stretch>
            <a:fillRect/>
          </a:stretch>
        </p:blipFill>
        <p:spPr>
          <a:xfrm>
            <a:off x="395034" y="4547448"/>
            <a:ext cx="2116888" cy="1994862"/>
          </a:xfrm>
          <a:prstGeom prst="rect">
            <a:avLst/>
          </a:prstGeom>
        </p:spPr>
      </p:pic>
      <p:pic>
        <p:nvPicPr>
          <p:cNvPr id="8" name="Picture 7">
            <a:extLst>
              <a:ext uri="{FF2B5EF4-FFF2-40B4-BE49-F238E27FC236}">
                <a16:creationId xmlns:a16="http://schemas.microsoft.com/office/drawing/2014/main" id="{A02D19D0-BD8B-B1D0-D874-65AEF41DE922}"/>
              </a:ext>
            </a:extLst>
          </p:cNvPr>
          <p:cNvPicPr>
            <a:picLocks noChangeAspect="1"/>
          </p:cNvPicPr>
          <p:nvPr/>
        </p:nvPicPr>
        <p:blipFill>
          <a:blip r:embed="rId11"/>
          <a:stretch>
            <a:fillRect/>
          </a:stretch>
        </p:blipFill>
        <p:spPr>
          <a:xfrm>
            <a:off x="5842636" y="3987305"/>
            <a:ext cx="4832598" cy="273064"/>
          </a:xfrm>
          <a:prstGeom prst="rect">
            <a:avLst/>
          </a:prstGeom>
        </p:spPr>
      </p:pic>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9533BF87-BB4C-E003-61F3-4F2401D13DB5}"/>
                  </a:ext>
                </a:extLst>
              </p14:cNvPr>
              <p14:cNvContentPartPr/>
              <p14:nvPr/>
            </p14:nvContentPartPr>
            <p14:xfrm>
              <a:off x="4997545" y="3551341"/>
              <a:ext cx="669960" cy="747360"/>
            </p14:xfrm>
          </p:contentPart>
        </mc:Choice>
        <mc:Fallback xmlns="">
          <p:pic>
            <p:nvPicPr>
              <p:cNvPr id="13" name="Ink 12">
                <a:extLst>
                  <a:ext uri="{FF2B5EF4-FFF2-40B4-BE49-F238E27FC236}">
                    <a16:creationId xmlns:a16="http://schemas.microsoft.com/office/drawing/2014/main" id="{9533BF87-BB4C-E003-61F3-4F2401D13DB5}"/>
                  </a:ext>
                </a:extLst>
              </p:cNvPr>
              <p:cNvPicPr/>
              <p:nvPr/>
            </p:nvPicPr>
            <p:blipFill>
              <a:blip r:embed="rId13"/>
              <a:stretch>
                <a:fillRect/>
              </a:stretch>
            </p:blipFill>
            <p:spPr>
              <a:xfrm>
                <a:off x="4988545" y="3542341"/>
                <a:ext cx="687600" cy="765000"/>
              </a:xfrm>
              <a:prstGeom prst="rect">
                <a:avLst/>
              </a:prstGeom>
            </p:spPr>
          </p:pic>
        </mc:Fallback>
      </mc:AlternateContent>
      <p:pic>
        <p:nvPicPr>
          <p:cNvPr id="14" name="Picture 13">
            <a:extLst>
              <a:ext uri="{FF2B5EF4-FFF2-40B4-BE49-F238E27FC236}">
                <a16:creationId xmlns:a16="http://schemas.microsoft.com/office/drawing/2014/main" id="{C80CAA81-FCC0-4579-888D-6D2347E0170D}"/>
              </a:ext>
            </a:extLst>
          </p:cNvPr>
          <p:cNvPicPr>
            <a:picLocks noChangeAspect="1"/>
          </p:cNvPicPr>
          <p:nvPr/>
        </p:nvPicPr>
        <p:blipFill>
          <a:blip r:embed="rId14"/>
          <a:stretch>
            <a:fillRect/>
          </a:stretch>
        </p:blipFill>
        <p:spPr>
          <a:xfrm>
            <a:off x="5954850" y="4415049"/>
            <a:ext cx="1380153" cy="2127261"/>
          </a:xfrm>
          <a:prstGeom prst="rect">
            <a:avLst/>
          </a:prstGeom>
        </p:spPr>
      </p:pic>
    </p:spTree>
    <p:extLst>
      <p:ext uri="{BB962C8B-B14F-4D97-AF65-F5344CB8AC3E}">
        <p14:creationId xmlns:p14="http://schemas.microsoft.com/office/powerpoint/2010/main" val="284379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188420" cy="461665"/>
          </a:xfrm>
          <a:prstGeom prst="rect">
            <a:avLst/>
          </a:prstGeom>
        </p:spPr>
        <p:txBody>
          <a:bodyPr wrap="none">
            <a:spAutoFit/>
          </a:bodyPr>
          <a:lstStyle/>
          <a:p>
            <a:r>
              <a:rPr lang="en-US" sz="2400" b="1" u="sng">
                <a:solidFill>
                  <a:schemeClr val="bg2">
                    <a:lumMod val="50000"/>
                  </a:schemeClr>
                </a:solidFill>
              </a:rPr>
              <a:t>Series: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04691" y="1192023"/>
            <a:ext cx="3300918" cy="307777"/>
          </a:xfrm>
          <a:prstGeom prst="rect">
            <a:avLst/>
          </a:prstGeom>
          <a:noFill/>
        </p:spPr>
        <p:txBody>
          <a:bodyPr wrap="square" rtlCol="0">
            <a:spAutoFit/>
          </a:bodyPr>
          <a:lstStyle/>
          <a:p>
            <a:r>
              <a:rPr lang="en-US" sz="1400"/>
              <a:t>printing two selected rows from series</a:t>
            </a:r>
          </a:p>
        </p:txBody>
      </p:sp>
      <p:pic>
        <p:nvPicPr>
          <p:cNvPr id="25" name="Picture 24">
            <a:extLst>
              <a:ext uri="{FF2B5EF4-FFF2-40B4-BE49-F238E27FC236}">
                <a16:creationId xmlns:a16="http://schemas.microsoft.com/office/drawing/2014/main" id="{68800ECB-2E0C-4405-94CA-98F456A72FB6}"/>
              </a:ext>
            </a:extLst>
          </p:cNvPr>
          <p:cNvPicPr>
            <a:picLocks noChangeAspect="1"/>
          </p:cNvPicPr>
          <p:nvPr/>
        </p:nvPicPr>
        <p:blipFill>
          <a:blip r:embed="rId3"/>
          <a:stretch>
            <a:fillRect/>
          </a:stretch>
        </p:blipFill>
        <p:spPr>
          <a:xfrm>
            <a:off x="463686" y="1670218"/>
            <a:ext cx="5858693" cy="1238423"/>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99FE3B1-D0D8-4513-ACEB-954E40DE21EB}"/>
                  </a:ext>
                </a:extLst>
              </p14:cNvPr>
              <p14:cNvContentPartPr/>
              <p14:nvPr/>
            </p14:nvContentPartPr>
            <p14:xfrm>
              <a:off x="6614441" y="2199685"/>
              <a:ext cx="735480" cy="198360"/>
            </p14:xfrm>
          </p:contentPart>
        </mc:Choice>
        <mc:Fallback xmlns="">
          <p:pic>
            <p:nvPicPr>
              <p:cNvPr id="2" name="Ink 1">
                <a:extLst>
                  <a:ext uri="{FF2B5EF4-FFF2-40B4-BE49-F238E27FC236}">
                    <a16:creationId xmlns:a16="http://schemas.microsoft.com/office/drawing/2014/main" id="{A99FE3B1-D0D8-4513-ACEB-954E40DE21EB}"/>
                  </a:ext>
                </a:extLst>
              </p:cNvPr>
              <p:cNvPicPr/>
              <p:nvPr/>
            </p:nvPicPr>
            <p:blipFill>
              <a:blip r:embed="rId5"/>
              <a:stretch>
                <a:fillRect/>
              </a:stretch>
            </p:blipFill>
            <p:spPr>
              <a:xfrm>
                <a:off x="6605441" y="2190669"/>
                <a:ext cx="753120" cy="216032"/>
              </a:xfrm>
              <a:prstGeom prst="rect">
                <a:avLst/>
              </a:prstGeom>
            </p:spPr>
          </p:pic>
        </mc:Fallback>
      </mc:AlternateContent>
      <p:pic>
        <p:nvPicPr>
          <p:cNvPr id="5" name="Picture 4">
            <a:extLst>
              <a:ext uri="{FF2B5EF4-FFF2-40B4-BE49-F238E27FC236}">
                <a16:creationId xmlns:a16="http://schemas.microsoft.com/office/drawing/2014/main" id="{A0532434-4E5A-4947-8143-15B555D407C5}"/>
              </a:ext>
            </a:extLst>
          </p:cNvPr>
          <p:cNvPicPr>
            <a:picLocks noChangeAspect="1"/>
          </p:cNvPicPr>
          <p:nvPr/>
        </p:nvPicPr>
        <p:blipFill>
          <a:blip r:embed="rId6"/>
          <a:stretch>
            <a:fillRect/>
          </a:stretch>
        </p:blipFill>
        <p:spPr>
          <a:xfrm>
            <a:off x="7794790" y="1670218"/>
            <a:ext cx="1505160" cy="1190791"/>
          </a:xfrm>
          <a:prstGeom prst="rect">
            <a:avLst/>
          </a:prstGeom>
        </p:spPr>
      </p:pic>
      <p:pic>
        <p:nvPicPr>
          <p:cNvPr id="6" name="Picture 5">
            <a:extLst>
              <a:ext uri="{FF2B5EF4-FFF2-40B4-BE49-F238E27FC236}">
                <a16:creationId xmlns:a16="http://schemas.microsoft.com/office/drawing/2014/main" id="{5FA8D162-47BB-C444-F087-5C8C972A8260}"/>
              </a:ext>
            </a:extLst>
          </p:cNvPr>
          <p:cNvPicPr>
            <a:picLocks noChangeAspect="1"/>
          </p:cNvPicPr>
          <p:nvPr/>
        </p:nvPicPr>
        <p:blipFill>
          <a:blip r:embed="rId7"/>
          <a:stretch>
            <a:fillRect/>
          </a:stretch>
        </p:blipFill>
        <p:spPr>
          <a:xfrm>
            <a:off x="463686" y="3761671"/>
            <a:ext cx="4059964" cy="829993"/>
          </a:xfrm>
          <a:prstGeom prst="rect">
            <a:avLst/>
          </a:prstGeom>
        </p:spPr>
      </p:pic>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ADC44D4D-2C99-FD9F-B2C0-E6A37B22FEBD}"/>
                  </a:ext>
                </a:extLst>
              </p14:cNvPr>
              <p14:cNvContentPartPr/>
              <p14:nvPr/>
            </p14:nvContentPartPr>
            <p14:xfrm>
              <a:off x="4967538" y="4176667"/>
              <a:ext cx="735480" cy="198360"/>
            </p14:xfrm>
          </p:contentPart>
        </mc:Choice>
        <mc:Fallback xmlns="">
          <p:pic>
            <p:nvPicPr>
              <p:cNvPr id="7" name="Ink 6">
                <a:extLst>
                  <a:ext uri="{FF2B5EF4-FFF2-40B4-BE49-F238E27FC236}">
                    <a16:creationId xmlns:a16="http://schemas.microsoft.com/office/drawing/2014/main" id="{ADC44D4D-2C99-FD9F-B2C0-E6A37B22FEBD}"/>
                  </a:ext>
                </a:extLst>
              </p:cNvPr>
              <p:cNvPicPr/>
              <p:nvPr/>
            </p:nvPicPr>
            <p:blipFill>
              <a:blip r:embed="rId9"/>
              <a:stretch>
                <a:fillRect/>
              </a:stretch>
            </p:blipFill>
            <p:spPr>
              <a:xfrm>
                <a:off x="4958538" y="4167651"/>
                <a:ext cx="753120" cy="216032"/>
              </a:xfrm>
              <a:prstGeom prst="rect">
                <a:avLst/>
              </a:prstGeom>
            </p:spPr>
          </p:pic>
        </mc:Fallback>
      </mc:AlternateContent>
      <p:pic>
        <p:nvPicPr>
          <p:cNvPr id="8" name="Picture 7">
            <a:extLst>
              <a:ext uri="{FF2B5EF4-FFF2-40B4-BE49-F238E27FC236}">
                <a16:creationId xmlns:a16="http://schemas.microsoft.com/office/drawing/2014/main" id="{9AD7820E-F035-29A4-8829-B985EA326FB6}"/>
              </a:ext>
            </a:extLst>
          </p:cNvPr>
          <p:cNvPicPr>
            <a:picLocks noChangeAspect="1"/>
          </p:cNvPicPr>
          <p:nvPr/>
        </p:nvPicPr>
        <p:blipFill>
          <a:blip r:embed="rId10"/>
          <a:stretch>
            <a:fillRect/>
          </a:stretch>
        </p:blipFill>
        <p:spPr>
          <a:xfrm>
            <a:off x="6614441" y="3461649"/>
            <a:ext cx="1005927" cy="1996613"/>
          </a:xfrm>
          <a:prstGeom prst="rect">
            <a:avLst/>
          </a:prstGeom>
        </p:spPr>
      </p:pic>
      <mc:AlternateContent xmlns:mc="http://schemas.openxmlformats.org/markup-compatibility/2006" xmlns:p14="http://schemas.microsoft.com/office/powerpoint/2010/main">
        <mc:Choice Requires="p14">
          <p:contentPart p14:bwMode="auto" r:id="rId11">
            <p14:nvContentPartPr>
              <p14:cNvPr id="9" name="Ink 8">
                <a:extLst>
                  <a:ext uri="{FF2B5EF4-FFF2-40B4-BE49-F238E27FC236}">
                    <a16:creationId xmlns:a16="http://schemas.microsoft.com/office/drawing/2014/main" id="{F4AAFD2A-29B0-2401-F3FA-573522A46E69}"/>
                  </a:ext>
                </a:extLst>
              </p14:cNvPr>
              <p14:cNvContentPartPr/>
              <p14:nvPr/>
            </p14:nvContentPartPr>
            <p14:xfrm>
              <a:off x="1501095" y="4069668"/>
              <a:ext cx="919440" cy="800280"/>
            </p14:xfrm>
          </p:contentPart>
        </mc:Choice>
        <mc:Fallback xmlns="">
          <p:pic>
            <p:nvPicPr>
              <p:cNvPr id="9" name="Ink 8">
                <a:extLst>
                  <a:ext uri="{FF2B5EF4-FFF2-40B4-BE49-F238E27FC236}">
                    <a16:creationId xmlns:a16="http://schemas.microsoft.com/office/drawing/2014/main" id="{F4AAFD2A-29B0-2401-F3FA-573522A46E69}"/>
                  </a:ext>
                </a:extLst>
              </p:cNvPr>
              <p:cNvPicPr/>
              <p:nvPr/>
            </p:nvPicPr>
            <p:blipFill>
              <a:blip r:embed="rId12"/>
              <a:stretch>
                <a:fillRect/>
              </a:stretch>
            </p:blipFill>
            <p:spPr>
              <a:xfrm>
                <a:off x="1492455" y="4060668"/>
                <a:ext cx="937080" cy="817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Ink 9">
                <a:extLst>
                  <a:ext uri="{FF2B5EF4-FFF2-40B4-BE49-F238E27FC236}">
                    <a16:creationId xmlns:a16="http://schemas.microsoft.com/office/drawing/2014/main" id="{EAD222CD-CDCE-793F-B809-76C7632FF770}"/>
                  </a:ext>
                </a:extLst>
              </p14:cNvPr>
              <p14:cNvContentPartPr/>
              <p14:nvPr/>
            </p14:nvContentPartPr>
            <p14:xfrm>
              <a:off x="6566655" y="5160468"/>
              <a:ext cx="298800" cy="386640"/>
            </p14:xfrm>
          </p:contentPart>
        </mc:Choice>
        <mc:Fallback xmlns="">
          <p:pic>
            <p:nvPicPr>
              <p:cNvPr id="10" name="Ink 9">
                <a:extLst>
                  <a:ext uri="{FF2B5EF4-FFF2-40B4-BE49-F238E27FC236}">
                    <a16:creationId xmlns:a16="http://schemas.microsoft.com/office/drawing/2014/main" id="{EAD222CD-CDCE-793F-B809-76C7632FF770}"/>
                  </a:ext>
                </a:extLst>
              </p:cNvPr>
              <p:cNvPicPr/>
              <p:nvPr/>
            </p:nvPicPr>
            <p:blipFill>
              <a:blip r:embed="rId14"/>
              <a:stretch>
                <a:fillRect/>
              </a:stretch>
            </p:blipFill>
            <p:spPr>
              <a:xfrm>
                <a:off x="6558015" y="5151468"/>
                <a:ext cx="316440" cy="40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Ink 10">
                <a:extLst>
                  <a:ext uri="{FF2B5EF4-FFF2-40B4-BE49-F238E27FC236}">
                    <a16:creationId xmlns:a16="http://schemas.microsoft.com/office/drawing/2014/main" id="{6A5262FA-7B65-076E-3535-7317929AF7B4}"/>
                  </a:ext>
                </a:extLst>
              </p14:cNvPr>
              <p14:cNvContentPartPr/>
              <p14:nvPr/>
            </p14:nvContentPartPr>
            <p14:xfrm>
              <a:off x="2605215" y="4670148"/>
              <a:ext cx="3676320" cy="649440"/>
            </p14:xfrm>
          </p:contentPart>
        </mc:Choice>
        <mc:Fallback xmlns="">
          <p:pic>
            <p:nvPicPr>
              <p:cNvPr id="11" name="Ink 10">
                <a:extLst>
                  <a:ext uri="{FF2B5EF4-FFF2-40B4-BE49-F238E27FC236}">
                    <a16:creationId xmlns:a16="http://schemas.microsoft.com/office/drawing/2014/main" id="{6A5262FA-7B65-076E-3535-7317929AF7B4}"/>
                  </a:ext>
                </a:extLst>
              </p:cNvPr>
              <p:cNvPicPr/>
              <p:nvPr/>
            </p:nvPicPr>
            <p:blipFill>
              <a:blip r:embed="rId16"/>
              <a:stretch>
                <a:fillRect/>
              </a:stretch>
            </p:blipFill>
            <p:spPr>
              <a:xfrm>
                <a:off x="2596575" y="4661148"/>
                <a:ext cx="3693960" cy="667080"/>
              </a:xfrm>
              <a:prstGeom prst="rect">
                <a:avLst/>
              </a:prstGeom>
            </p:spPr>
          </p:pic>
        </mc:Fallback>
      </mc:AlternateContent>
      <p:sp>
        <p:nvSpPr>
          <p:cNvPr id="12" name="TextBox 11">
            <a:extLst>
              <a:ext uri="{FF2B5EF4-FFF2-40B4-BE49-F238E27FC236}">
                <a16:creationId xmlns:a16="http://schemas.microsoft.com/office/drawing/2014/main" id="{6DAFD929-DFCB-1DEB-D724-63C1B667993D}"/>
              </a:ext>
            </a:extLst>
          </p:cNvPr>
          <p:cNvSpPr txBox="1"/>
          <p:nvPr/>
        </p:nvSpPr>
        <p:spPr>
          <a:xfrm>
            <a:off x="2055150" y="5227679"/>
            <a:ext cx="3165987" cy="738664"/>
          </a:xfrm>
          <a:prstGeom prst="rect">
            <a:avLst/>
          </a:prstGeom>
          <a:noFill/>
        </p:spPr>
        <p:txBody>
          <a:bodyPr wrap="square" rtlCol="0">
            <a:spAutoFit/>
          </a:bodyPr>
          <a:lstStyle/>
          <a:p>
            <a:r>
              <a:rPr lang="en-US" sz="1400"/>
              <a:t>notice how series[1:4] and series[[2]] are both series, and we’re accessing the row with index 2.  </a:t>
            </a:r>
          </a:p>
        </p:txBody>
      </p:sp>
    </p:spTree>
    <p:extLst>
      <p:ext uri="{BB962C8B-B14F-4D97-AF65-F5344CB8AC3E}">
        <p14:creationId xmlns:p14="http://schemas.microsoft.com/office/powerpoint/2010/main" val="19289417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1FCA6-8D28-2B3F-3026-35882F47C4E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4B1CE65-A872-509F-AC4B-111C984C6875}"/>
              </a:ext>
            </a:extLst>
          </p:cNvPr>
          <p:cNvSpPr/>
          <p:nvPr/>
        </p:nvSpPr>
        <p:spPr>
          <a:xfrm>
            <a:off x="3972135" y="150444"/>
            <a:ext cx="2848985" cy="461665"/>
          </a:xfrm>
          <a:prstGeom prst="rect">
            <a:avLst/>
          </a:prstGeom>
        </p:spPr>
        <p:txBody>
          <a:bodyPr wrap="none">
            <a:spAutoFit/>
          </a:bodyPr>
          <a:lstStyle/>
          <a:p>
            <a:r>
              <a:rPr lang="en-US" sz="2400" b="1" u="sng">
                <a:solidFill>
                  <a:schemeClr val="bg2">
                    <a:lumMod val="50000"/>
                  </a:schemeClr>
                </a:solidFill>
              </a:rPr>
              <a:t>Dataframe: Example </a:t>
            </a:r>
          </a:p>
        </p:txBody>
      </p:sp>
      <p:sp>
        <p:nvSpPr>
          <p:cNvPr id="4" name="TextBox 3">
            <a:extLst>
              <a:ext uri="{FF2B5EF4-FFF2-40B4-BE49-F238E27FC236}">
                <a16:creationId xmlns:a16="http://schemas.microsoft.com/office/drawing/2014/main" id="{329B5DC9-3E70-CE0A-733B-7C25736A48B6}"/>
              </a:ext>
            </a:extLst>
          </p:cNvPr>
          <p:cNvSpPr txBox="1"/>
          <p:nvPr/>
        </p:nvSpPr>
        <p:spPr>
          <a:xfrm>
            <a:off x="298700" y="1174311"/>
            <a:ext cx="3518388" cy="338554"/>
          </a:xfrm>
          <a:prstGeom prst="rect">
            <a:avLst/>
          </a:prstGeom>
          <a:noFill/>
        </p:spPr>
        <p:txBody>
          <a:bodyPr wrap="square" rtlCol="0">
            <a:spAutoFit/>
          </a:bodyPr>
          <a:lstStyle/>
          <a:p>
            <a:r>
              <a:rPr lang="en-US" sz="1600"/>
              <a:t>Here’s an example slicing with masks,</a:t>
            </a:r>
          </a:p>
        </p:txBody>
      </p:sp>
      <p:pic>
        <p:nvPicPr>
          <p:cNvPr id="7" name="Picture 6">
            <a:extLst>
              <a:ext uri="{FF2B5EF4-FFF2-40B4-BE49-F238E27FC236}">
                <a16:creationId xmlns:a16="http://schemas.microsoft.com/office/drawing/2014/main" id="{10997DCF-437D-1CFA-7D20-CA1338312798}"/>
              </a:ext>
            </a:extLst>
          </p:cNvPr>
          <p:cNvPicPr>
            <a:picLocks noChangeAspect="1"/>
          </p:cNvPicPr>
          <p:nvPr/>
        </p:nvPicPr>
        <p:blipFill>
          <a:blip r:embed="rId3"/>
          <a:stretch>
            <a:fillRect/>
          </a:stretch>
        </p:blipFill>
        <p:spPr>
          <a:xfrm>
            <a:off x="298700" y="1808075"/>
            <a:ext cx="4947302" cy="2037124"/>
          </a:xfrm>
          <a:prstGeom prst="rect">
            <a:avLst/>
          </a:prstGeom>
        </p:spPr>
      </p:pic>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B9F0EB24-541A-1770-6182-D3A6D59CC220}"/>
                  </a:ext>
                </a:extLst>
              </p14:cNvPr>
              <p14:cNvContentPartPr/>
              <p14:nvPr/>
            </p14:nvContentPartPr>
            <p14:xfrm>
              <a:off x="5501536" y="2820395"/>
              <a:ext cx="682200" cy="151920"/>
            </p14:xfrm>
          </p:contentPart>
        </mc:Choice>
        <mc:Fallback xmlns="">
          <p:pic>
            <p:nvPicPr>
              <p:cNvPr id="9" name="Ink 8">
                <a:extLst>
                  <a:ext uri="{FF2B5EF4-FFF2-40B4-BE49-F238E27FC236}">
                    <a16:creationId xmlns:a16="http://schemas.microsoft.com/office/drawing/2014/main" id="{B9F0EB24-541A-1770-6182-D3A6D59CC220}"/>
                  </a:ext>
                </a:extLst>
              </p:cNvPr>
              <p:cNvPicPr/>
              <p:nvPr/>
            </p:nvPicPr>
            <p:blipFill>
              <a:blip r:embed="rId5"/>
              <a:stretch>
                <a:fillRect/>
              </a:stretch>
            </p:blipFill>
            <p:spPr>
              <a:xfrm>
                <a:off x="5495416" y="2814275"/>
                <a:ext cx="694440" cy="164160"/>
              </a:xfrm>
              <a:prstGeom prst="rect">
                <a:avLst/>
              </a:prstGeom>
            </p:spPr>
          </p:pic>
        </mc:Fallback>
      </mc:AlternateContent>
      <p:sp>
        <p:nvSpPr>
          <p:cNvPr id="10" name="TextBox 9">
            <a:extLst>
              <a:ext uri="{FF2B5EF4-FFF2-40B4-BE49-F238E27FC236}">
                <a16:creationId xmlns:a16="http://schemas.microsoft.com/office/drawing/2014/main" id="{56910D70-F2EF-A5CE-F4ED-E221F4A6BFD6}"/>
              </a:ext>
            </a:extLst>
          </p:cNvPr>
          <p:cNvSpPr txBox="1"/>
          <p:nvPr/>
        </p:nvSpPr>
        <p:spPr>
          <a:xfrm>
            <a:off x="180150" y="4408557"/>
            <a:ext cx="9111336" cy="338554"/>
          </a:xfrm>
          <a:prstGeom prst="rect">
            <a:avLst/>
          </a:prstGeom>
          <a:noFill/>
        </p:spPr>
        <p:txBody>
          <a:bodyPr wrap="square" rtlCol="0">
            <a:spAutoFit/>
          </a:bodyPr>
          <a:lstStyle/>
          <a:p>
            <a:r>
              <a:rPr lang="en-US" sz="1600"/>
              <a:t>And if you feed the mask into a dataframe, then it will pick out the rows which are labelled True.  </a:t>
            </a:r>
          </a:p>
        </p:txBody>
      </p:sp>
      <p:pic>
        <p:nvPicPr>
          <p:cNvPr id="11" name="Picture 10">
            <a:extLst>
              <a:ext uri="{FF2B5EF4-FFF2-40B4-BE49-F238E27FC236}">
                <a16:creationId xmlns:a16="http://schemas.microsoft.com/office/drawing/2014/main" id="{5D6DEB32-8549-AF66-6285-92D0DEE701AE}"/>
              </a:ext>
            </a:extLst>
          </p:cNvPr>
          <p:cNvPicPr>
            <a:picLocks noChangeAspect="1"/>
          </p:cNvPicPr>
          <p:nvPr/>
        </p:nvPicPr>
        <p:blipFill>
          <a:blip r:embed="rId6"/>
          <a:stretch>
            <a:fillRect/>
          </a:stretch>
        </p:blipFill>
        <p:spPr>
          <a:xfrm>
            <a:off x="6644927" y="1949997"/>
            <a:ext cx="1882303" cy="1867062"/>
          </a:xfrm>
          <a:prstGeom prst="rect">
            <a:avLst/>
          </a:prstGeom>
        </p:spPr>
      </p:pic>
      <p:pic>
        <p:nvPicPr>
          <p:cNvPr id="12" name="Picture 11">
            <a:extLst>
              <a:ext uri="{FF2B5EF4-FFF2-40B4-BE49-F238E27FC236}">
                <a16:creationId xmlns:a16="http://schemas.microsoft.com/office/drawing/2014/main" id="{AA4C122E-775A-EB1D-9B20-6ED90CCD72B7}"/>
              </a:ext>
            </a:extLst>
          </p:cNvPr>
          <p:cNvPicPr>
            <a:picLocks noChangeAspect="1"/>
          </p:cNvPicPr>
          <p:nvPr/>
        </p:nvPicPr>
        <p:blipFill>
          <a:blip r:embed="rId7"/>
          <a:stretch>
            <a:fillRect/>
          </a:stretch>
        </p:blipFill>
        <p:spPr>
          <a:xfrm>
            <a:off x="298700" y="4958079"/>
            <a:ext cx="4932061" cy="1067266"/>
          </a:xfrm>
          <a:prstGeom prst="rect">
            <a:avLst/>
          </a:prstGeom>
        </p:spPr>
      </p:pic>
    </p:spTree>
    <p:extLst>
      <p:ext uri="{BB962C8B-B14F-4D97-AF65-F5344CB8AC3E}">
        <p14:creationId xmlns:p14="http://schemas.microsoft.com/office/powerpoint/2010/main" val="11539560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3F067-7624-4AEF-90FC-A9DF0732233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DDAA641-34C8-4D01-D1B6-F6639B96EC6F}"/>
              </a:ext>
            </a:extLst>
          </p:cNvPr>
          <p:cNvSpPr/>
          <p:nvPr/>
        </p:nvSpPr>
        <p:spPr>
          <a:xfrm>
            <a:off x="3972135" y="150444"/>
            <a:ext cx="2848985" cy="461665"/>
          </a:xfrm>
          <a:prstGeom prst="rect">
            <a:avLst/>
          </a:prstGeom>
        </p:spPr>
        <p:txBody>
          <a:bodyPr wrap="none">
            <a:spAutoFit/>
          </a:bodyPr>
          <a:lstStyle/>
          <a:p>
            <a:r>
              <a:rPr lang="en-US" sz="2400" b="1" u="sng">
                <a:solidFill>
                  <a:schemeClr val="bg2">
                    <a:lumMod val="50000"/>
                  </a:schemeClr>
                </a:solidFill>
              </a:rPr>
              <a:t>Dataframe: Example </a:t>
            </a:r>
          </a:p>
        </p:txBody>
      </p:sp>
      <p:sp>
        <p:nvSpPr>
          <p:cNvPr id="4" name="TextBox 3">
            <a:extLst>
              <a:ext uri="{FF2B5EF4-FFF2-40B4-BE49-F238E27FC236}">
                <a16:creationId xmlns:a16="http://schemas.microsoft.com/office/drawing/2014/main" id="{4400449C-8F98-7D7A-AF0E-6188F2304844}"/>
              </a:ext>
            </a:extLst>
          </p:cNvPr>
          <p:cNvSpPr txBox="1"/>
          <p:nvPr/>
        </p:nvSpPr>
        <p:spPr>
          <a:xfrm>
            <a:off x="180150" y="1022636"/>
            <a:ext cx="3934650" cy="338554"/>
          </a:xfrm>
          <a:prstGeom prst="rect">
            <a:avLst/>
          </a:prstGeom>
          <a:noFill/>
        </p:spPr>
        <p:txBody>
          <a:bodyPr wrap="square" rtlCol="0">
            <a:spAutoFit/>
          </a:bodyPr>
          <a:lstStyle/>
          <a:p>
            <a:r>
              <a:rPr lang="en-US" sz="1600"/>
              <a:t>Here’s another example slicing with masks,</a:t>
            </a:r>
          </a:p>
        </p:txBody>
      </p:sp>
      <p:pic>
        <p:nvPicPr>
          <p:cNvPr id="7" name="Picture 6">
            <a:extLst>
              <a:ext uri="{FF2B5EF4-FFF2-40B4-BE49-F238E27FC236}">
                <a16:creationId xmlns:a16="http://schemas.microsoft.com/office/drawing/2014/main" id="{5F4DFB68-315B-684B-76F0-CB7E6384C52D}"/>
              </a:ext>
            </a:extLst>
          </p:cNvPr>
          <p:cNvPicPr>
            <a:picLocks noChangeAspect="1"/>
          </p:cNvPicPr>
          <p:nvPr/>
        </p:nvPicPr>
        <p:blipFill>
          <a:blip r:embed="rId3"/>
          <a:stretch>
            <a:fillRect/>
          </a:stretch>
        </p:blipFill>
        <p:spPr>
          <a:xfrm>
            <a:off x="298700" y="1552435"/>
            <a:ext cx="4947302" cy="2037124"/>
          </a:xfrm>
          <a:prstGeom prst="rect">
            <a:avLst/>
          </a:prstGeom>
        </p:spPr>
      </p:pic>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6C5F741A-2635-7F8D-71E9-074685C5DF4E}"/>
                  </a:ext>
                </a:extLst>
              </p14:cNvPr>
              <p14:cNvContentPartPr/>
              <p14:nvPr/>
            </p14:nvContentPartPr>
            <p14:xfrm>
              <a:off x="5501536" y="2564755"/>
              <a:ext cx="682200" cy="151920"/>
            </p14:xfrm>
          </p:contentPart>
        </mc:Choice>
        <mc:Fallback xmlns="">
          <p:pic>
            <p:nvPicPr>
              <p:cNvPr id="9" name="Ink 8">
                <a:extLst>
                  <a:ext uri="{FF2B5EF4-FFF2-40B4-BE49-F238E27FC236}">
                    <a16:creationId xmlns:a16="http://schemas.microsoft.com/office/drawing/2014/main" id="{6C5F741A-2635-7F8D-71E9-074685C5DF4E}"/>
                  </a:ext>
                </a:extLst>
              </p:cNvPr>
              <p:cNvPicPr/>
              <p:nvPr/>
            </p:nvPicPr>
            <p:blipFill>
              <a:blip r:embed="rId5"/>
              <a:stretch>
                <a:fillRect/>
              </a:stretch>
            </p:blipFill>
            <p:spPr>
              <a:xfrm>
                <a:off x="5495416" y="2558635"/>
                <a:ext cx="694440" cy="164160"/>
              </a:xfrm>
              <a:prstGeom prst="rect">
                <a:avLst/>
              </a:prstGeom>
            </p:spPr>
          </p:pic>
        </mc:Fallback>
      </mc:AlternateContent>
      <p:sp>
        <p:nvSpPr>
          <p:cNvPr id="10" name="TextBox 9">
            <a:extLst>
              <a:ext uri="{FF2B5EF4-FFF2-40B4-BE49-F238E27FC236}">
                <a16:creationId xmlns:a16="http://schemas.microsoft.com/office/drawing/2014/main" id="{8A89ACE7-E1FA-10C1-4CB5-498699FDE0A1}"/>
              </a:ext>
            </a:extLst>
          </p:cNvPr>
          <p:cNvSpPr txBox="1"/>
          <p:nvPr/>
        </p:nvSpPr>
        <p:spPr>
          <a:xfrm>
            <a:off x="180150" y="3972049"/>
            <a:ext cx="6250147" cy="338554"/>
          </a:xfrm>
          <a:prstGeom prst="rect">
            <a:avLst/>
          </a:prstGeom>
          <a:noFill/>
        </p:spPr>
        <p:txBody>
          <a:bodyPr wrap="square" rtlCol="0">
            <a:spAutoFit/>
          </a:bodyPr>
          <a:lstStyle/>
          <a:p>
            <a:r>
              <a:rPr lang="en-US" sz="1600"/>
              <a:t>and here’s what you get when you slice the df with the mask,</a:t>
            </a:r>
          </a:p>
        </p:txBody>
      </p:sp>
      <p:pic>
        <p:nvPicPr>
          <p:cNvPr id="2" name="Picture 1">
            <a:extLst>
              <a:ext uri="{FF2B5EF4-FFF2-40B4-BE49-F238E27FC236}">
                <a16:creationId xmlns:a16="http://schemas.microsoft.com/office/drawing/2014/main" id="{8F384D45-4CFB-17D6-8799-FE45433C0A25}"/>
              </a:ext>
            </a:extLst>
          </p:cNvPr>
          <p:cNvPicPr>
            <a:picLocks noChangeAspect="1"/>
          </p:cNvPicPr>
          <p:nvPr/>
        </p:nvPicPr>
        <p:blipFill>
          <a:blip r:embed="rId6"/>
          <a:stretch>
            <a:fillRect/>
          </a:stretch>
        </p:blipFill>
        <p:spPr>
          <a:xfrm>
            <a:off x="6643187" y="1792711"/>
            <a:ext cx="2434737" cy="1885204"/>
          </a:xfrm>
          <a:prstGeom prst="rect">
            <a:avLst/>
          </a:prstGeom>
        </p:spPr>
      </p:pic>
      <p:pic>
        <p:nvPicPr>
          <p:cNvPr id="5" name="Picture 4">
            <a:extLst>
              <a:ext uri="{FF2B5EF4-FFF2-40B4-BE49-F238E27FC236}">
                <a16:creationId xmlns:a16="http://schemas.microsoft.com/office/drawing/2014/main" id="{D730E81A-67FD-59C4-C62A-E29848DFFD23}"/>
              </a:ext>
            </a:extLst>
          </p:cNvPr>
          <p:cNvPicPr>
            <a:picLocks noChangeAspect="1"/>
          </p:cNvPicPr>
          <p:nvPr/>
        </p:nvPicPr>
        <p:blipFill>
          <a:blip r:embed="rId7"/>
          <a:stretch>
            <a:fillRect/>
          </a:stretch>
        </p:blipFill>
        <p:spPr>
          <a:xfrm>
            <a:off x="298699" y="4565235"/>
            <a:ext cx="4753291" cy="2037125"/>
          </a:xfrm>
          <a:prstGeom prst="rect">
            <a:avLst/>
          </a:prstGeom>
        </p:spPr>
      </p:pic>
      <p:pic>
        <p:nvPicPr>
          <p:cNvPr id="6" name="Picture 5">
            <a:extLst>
              <a:ext uri="{FF2B5EF4-FFF2-40B4-BE49-F238E27FC236}">
                <a16:creationId xmlns:a16="http://schemas.microsoft.com/office/drawing/2014/main" id="{4A4FEA80-D0E0-F87C-10BB-B6FF67A371C1}"/>
              </a:ext>
            </a:extLst>
          </p:cNvPr>
          <p:cNvPicPr>
            <a:picLocks noChangeAspect="1"/>
          </p:cNvPicPr>
          <p:nvPr/>
        </p:nvPicPr>
        <p:blipFill>
          <a:blip r:embed="rId8"/>
          <a:stretch>
            <a:fillRect/>
          </a:stretch>
        </p:blipFill>
        <p:spPr>
          <a:xfrm>
            <a:off x="6183736" y="4661101"/>
            <a:ext cx="3756691" cy="1845392"/>
          </a:xfrm>
          <a:prstGeom prst="rect">
            <a:avLst/>
          </a:prstGeom>
        </p:spPr>
      </p:pic>
    </p:spTree>
    <p:extLst>
      <p:ext uri="{BB962C8B-B14F-4D97-AF65-F5344CB8AC3E}">
        <p14:creationId xmlns:p14="http://schemas.microsoft.com/office/powerpoint/2010/main" val="11972226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7B8DED2-B0E5-1B1A-13FE-4A498A55E8E8}"/>
              </a:ext>
            </a:extLst>
          </p:cNvPr>
          <p:cNvSpPr txBox="1"/>
          <p:nvPr/>
        </p:nvSpPr>
        <p:spPr>
          <a:xfrm>
            <a:off x="437536" y="1256597"/>
            <a:ext cx="4774227" cy="307777"/>
          </a:xfrm>
          <a:prstGeom prst="rect">
            <a:avLst/>
          </a:prstGeom>
          <a:noFill/>
        </p:spPr>
        <p:txBody>
          <a:bodyPr wrap="square" rtlCol="0">
            <a:spAutoFit/>
          </a:bodyPr>
          <a:lstStyle/>
          <a:p>
            <a:r>
              <a:rPr lang="en-US" sz="1400"/>
              <a:t>slicing rows of ‘badgrades’ for which average grade &gt; 50.</a:t>
            </a:r>
          </a:p>
        </p:txBody>
      </p:sp>
      <p:sp>
        <p:nvSpPr>
          <p:cNvPr id="10" name="Rectangle 9">
            <a:extLst>
              <a:ext uri="{FF2B5EF4-FFF2-40B4-BE49-F238E27FC236}">
                <a16:creationId xmlns:a16="http://schemas.microsoft.com/office/drawing/2014/main" id="{6E937A5F-E04F-D7CF-AA1E-C982D6C3EB8C}"/>
              </a:ext>
            </a:extLst>
          </p:cNvPr>
          <p:cNvSpPr/>
          <p:nvPr/>
        </p:nvSpPr>
        <p:spPr>
          <a:xfrm>
            <a:off x="4330563" y="167955"/>
            <a:ext cx="2780056" cy="461665"/>
          </a:xfrm>
          <a:prstGeom prst="rect">
            <a:avLst/>
          </a:prstGeom>
        </p:spPr>
        <p:txBody>
          <a:bodyPr wrap="none">
            <a:spAutoFit/>
          </a:bodyPr>
          <a:lstStyle/>
          <a:p>
            <a:r>
              <a:rPr lang="en-US" sz="2400" b="1" u="sng">
                <a:solidFill>
                  <a:schemeClr val="bg2">
                    <a:lumMod val="50000"/>
                  </a:schemeClr>
                </a:solidFill>
              </a:rPr>
              <a:t>Dataframe: Example</a:t>
            </a:r>
          </a:p>
        </p:txBody>
      </p:sp>
      <p:pic>
        <p:nvPicPr>
          <p:cNvPr id="11" name="Picture 10">
            <a:extLst>
              <a:ext uri="{FF2B5EF4-FFF2-40B4-BE49-F238E27FC236}">
                <a16:creationId xmlns:a16="http://schemas.microsoft.com/office/drawing/2014/main" id="{97599773-F1A5-4537-29C3-E7047B7A0BE0}"/>
              </a:ext>
            </a:extLst>
          </p:cNvPr>
          <p:cNvPicPr>
            <a:picLocks noChangeAspect="1"/>
          </p:cNvPicPr>
          <p:nvPr/>
        </p:nvPicPr>
        <p:blipFill>
          <a:blip r:embed="rId2"/>
          <a:stretch>
            <a:fillRect/>
          </a:stretch>
        </p:blipFill>
        <p:spPr>
          <a:xfrm>
            <a:off x="526062" y="1968385"/>
            <a:ext cx="3559305" cy="1674968"/>
          </a:xfrm>
          <a:prstGeom prst="rect">
            <a:avLst/>
          </a:prstGeom>
        </p:spPr>
      </p:pic>
      <p:pic>
        <p:nvPicPr>
          <p:cNvPr id="13" name="Picture 12">
            <a:extLst>
              <a:ext uri="{FF2B5EF4-FFF2-40B4-BE49-F238E27FC236}">
                <a16:creationId xmlns:a16="http://schemas.microsoft.com/office/drawing/2014/main" id="{8E2ED05B-A92C-5A07-3BE0-4243C5513C71}"/>
              </a:ext>
            </a:extLst>
          </p:cNvPr>
          <p:cNvPicPr>
            <a:picLocks noChangeAspect="1"/>
          </p:cNvPicPr>
          <p:nvPr/>
        </p:nvPicPr>
        <p:blipFill>
          <a:blip r:embed="rId3"/>
          <a:stretch>
            <a:fillRect/>
          </a:stretch>
        </p:blipFill>
        <p:spPr>
          <a:xfrm>
            <a:off x="6208365" y="1937455"/>
            <a:ext cx="4356460" cy="1705898"/>
          </a:xfrm>
          <a:prstGeom prst="rect">
            <a:avLst/>
          </a:prstGeom>
        </p:spPr>
      </p:pic>
      <p:sp>
        <p:nvSpPr>
          <p:cNvPr id="14" name="TextBox 13">
            <a:extLst>
              <a:ext uri="{FF2B5EF4-FFF2-40B4-BE49-F238E27FC236}">
                <a16:creationId xmlns:a16="http://schemas.microsoft.com/office/drawing/2014/main" id="{25A67EAA-BB23-249F-7A7C-47E45EF0A6B4}"/>
              </a:ext>
            </a:extLst>
          </p:cNvPr>
          <p:cNvSpPr txBox="1"/>
          <p:nvPr/>
        </p:nvSpPr>
        <p:spPr>
          <a:xfrm>
            <a:off x="6096000" y="1266072"/>
            <a:ext cx="4774227" cy="523220"/>
          </a:xfrm>
          <a:prstGeom prst="rect">
            <a:avLst/>
          </a:prstGeom>
          <a:noFill/>
        </p:spPr>
        <p:txBody>
          <a:bodyPr wrap="square" rtlCol="0">
            <a:spAutoFit/>
          </a:bodyPr>
          <a:lstStyle/>
          <a:p>
            <a:r>
              <a:rPr lang="en-US" sz="1400"/>
              <a:t>slicing just ‘Average’ columns of ‘badgrades’ for which average grade &gt; 50.</a:t>
            </a:r>
          </a:p>
        </p:txBody>
      </p:sp>
      <p:pic>
        <p:nvPicPr>
          <p:cNvPr id="4" name="Picture 3">
            <a:extLst>
              <a:ext uri="{FF2B5EF4-FFF2-40B4-BE49-F238E27FC236}">
                <a16:creationId xmlns:a16="http://schemas.microsoft.com/office/drawing/2014/main" id="{A34E3C4B-8270-A9AC-BA14-3F202AB2D9D2}"/>
              </a:ext>
            </a:extLst>
          </p:cNvPr>
          <p:cNvPicPr>
            <a:picLocks noChangeAspect="1"/>
          </p:cNvPicPr>
          <p:nvPr/>
        </p:nvPicPr>
        <p:blipFill>
          <a:blip r:embed="rId4"/>
          <a:stretch>
            <a:fillRect/>
          </a:stretch>
        </p:blipFill>
        <p:spPr>
          <a:xfrm>
            <a:off x="6208365" y="4801146"/>
            <a:ext cx="3909399" cy="1562235"/>
          </a:xfrm>
          <a:prstGeom prst="rect">
            <a:avLst/>
          </a:prstGeom>
        </p:spPr>
      </p:pic>
      <p:pic>
        <p:nvPicPr>
          <p:cNvPr id="5" name="Picture 4">
            <a:extLst>
              <a:ext uri="{FF2B5EF4-FFF2-40B4-BE49-F238E27FC236}">
                <a16:creationId xmlns:a16="http://schemas.microsoft.com/office/drawing/2014/main" id="{38040680-E798-0605-8909-F9CF2A32445B}"/>
              </a:ext>
            </a:extLst>
          </p:cNvPr>
          <p:cNvPicPr>
            <a:picLocks noChangeAspect="1"/>
          </p:cNvPicPr>
          <p:nvPr/>
        </p:nvPicPr>
        <p:blipFill>
          <a:blip r:embed="rId5"/>
          <a:stretch>
            <a:fillRect/>
          </a:stretch>
        </p:blipFill>
        <p:spPr>
          <a:xfrm>
            <a:off x="373876" y="4801146"/>
            <a:ext cx="4266950" cy="1489645"/>
          </a:xfrm>
          <a:prstGeom prst="rect">
            <a:avLst/>
          </a:prstGeom>
        </p:spPr>
      </p:pic>
      <p:sp>
        <p:nvSpPr>
          <p:cNvPr id="6" name="TextBox 5">
            <a:extLst>
              <a:ext uri="{FF2B5EF4-FFF2-40B4-BE49-F238E27FC236}">
                <a16:creationId xmlns:a16="http://schemas.microsoft.com/office/drawing/2014/main" id="{999B52A3-4D64-2820-8A84-F55E1A2CA6C9}"/>
              </a:ext>
            </a:extLst>
          </p:cNvPr>
          <p:cNvSpPr txBox="1"/>
          <p:nvPr/>
        </p:nvSpPr>
        <p:spPr>
          <a:xfrm>
            <a:off x="373876" y="4317518"/>
            <a:ext cx="4774227" cy="307777"/>
          </a:xfrm>
          <a:prstGeom prst="rect">
            <a:avLst/>
          </a:prstGeom>
          <a:noFill/>
        </p:spPr>
        <p:txBody>
          <a:bodyPr wrap="square" rtlCol="0">
            <a:spAutoFit/>
          </a:bodyPr>
          <a:lstStyle/>
          <a:p>
            <a:r>
              <a:rPr lang="en-US" sz="1400"/>
              <a:t>and doing some compound conditions with &amp;, and |.</a:t>
            </a:r>
          </a:p>
        </p:txBody>
      </p:sp>
    </p:spTree>
    <p:extLst>
      <p:ext uri="{BB962C8B-B14F-4D97-AF65-F5344CB8AC3E}">
        <p14:creationId xmlns:p14="http://schemas.microsoft.com/office/powerpoint/2010/main" val="31994450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14253" y="148291"/>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2D13F8DB-73CE-4172-556D-78E0C788809F}"/>
              </a:ext>
            </a:extLst>
          </p:cNvPr>
          <p:cNvSpPr txBox="1"/>
          <p:nvPr/>
        </p:nvSpPr>
        <p:spPr>
          <a:xfrm>
            <a:off x="294967" y="998634"/>
            <a:ext cx="3991897" cy="584775"/>
          </a:xfrm>
          <a:prstGeom prst="rect">
            <a:avLst/>
          </a:prstGeom>
          <a:noFill/>
        </p:spPr>
        <p:txBody>
          <a:bodyPr wrap="square" rtlCol="0">
            <a:spAutoFit/>
          </a:bodyPr>
          <a:lstStyle/>
          <a:p>
            <a:r>
              <a:rPr lang="en-US" sz="1600"/>
              <a:t>Here I’m looking for rows in titanic data where people’s ages satisfy criterion.</a:t>
            </a:r>
          </a:p>
        </p:txBody>
      </p:sp>
      <p:pic>
        <p:nvPicPr>
          <p:cNvPr id="7" name="Picture 6">
            <a:extLst>
              <a:ext uri="{FF2B5EF4-FFF2-40B4-BE49-F238E27FC236}">
                <a16:creationId xmlns:a16="http://schemas.microsoft.com/office/drawing/2014/main" id="{8124B2A8-A7BF-CD40-0CC2-6A824CCD2DB7}"/>
              </a:ext>
            </a:extLst>
          </p:cNvPr>
          <p:cNvPicPr>
            <a:picLocks noChangeAspect="1"/>
          </p:cNvPicPr>
          <p:nvPr/>
        </p:nvPicPr>
        <p:blipFill>
          <a:blip r:embed="rId3"/>
          <a:stretch>
            <a:fillRect/>
          </a:stretch>
        </p:blipFill>
        <p:spPr>
          <a:xfrm>
            <a:off x="386843" y="1817017"/>
            <a:ext cx="3440301" cy="2066725"/>
          </a:xfrm>
          <a:prstGeom prst="rect">
            <a:avLst/>
          </a:prstGeom>
        </p:spPr>
      </p:pic>
      <p:pic>
        <p:nvPicPr>
          <p:cNvPr id="10" name="Picture 9">
            <a:extLst>
              <a:ext uri="{FF2B5EF4-FFF2-40B4-BE49-F238E27FC236}">
                <a16:creationId xmlns:a16="http://schemas.microsoft.com/office/drawing/2014/main" id="{B7864953-067A-48CE-58F7-8960371F166F}"/>
              </a:ext>
            </a:extLst>
          </p:cNvPr>
          <p:cNvPicPr>
            <a:picLocks noChangeAspect="1"/>
          </p:cNvPicPr>
          <p:nvPr/>
        </p:nvPicPr>
        <p:blipFill>
          <a:blip r:embed="rId4"/>
          <a:stretch>
            <a:fillRect/>
          </a:stretch>
        </p:blipFill>
        <p:spPr>
          <a:xfrm>
            <a:off x="5504281" y="1974332"/>
            <a:ext cx="3083322" cy="1812968"/>
          </a:xfrm>
          <a:prstGeom prst="rect">
            <a:avLst/>
          </a:prstGeom>
        </p:spPr>
      </p:pic>
      <p:pic>
        <p:nvPicPr>
          <p:cNvPr id="11" name="Picture 10">
            <a:extLst>
              <a:ext uri="{FF2B5EF4-FFF2-40B4-BE49-F238E27FC236}">
                <a16:creationId xmlns:a16="http://schemas.microsoft.com/office/drawing/2014/main" id="{4CD81D8B-D099-E9D8-A3D3-27C5AD3E60E0}"/>
              </a:ext>
            </a:extLst>
          </p:cNvPr>
          <p:cNvPicPr>
            <a:picLocks noChangeAspect="1"/>
          </p:cNvPicPr>
          <p:nvPr/>
        </p:nvPicPr>
        <p:blipFill>
          <a:blip r:embed="rId5"/>
          <a:stretch>
            <a:fillRect/>
          </a:stretch>
        </p:blipFill>
        <p:spPr>
          <a:xfrm>
            <a:off x="5504281" y="4147787"/>
            <a:ext cx="4694327" cy="2530059"/>
          </a:xfrm>
          <a:prstGeom prst="rect">
            <a:avLst/>
          </a:prstGeom>
        </p:spPr>
      </p:pic>
      <p:sp>
        <p:nvSpPr>
          <p:cNvPr id="2" name="TextBox 1">
            <a:extLst>
              <a:ext uri="{FF2B5EF4-FFF2-40B4-BE49-F238E27FC236}">
                <a16:creationId xmlns:a16="http://schemas.microsoft.com/office/drawing/2014/main" id="{F7DCF673-7313-5E57-79CE-42EF9304BEA1}"/>
              </a:ext>
            </a:extLst>
          </p:cNvPr>
          <p:cNvSpPr txBox="1"/>
          <p:nvPr/>
        </p:nvSpPr>
        <p:spPr>
          <a:xfrm>
            <a:off x="5366216" y="1025843"/>
            <a:ext cx="3991897" cy="584775"/>
          </a:xfrm>
          <a:prstGeom prst="rect">
            <a:avLst/>
          </a:prstGeom>
          <a:noFill/>
        </p:spPr>
        <p:txBody>
          <a:bodyPr wrap="square" rtlCol="0">
            <a:spAutoFit/>
          </a:bodyPr>
          <a:lstStyle/>
          <a:p>
            <a:r>
              <a:rPr lang="en-US" sz="1600"/>
              <a:t>Here just extracting the survived column of the rows that satisfy the criteria.</a:t>
            </a:r>
          </a:p>
        </p:txBody>
      </p:sp>
      <p:sp>
        <p:nvSpPr>
          <p:cNvPr id="4" name="TextBox 3">
            <a:extLst>
              <a:ext uri="{FF2B5EF4-FFF2-40B4-BE49-F238E27FC236}">
                <a16:creationId xmlns:a16="http://schemas.microsoft.com/office/drawing/2014/main" id="{E397AA1B-5E13-FA77-FEB1-4EA904F7104B}"/>
              </a:ext>
            </a:extLst>
          </p:cNvPr>
          <p:cNvSpPr txBox="1"/>
          <p:nvPr/>
        </p:nvSpPr>
        <p:spPr>
          <a:xfrm>
            <a:off x="294967" y="4117350"/>
            <a:ext cx="3991897" cy="584775"/>
          </a:xfrm>
          <a:prstGeom prst="rect">
            <a:avLst/>
          </a:prstGeom>
          <a:noFill/>
        </p:spPr>
        <p:txBody>
          <a:bodyPr wrap="square" rtlCol="0">
            <a:spAutoFit/>
          </a:bodyPr>
          <a:lstStyle/>
          <a:p>
            <a:r>
              <a:rPr lang="en-US" sz="1600"/>
              <a:t>Here just extracting the survived and pclass columns of the rows that satisfy the criteria.</a:t>
            </a:r>
          </a:p>
        </p:txBody>
      </p:sp>
    </p:spTree>
    <p:extLst>
      <p:ext uri="{BB962C8B-B14F-4D97-AF65-F5344CB8AC3E}">
        <p14:creationId xmlns:p14="http://schemas.microsoft.com/office/powerpoint/2010/main" val="5062095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14253" y="148291"/>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6" name="TextBox 5">
            <a:extLst>
              <a:ext uri="{FF2B5EF4-FFF2-40B4-BE49-F238E27FC236}">
                <a16:creationId xmlns:a16="http://schemas.microsoft.com/office/drawing/2014/main" id="{2D13F8DB-73CE-4172-556D-78E0C788809F}"/>
              </a:ext>
            </a:extLst>
          </p:cNvPr>
          <p:cNvSpPr txBox="1"/>
          <p:nvPr/>
        </p:nvSpPr>
        <p:spPr>
          <a:xfrm>
            <a:off x="294967" y="998634"/>
            <a:ext cx="3991897" cy="338554"/>
          </a:xfrm>
          <a:prstGeom prst="rect">
            <a:avLst/>
          </a:prstGeom>
          <a:noFill/>
        </p:spPr>
        <p:txBody>
          <a:bodyPr wrap="square" rtlCol="0">
            <a:spAutoFit/>
          </a:bodyPr>
          <a:lstStyle/>
          <a:p>
            <a:r>
              <a:rPr lang="en-US" sz="1600"/>
              <a:t>Starting with ng dataframe,</a:t>
            </a:r>
          </a:p>
        </p:txBody>
      </p:sp>
      <p:sp>
        <p:nvSpPr>
          <p:cNvPr id="2" name="TextBox 1">
            <a:extLst>
              <a:ext uri="{FF2B5EF4-FFF2-40B4-BE49-F238E27FC236}">
                <a16:creationId xmlns:a16="http://schemas.microsoft.com/office/drawing/2014/main" id="{F7DCF673-7313-5E57-79CE-42EF9304BEA1}"/>
              </a:ext>
            </a:extLst>
          </p:cNvPr>
          <p:cNvSpPr txBox="1"/>
          <p:nvPr/>
        </p:nvSpPr>
        <p:spPr>
          <a:xfrm>
            <a:off x="6571941" y="1019010"/>
            <a:ext cx="3991897" cy="338554"/>
          </a:xfrm>
          <a:prstGeom prst="rect">
            <a:avLst/>
          </a:prstGeom>
          <a:noFill/>
        </p:spPr>
        <p:txBody>
          <a:bodyPr wrap="square" rtlCol="0">
            <a:spAutoFit/>
          </a:bodyPr>
          <a:lstStyle/>
          <a:p>
            <a:r>
              <a:rPr lang="en-US" sz="1600"/>
              <a:t>Extracting rows for which Test4&gt;50,</a:t>
            </a:r>
          </a:p>
        </p:txBody>
      </p:sp>
      <p:pic>
        <p:nvPicPr>
          <p:cNvPr id="5" name="Picture 4">
            <a:extLst>
              <a:ext uri="{FF2B5EF4-FFF2-40B4-BE49-F238E27FC236}">
                <a16:creationId xmlns:a16="http://schemas.microsoft.com/office/drawing/2014/main" id="{93C0FBD4-101E-F18A-6706-5F01E473B3BF}"/>
              </a:ext>
            </a:extLst>
          </p:cNvPr>
          <p:cNvPicPr>
            <a:picLocks noChangeAspect="1"/>
          </p:cNvPicPr>
          <p:nvPr/>
        </p:nvPicPr>
        <p:blipFill>
          <a:blip r:embed="rId3"/>
          <a:stretch>
            <a:fillRect/>
          </a:stretch>
        </p:blipFill>
        <p:spPr>
          <a:xfrm>
            <a:off x="344848" y="1523835"/>
            <a:ext cx="4701947" cy="1905165"/>
          </a:xfrm>
          <a:prstGeom prst="rect">
            <a:avLst/>
          </a:prstGeom>
        </p:spPr>
      </p:pic>
      <p:pic>
        <p:nvPicPr>
          <p:cNvPr id="8" name="Picture 7">
            <a:extLst>
              <a:ext uri="{FF2B5EF4-FFF2-40B4-BE49-F238E27FC236}">
                <a16:creationId xmlns:a16="http://schemas.microsoft.com/office/drawing/2014/main" id="{C0633711-CA09-38E2-92D0-D7DA52D9A42A}"/>
              </a:ext>
            </a:extLst>
          </p:cNvPr>
          <p:cNvPicPr>
            <a:picLocks noChangeAspect="1"/>
          </p:cNvPicPr>
          <p:nvPr/>
        </p:nvPicPr>
        <p:blipFill>
          <a:blip r:embed="rId4"/>
          <a:stretch>
            <a:fillRect/>
          </a:stretch>
        </p:blipFill>
        <p:spPr>
          <a:xfrm>
            <a:off x="6571941" y="1766618"/>
            <a:ext cx="4732430" cy="1501270"/>
          </a:xfrm>
          <a:prstGeom prst="rect">
            <a:avLst/>
          </a:prstGeom>
        </p:spPr>
      </p:pic>
      <p:sp>
        <p:nvSpPr>
          <p:cNvPr id="9" name="TextBox 8">
            <a:extLst>
              <a:ext uri="{FF2B5EF4-FFF2-40B4-BE49-F238E27FC236}">
                <a16:creationId xmlns:a16="http://schemas.microsoft.com/office/drawing/2014/main" id="{328C4394-AFA6-C5C4-01EF-7CFF89ED7369}"/>
              </a:ext>
            </a:extLst>
          </p:cNvPr>
          <p:cNvSpPr txBox="1"/>
          <p:nvPr/>
        </p:nvSpPr>
        <p:spPr>
          <a:xfrm>
            <a:off x="344848" y="3956535"/>
            <a:ext cx="2674577" cy="584775"/>
          </a:xfrm>
          <a:prstGeom prst="rect">
            <a:avLst/>
          </a:prstGeom>
          <a:noFill/>
        </p:spPr>
        <p:txBody>
          <a:bodyPr wrap="square" rtlCol="0">
            <a:spAutoFit/>
          </a:bodyPr>
          <a:lstStyle/>
          <a:p>
            <a:r>
              <a:rPr lang="en-US" sz="1600"/>
              <a:t>Then extracting just “Name” column of this df.</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ADF8750C-2DD3-51AA-C2B7-05ED964C4CF4}"/>
                  </a:ext>
                </a:extLst>
              </p14:cNvPr>
              <p14:cNvContentPartPr/>
              <p14:nvPr/>
            </p14:nvContentPartPr>
            <p14:xfrm>
              <a:off x="5476470" y="2578065"/>
              <a:ext cx="522000" cy="209160"/>
            </p14:xfrm>
          </p:contentPart>
        </mc:Choice>
        <mc:Fallback xmlns="">
          <p:pic>
            <p:nvPicPr>
              <p:cNvPr id="12" name="Ink 11">
                <a:extLst>
                  <a:ext uri="{FF2B5EF4-FFF2-40B4-BE49-F238E27FC236}">
                    <a16:creationId xmlns:a16="http://schemas.microsoft.com/office/drawing/2014/main" id="{ADF8750C-2DD3-51AA-C2B7-05ED964C4CF4}"/>
                  </a:ext>
                </a:extLst>
              </p:cNvPr>
              <p:cNvPicPr/>
              <p:nvPr/>
            </p:nvPicPr>
            <p:blipFill>
              <a:blip r:embed="rId6"/>
              <a:stretch>
                <a:fillRect/>
              </a:stretch>
            </p:blipFill>
            <p:spPr>
              <a:xfrm>
                <a:off x="5470350" y="2571945"/>
                <a:ext cx="5342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F1DC200-214D-23CA-74C8-3A3F1610EF4C}"/>
                  </a:ext>
                </a:extLst>
              </p14:cNvPr>
              <p14:cNvContentPartPr/>
              <p14:nvPr/>
            </p14:nvContentPartPr>
            <p14:xfrm>
              <a:off x="3086394" y="3286185"/>
              <a:ext cx="3276756" cy="971002"/>
            </p14:xfrm>
          </p:contentPart>
        </mc:Choice>
        <mc:Fallback xmlns="">
          <p:pic>
            <p:nvPicPr>
              <p:cNvPr id="13" name="Ink 12">
                <a:extLst>
                  <a:ext uri="{FF2B5EF4-FFF2-40B4-BE49-F238E27FC236}">
                    <a16:creationId xmlns:a16="http://schemas.microsoft.com/office/drawing/2014/main" id="{AF1DC200-214D-23CA-74C8-3A3F1610EF4C}"/>
                  </a:ext>
                </a:extLst>
              </p:cNvPr>
              <p:cNvPicPr/>
              <p:nvPr/>
            </p:nvPicPr>
            <p:blipFill>
              <a:blip r:embed="rId8"/>
              <a:stretch>
                <a:fillRect/>
              </a:stretch>
            </p:blipFill>
            <p:spPr>
              <a:xfrm>
                <a:off x="3080273" y="3280062"/>
                <a:ext cx="3288997" cy="98324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45308955-AE9D-1A26-074C-8BD96DC8EB50}"/>
                  </a:ext>
                </a:extLst>
              </p14:cNvPr>
              <p14:cNvContentPartPr/>
              <p14:nvPr/>
            </p14:nvContentPartPr>
            <p14:xfrm>
              <a:off x="6638910" y="3248025"/>
              <a:ext cx="1607760" cy="597600"/>
            </p14:xfrm>
          </p:contentPart>
        </mc:Choice>
        <mc:Fallback xmlns="">
          <p:pic>
            <p:nvPicPr>
              <p:cNvPr id="14" name="Ink 13">
                <a:extLst>
                  <a:ext uri="{FF2B5EF4-FFF2-40B4-BE49-F238E27FC236}">
                    <a16:creationId xmlns:a16="http://schemas.microsoft.com/office/drawing/2014/main" id="{45308955-AE9D-1A26-074C-8BD96DC8EB50}"/>
                  </a:ext>
                </a:extLst>
              </p:cNvPr>
              <p:cNvPicPr/>
              <p:nvPr/>
            </p:nvPicPr>
            <p:blipFill>
              <a:blip r:embed="rId10"/>
              <a:stretch>
                <a:fillRect/>
              </a:stretch>
            </p:blipFill>
            <p:spPr>
              <a:xfrm>
                <a:off x="6632790" y="3241905"/>
                <a:ext cx="1620000" cy="609840"/>
              </a:xfrm>
              <a:prstGeom prst="rect">
                <a:avLst/>
              </a:prstGeom>
            </p:spPr>
          </p:pic>
        </mc:Fallback>
      </mc:AlternateContent>
      <p:pic>
        <p:nvPicPr>
          <p:cNvPr id="15" name="Picture 14">
            <a:extLst>
              <a:ext uri="{FF2B5EF4-FFF2-40B4-BE49-F238E27FC236}">
                <a16:creationId xmlns:a16="http://schemas.microsoft.com/office/drawing/2014/main" id="{27E620FB-78A0-421C-9346-EAE3CEC4207E}"/>
              </a:ext>
            </a:extLst>
          </p:cNvPr>
          <p:cNvPicPr>
            <a:picLocks noChangeAspect="1"/>
          </p:cNvPicPr>
          <p:nvPr/>
        </p:nvPicPr>
        <p:blipFill>
          <a:blip r:embed="rId11"/>
          <a:stretch>
            <a:fillRect/>
          </a:stretch>
        </p:blipFill>
        <p:spPr>
          <a:xfrm>
            <a:off x="6757453" y="4769572"/>
            <a:ext cx="4747671" cy="1028789"/>
          </a:xfrm>
          <a:prstGeom prst="rect">
            <a:avLst/>
          </a:prstGeom>
        </p:spPr>
      </p:pic>
      <p:sp>
        <p:nvSpPr>
          <p:cNvPr id="16" name="TextBox 15">
            <a:extLst>
              <a:ext uri="{FF2B5EF4-FFF2-40B4-BE49-F238E27FC236}">
                <a16:creationId xmlns:a16="http://schemas.microsoft.com/office/drawing/2014/main" id="{9311B032-0B7B-E49C-9028-64D65D6A5DF9}"/>
              </a:ext>
            </a:extLst>
          </p:cNvPr>
          <p:cNvSpPr txBox="1"/>
          <p:nvPr/>
        </p:nvSpPr>
        <p:spPr>
          <a:xfrm>
            <a:off x="6679701" y="3964799"/>
            <a:ext cx="5368204" cy="584775"/>
          </a:xfrm>
          <a:prstGeom prst="rect">
            <a:avLst/>
          </a:prstGeom>
          <a:noFill/>
        </p:spPr>
        <p:txBody>
          <a:bodyPr wrap="square" rtlCol="0">
            <a:spAutoFit/>
          </a:bodyPr>
          <a:lstStyle/>
          <a:p>
            <a:r>
              <a:rPr lang="en-US" sz="1600"/>
              <a:t>Extracting first 3 rows of this table.  Note that the 0:3 doesn’t refer to the index </a:t>
            </a:r>
            <a:r>
              <a:rPr lang="en-US" sz="1600" i="1"/>
              <a:t>values</a:t>
            </a:r>
            <a:r>
              <a:rPr lang="en-US" sz="1600"/>
              <a:t>, just the index orders.</a:t>
            </a:r>
          </a:p>
        </p:txBody>
      </p:sp>
      <p:pic>
        <p:nvPicPr>
          <p:cNvPr id="17" name="Picture 16">
            <a:extLst>
              <a:ext uri="{FF2B5EF4-FFF2-40B4-BE49-F238E27FC236}">
                <a16:creationId xmlns:a16="http://schemas.microsoft.com/office/drawing/2014/main" id="{9C6067B0-79A2-B642-9E8F-D611F7722B20}"/>
              </a:ext>
            </a:extLst>
          </p:cNvPr>
          <p:cNvPicPr>
            <a:picLocks noChangeAspect="1"/>
          </p:cNvPicPr>
          <p:nvPr/>
        </p:nvPicPr>
        <p:blipFill>
          <a:blip r:embed="rId12"/>
          <a:stretch>
            <a:fillRect/>
          </a:stretch>
        </p:blipFill>
        <p:spPr>
          <a:xfrm>
            <a:off x="397242" y="4721956"/>
            <a:ext cx="2759992" cy="1526113"/>
          </a:xfrm>
          <a:prstGeom prst="rect">
            <a:avLst/>
          </a:prstGeom>
        </p:spPr>
      </p:pic>
      <p:grpSp>
        <p:nvGrpSpPr>
          <p:cNvPr id="20" name="Group 19">
            <a:extLst>
              <a:ext uri="{FF2B5EF4-FFF2-40B4-BE49-F238E27FC236}">
                <a16:creationId xmlns:a16="http://schemas.microsoft.com/office/drawing/2014/main" id="{57E347CE-7269-4F8C-37F8-69F0E37C3D21}"/>
              </a:ext>
            </a:extLst>
          </p:cNvPr>
          <p:cNvGrpSpPr/>
          <p:nvPr/>
        </p:nvGrpSpPr>
        <p:grpSpPr>
          <a:xfrm>
            <a:off x="4544571" y="3267151"/>
            <a:ext cx="1970859" cy="1599818"/>
            <a:chOff x="4846470" y="3267150"/>
            <a:chExt cx="1668960" cy="1938960"/>
          </a:xfrm>
        </p:grpSpPr>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6E48F3DD-323D-5CB7-DFF8-9F07D0ACBA1E}"/>
                    </a:ext>
                  </a:extLst>
                </p14:cNvPr>
                <p14:cNvContentPartPr/>
                <p14:nvPr/>
              </p14:nvContentPartPr>
              <p14:xfrm>
                <a:off x="6515070" y="3267150"/>
                <a:ext cx="360" cy="360"/>
              </p14:xfrm>
            </p:contentPart>
          </mc:Choice>
          <mc:Fallback xmlns="">
            <p:pic>
              <p:nvPicPr>
                <p:cNvPr id="18" name="Ink 17">
                  <a:extLst>
                    <a:ext uri="{FF2B5EF4-FFF2-40B4-BE49-F238E27FC236}">
                      <a16:creationId xmlns:a16="http://schemas.microsoft.com/office/drawing/2014/main" id="{6E48F3DD-323D-5CB7-DFF8-9F07D0ACBA1E}"/>
                    </a:ext>
                  </a:extLst>
                </p:cNvPr>
                <p:cNvPicPr/>
                <p:nvPr/>
              </p:nvPicPr>
              <p:blipFill>
                <a:blip r:embed="rId14"/>
                <a:stretch>
                  <a:fillRect/>
                </a:stretch>
              </p:blipFill>
              <p:spPr>
                <a:xfrm>
                  <a:off x="6508950" y="3261030"/>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299BDD1A-280D-3EC2-2322-332464B3BEFA}"/>
                    </a:ext>
                  </a:extLst>
                </p14:cNvPr>
                <p14:cNvContentPartPr/>
                <p14:nvPr/>
              </p14:nvContentPartPr>
              <p14:xfrm>
                <a:off x="4846470" y="3267150"/>
                <a:ext cx="1668960" cy="1938960"/>
              </p14:xfrm>
            </p:contentPart>
          </mc:Choice>
          <mc:Fallback xmlns="">
            <p:pic>
              <p:nvPicPr>
                <p:cNvPr id="19" name="Ink 18">
                  <a:extLst>
                    <a:ext uri="{FF2B5EF4-FFF2-40B4-BE49-F238E27FC236}">
                      <a16:creationId xmlns:a16="http://schemas.microsoft.com/office/drawing/2014/main" id="{299BDD1A-280D-3EC2-2322-332464B3BEFA}"/>
                    </a:ext>
                  </a:extLst>
                </p:cNvPr>
                <p:cNvPicPr/>
                <p:nvPr/>
              </p:nvPicPr>
              <p:blipFill>
                <a:blip r:embed="rId16"/>
                <a:stretch>
                  <a:fillRect/>
                </a:stretch>
              </p:blipFill>
              <p:spPr>
                <a:xfrm>
                  <a:off x="4841288" y="3260800"/>
                  <a:ext cx="1679324" cy="1951660"/>
                </a:xfrm>
                <a:prstGeom prst="rect">
                  <a:avLst/>
                </a:prstGeom>
              </p:spPr>
            </p:pic>
          </mc:Fallback>
        </mc:AlternateContent>
      </p:grpSp>
      <p:sp>
        <p:nvSpPr>
          <p:cNvPr id="21" name="TextBox 20">
            <a:extLst>
              <a:ext uri="{FF2B5EF4-FFF2-40B4-BE49-F238E27FC236}">
                <a16:creationId xmlns:a16="http://schemas.microsoft.com/office/drawing/2014/main" id="{B31489BD-6013-2577-71FE-858261067533}"/>
              </a:ext>
            </a:extLst>
          </p:cNvPr>
          <p:cNvSpPr txBox="1"/>
          <p:nvPr/>
        </p:nvSpPr>
        <p:spPr>
          <a:xfrm>
            <a:off x="3421325" y="4981610"/>
            <a:ext cx="2674577" cy="830997"/>
          </a:xfrm>
          <a:prstGeom prst="rect">
            <a:avLst/>
          </a:prstGeom>
          <a:noFill/>
        </p:spPr>
        <p:txBody>
          <a:bodyPr wrap="square" rtlCol="0">
            <a:spAutoFit/>
          </a:bodyPr>
          <a:lstStyle/>
          <a:p>
            <a:r>
              <a:rPr lang="en-US" sz="1600"/>
              <a:t>Doing both (can specify rows this way b/c dealing with series at this point),</a:t>
            </a:r>
          </a:p>
        </p:txBody>
      </p:sp>
      <p:pic>
        <p:nvPicPr>
          <p:cNvPr id="23" name="Picture 22">
            <a:extLst>
              <a:ext uri="{FF2B5EF4-FFF2-40B4-BE49-F238E27FC236}">
                <a16:creationId xmlns:a16="http://schemas.microsoft.com/office/drawing/2014/main" id="{56C8C6D1-DDA9-2A40-1B12-62EF6729EF18}"/>
              </a:ext>
            </a:extLst>
          </p:cNvPr>
          <p:cNvPicPr>
            <a:picLocks noChangeAspect="1"/>
          </p:cNvPicPr>
          <p:nvPr/>
        </p:nvPicPr>
        <p:blipFill>
          <a:blip r:embed="rId17"/>
          <a:stretch>
            <a:fillRect/>
          </a:stretch>
        </p:blipFill>
        <p:spPr>
          <a:xfrm>
            <a:off x="3479682" y="5842131"/>
            <a:ext cx="3048264" cy="830652"/>
          </a:xfrm>
          <a:prstGeom prst="rect">
            <a:avLst/>
          </a:prstGeom>
        </p:spPr>
      </p:pic>
    </p:spTree>
    <p:extLst>
      <p:ext uri="{BB962C8B-B14F-4D97-AF65-F5344CB8AC3E}">
        <p14:creationId xmlns:p14="http://schemas.microsoft.com/office/powerpoint/2010/main" val="28594736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16F7EC-99B5-0F17-60DB-3DC7ABD082AC}"/>
              </a:ext>
            </a:extLst>
          </p:cNvPr>
          <p:cNvPicPr>
            <a:picLocks noChangeAspect="1"/>
          </p:cNvPicPr>
          <p:nvPr/>
        </p:nvPicPr>
        <p:blipFill>
          <a:blip r:embed="rId2"/>
          <a:stretch>
            <a:fillRect/>
          </a:stretch>
        </p:blipFill>
        <p:spPr>
          <a:xfrm>
            <a:off x="667313" y="1885470"/>
            <a:ext cx="5001323" cy="3982006"/>
          </a:xfrm>
          <a:prstGeom prst="rect">
            <a:avLst/>
          </a:prstGeom>
        </p:spPr>
      </p:pic>
      <p:sp>
        <p:nvSpPr>
          <p:cNvPr id="3" name="Rectangle 2">
            <a:extLst>
              <a:ext uri="{FF2B5EF4-FFF2-40B4-BE49-F238E27FC236}">
                <a16:creationId xmlns:a16="http://schemas.microsoft.com/office/drawing/2014/main" id="{6F64907B-7712-3EC3-475C-A2AE276734F5}"/>
              </a:ext>
            </a:extLst>
          </p:cNvPr>
          <p:cNvSpPr/>
          <p:nvPr/>
        </p:nvSpPr>
        <p:spPr>
          <a:xfrm>
            <a:off x="4114253" y="148291"/>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75134AAD-F3B4-3054-F8DF-446D952C83EA}"/>
              </a:ext>
            </a:extLst>
          </p:cNvPr>
          <p:cNvSpPr txBox="1"/>
          <p:nvPr/>
        </p:nvSpPr>
        <p:spPr>
          <a:xfrm>
            <a:off x="667313" y="1198416"/>
            <a:ext cx="6735436" cy="338554"/>
          </a:xfrm>
          <a:prstGeom prst="rect">
            <a:avLst/>
          </a:prstGeom>
          <a:noFill/>
        </p:spPr>
        <p:txBody>
          <a:bodyPr wrap="square" rtlCol="0">
            <a:spAutoFit/>
          </a:bodyPr>
          <a:lstStyle/>
          <a:p>
            <a:r>
              <a:rPr lang="en-US" sz="1600"/>
              <a:t>Here’s an example of slicing out the rows where the mse_fold column is NaN.  </a:t>
            </a:r>
          </a:p>
        </p:txBody>
      </p:sp>
    </p:spTree>
    <p:extLst>
      <p:ext uri="{BB962C8B-B14F-4D97-AF65-F5344CB8AC3E}">
        <p14:creationId xmlns:p14="http://schemas.microsoft.com/office/powerpoint/2010/main" val="34419488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13785" y="1143634"/>
            <a:ext cx="7040743" cy="338554"/>
          </a:xfrm>
          <a:prstGeom prst="rect">
            <a:avLst/>
          </a:prstGeom>
          <a:noFill/>
        </p:spPr>
        <p:txBody>
          <a:bodyPr wrap="square" rtlCol="0">
            <a:spAutoFit/>
          </a:bodyPr>
          <a:lstStyle/>
          <a:p>
            <a:r>
              <a:rPr lang="en-US" sz="1600"/>
              <a:t>You can query a dataframe.  For instance, can check if a column is in a dataframe,</a:t>
            </a:r>
          </a:p>
        </p:txBody>
      </p:sp>
      <p:sp>
        <p:nvSpPr>
          <p:cNvPr id="31" name="TextBox 30">
            <a:extLst>
              <a:ext uri="{FF2B5EF4-FFF2-40B4-BE49-F238E27FC236}">
                <a16:creationId xmlns:a16="http://schemas.microsoft.com/office/drawing/2014/main" id="{07418349-36B5-C1DD-87D2-6A2F9F951623}"/>
              </a:ext>
            </a:extLst>
          </p:cNvPr>
          <p:cNvSpPr txBox="1"/>
          <p:nvPr/>
        </p:nvSpPr>
        <p:spPr>
          <a:xfrm>
            <a:off x="3161213" y="1672106"/>
            <a:ext cx="2230247" cy="307777"/>
          </a:xfrm>
          <a:prstGeom prst="rect">
            <a:avLst/>
          </a:prstGeom>
          <a:noFill/>
        </p:spPr>
        <p:txBody>
          <a:bodyPr wrap="square" rtlCol="0">
            <a:spAutoFit/>
          </a:bodyPr>
          <a:lstStyle/>
          <a:p>
            <a:r>
              <a:rPr lang="en-US" sz="1400"/>
              <a:t>will return True or False.</a:t>
            </a:r>
          </a:p>
        </p:txBody>
      </p:sp>
      <p:sp>
        <p:nvSpPr>
          <p:cNvPr id="32" name="TextBox 31">
            <a:extLst>
              <a:ext uri="{FF2B5EF4-FFF2-40B4-BE49-F238E27FC236}">
                <a16:creationId xmlns:a16="http://schemas.microsoft.com/office/drawing/2014/main" id="{BD0CD5F0-3B44-C9DE-CCA2-032CE90D47EB}"/>
              </a:ext>
            </a:extLst>
          </p:cNvPr>
          <p:cNvSpPr txBox="1"/>
          <p:nvPr/>
        </p:nvSpPr>
        <p:spPr>
          <a:xfrm>
            <a:off x="313785" y="1651740"/>
            <a:ext cx="2012089" cy="307777"/>
          </a:xfrm>
          <a:prstGeom prst="rect">
            <a:avLst/>
          </a:prstGeom>
          <a:noFill/>
        </p:spPr>
        <p:txBody>
          <a:bodyPr wrap="square" rtlCol="0">
            <a:spAutoFit/>
          </a:bodyPr>
          <a:lstStyle/>
          <a:p>
            <a:r>
              <a:rPr lang="en-US" sz="1400"/>
              <a:t>“column” in dataframe</a:t>
            </a:r>
          </a:p>
        </p:txBody>
      </p:sp>
      <mc:AlternateContent xmlns:mc="http://schemas.openxmlformats.org/markup-compatibility/2006" xmlns:p14="http://schemas.microsoft.com/office/powerpoint/2010/main">
        <mc:Choice Requires="p14">
          <p:contentPart p14:bwMode="auto" r:id="rId3">
            <p14:nvContentPartPr>
              <p14:cNvPr id="33" name="Ink 32">
                <a:extLst>
                  <a:ext uri="{FF2B5EF4-FFF2-40B4-BE49-F238E27FC236}">
                    <a16:creationId xmlns:a16="http://schemas.microsoft.com/office/drawing/2014/main" id="{002C815D-30F8-81E9-0631-730FC6E14911}"/>
                  </a:ext>
                </a:extLst>
              </p14:cNvPr>
              <p14:cNvContentPartPr/>
              <p14:nvPr/>
            </p14:nvContentPartPr>
            <p14:xfrm>
              <a:off x="2325874" y="1802570"/>
              <a:ext cx="553680" cy="30960"/>
            </p14:xfrm>
          </p:contentPart>
        </mc:Choice>
        <mc:Fallback xmlns="">
          <p:pic>
            <p:nvPicPr>
              <p:cNvPr id="33" name="Ink 32">
                <a:extLst>
                  <a:ext uri="{FF2B5EF4-FFF2-40B4-BE49-F238E27FC236}">
                    <a16:creationId xmlns:a16="http://schemas.microsoft.com/office/drawing/2014/main" id="{002C815D-30F8-81E9-0631-730FC6E14911}"/>
                  </a:ext>
                </a:extLst>
              </p:cNvPr>
              <p:cNvPicPr/>
              <p:nvPr/>
            </p:nvPicPr>
            <p:blipFill>
              <a:blip r:embed="rId4"/>
              <a:stretch>
                <a:fillRect/>
              </a:stretch>
            </p:blipFill>
            <p:spPr>
              <a:xfrm>
                <a:off x="2316874" y="1793464"/>
                <a:ext cx="571320" cy="48808"/>
              </a:xfrm>
              <a:prstGeom prst="rect">
                <a:avLst/>
              </a:prstGeom>
            </p:spPr>
          </p:pic>
        </mc:Fallback>
      </mc:AlternateContent>
      <p:sp>
        <p:nvSpPr>
          <p:cNvPr id="5" name="TextBox 4">
            <a:extLst>
              <a:ext uri="{FF2B5EF4-FFF2-40B4-BE49-F238E27FC236}">
                <a16:creationId xmlns:a16="http://schemas.microsoft.com/office/drawing/2014/main" id="{D7F7448D-8830-87B8-226B-B08A04167E31}"/>
              </a:ext>
            </a:extLst>
          </p:cNvPr>
          <p:cNvSpPr txBox="1"/>
          <p:nvPr/>
        </p:nvSpPr>
        <p:spPr>
          <a:xfrm>
            <a:off x="338912" y="2274756"/>
            <a:ext cx="3147170" cy="338554"/>
          </a:xfrm>
          <a:prstGeom prst="rect">
            <a:avLst/>
          </a:prstGeom>
          <a:noFill/>
        </p:spPr>
        <p:txBody>
          <a:bodyPr wrap="square" rtlCol="0">
            <a:spAutoFit/>
          </a:bodyPr>
          <a:lstStyle/>
          <a:p>
            <a:r>
              <a:rPr lang="en-US" sz="1600"/>
              <a:t>For instance, consider dataframe:</a:t>
            </a:r>
          </a:p>
        </p:txBody>
      </p:sp>
      <p:sp>
        <p:nvSpPr>
          <p:cNvPr id="7" name="TextBox 6">
            <a:extLst>
              <a:ext uri="{FF2B5EF4-FFF2-40B4-BE49-F238E27FC236}">
                <a16:creationId xmlns:a16="http://schemas.microsoft.com/office/drawing/2014/main" id="{6FFD7D91-C4C9-E190-AECD-4D1EB5CE76D6}"/>
              </a:ext>
            </a:extLst>
          </p:cNvPr>
          <p:cNvSpPr txBox="1"/>
          <p:nvPr/>
        </p:nvSpPr>
        <p:spPr>
          <a:xfrm>
            <a:off x="6100351" y="2304252"/>
            <a:ext cx="1394604" cy="338554"/>
          </a:xfrm>
          <a:prstGeom prst="rect">
            <a:avLst/>
          </a:prstGeom>
          <a:noFill/>
        </p:spPr>
        <p:txBody>
          <a:bodyPr wrap="square" rtlCol="0">
            <a:spAutoFit/>
          </a:bodyPr>
          <a:lstStyle/>
          <a:p>
            <a:r>
              <a:rPr lang="en-US" sz="1600"/>
              <a:t>and query,</a:t>
            </a:r>
          </a:p>
        </p:txBody>
      </p:sp>
      <p:sp>
        <p:nvSpPr>
          <p:cNvPr id="8" name="Rectangle 7">
            <a:extLst>
              <a:ext uri="{FF2B5EF4-FFF2-40B4-BE49-F238E27FC236}">
                <a16:creationId xmlns:a16="http://schemas.microsoft.com/office/drawing/2014/main" id="{02703497-7836-0082-AD68-1F9E405FA3D1}"/>
              </a:ext>
            </a:extLst>
          </p:cNvPr>
          <p:cNvSpPr/>
          <p:nvPr/>
        </p:nvSpPr>
        <p:spPr>
          <a:xfrm>
            <a:off x="3902958" y="200510"/>
            <a:ext cx="2869568" cy="461665"/>
          </a:xfrm>
          <a:prstGeom prst="rect">
            <a:avLst/>
          </a:prstGeom>
        </p:spPr>
        <p:txBody>
          <a:bodyPr wrap="none">
            <a:spAutoFit/>
          </a:bodyPr>
          <a:lstStyle/>
          <a:p>
            <a:r>
              <a:rPr lang="en-US" sz="2400" b="1" u="sng">
                <a:solidFill>
                  <a:srgbClr val="0066FF"/>
                </a:solidFill>
              </a:rPr>
              <a:t>Dataframe: Querying</a:t>
            </a:r>
          </a:p>
        </p:txBody>
      </p:sp>
      <p:pic>
        <p:nvPicPr>
          <p:cNvPr id="9" name="Picture 8">
            <a:extLst>
              <a:ext uri="{FF2B5EF4-FFF2-40B4-BE49-F238E27FC236}">
                <a16:creationId xmlns:a16="http://schemas.microsoft.com/office/drawing/2014/main" id="{2A06D3EF-134F-8280-B6F7-F95650A4F461}"/>
              </a:ext>
            </a:extLst>
          </p:cNvPr>
          <p:cNvPicPr>
            <a:picLocks noChangeAspect="1"/>
          </p:cNvPicPr>
          <p:nvPr/>
        </p:nvPicPr>
        <p:blipFill>
          <a:blip r:embed="rId5"/>
          <a:stretch>
            <a:fillRect/>
          </a:stretch>
        </p:blipFill>
        <p:spPr>
          <a:xfrm>
            <a:off x="382100" y="2805644"/>
            <a:ext cx="5009359" cy="2539588"/>
          </a:xfrm>
          <a:prstGeom prst="rect">
            <a:avLst/>
          </a:prstGeom>
        </p:spPr>
      </p:pic>
      <p:pic>
        <p:nvPicPr>
          <p:cNvPr id="10" name="Picture 9">
            <a:extLst>
              <a:ext uri="{FF2B5EF4-FFF2-40B4-BE49-F238E27FC236}">
                <a16:creationId xmlns:a16="http://schemas.microsoft.com/office/drawing/2014/main" id="{96FF5C1D-0C3E-9FE7-67F0-2EB8BCBFAB96}"/>
              </a:ext>
            </a:extLst>
          </p:cNvPr>
          <p:cNvPicPr>
            <a:picLocks noChangeAspect="1"/>
          </p:cNvPicPr>
          <p:nvPr/>
        </p:nvPicPr>
        <p:blipFill>
          <a:blip r:embed="rId6"/>
          <a:stretch>
            <a:fillRect/>
          </a:stretch>
        </p:blipFill>
        <p:spPr>
          <a:xfrm>
            <a:off x="6188842" y="2904013"/>
            <a:ext cx="2352939" cy="453230"/>
          </a:xfrm>
          <a:prstGeom prst="rect">
            <a:avLst/>
          </a:prstGeom>
        </p:spPr>
      </p:pic>
    </p:spTree>
    <p:extLst>
      <p:ext uri="{BB962C8B-B14F-4D97-AF65-F5344CB8AC3E}">
        <p14:creationId xmlns:p14="http://schemas.microsoft.com/office/powerpoint/2010/main" val="32960054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13785" y="1143634"/>
            <a:ext cx="8251717" cy="338554"/>
          </a:xfrm>
          <a:prstGeom prst="rect">
            <a:avLst/>
          </a:prstGeom>
          <a:noFill/>
        </p:spPr>
        <p:txBody>
          <a:bodyPr wrap="square" rtlCol="0">
            <a:spAutoFit/>
          </a:bodyPr>
          <a:lstStyle/>
          <a:p>
            <a:r>
              <a:rPr lang="en-US" sz="1600"/>
              <a:t>You can also query whether a value is in a column, but have to use the .values attribute:</a:t>
            </a:r>
          </a:p>
        </p:txBody>
      </p:sp>
      <p:sp>
        <p:nvSpPr>
          <p:cNvPr id="31" name="TextBox 30">
            <a:extLst>
              <a:ext uri="{FF2B5EF4-FFF2-40B4-BE49-F238E27FC236}">
                <a16:creationId xmlns:a16="http://schemas.microsoft.com/office/drawing/2014/main" id="{07418349-36B5-C1DD-87D2-6A2F9F951623}"/>
              </a:ext>
            </a:extLst>
          </p:cNvPr>
          <p:cNvSpPr txBox="1"/>
          <p:nvPr/>
        </p:nvSpPr>
        <p:spPr>
          <a:xfrm>
            <a:off x="4691433" y="1718023"/>
            <a:ext cx="2230247" cy="307777"/>
          </a:xfrm>
          <a:prstGeom prst="rect">
            <a:avLst/>
          </a:prstGeom>
          <a:noFill/>
        </p:spPr>
        <p:txBody>
          <a:bodyPr wrap="square" rtlCol="0">
            <a:spAutoFit/>
          </a:bodyPr>
          <a:lstStyle/>
          <a:p>
            <a:r>
              <a:rPr lang="en-US" sz="1400"/>
              <a:t>will return True or False.</a:t>
            </a:r>
          </a:p>
        </p:txBody>
      </p:sp>
      <p:sp>
        <p:nvSpPr>
          <p:cNvPr id="32" name="TextBox 31">
            <a:extLst>
              <a:ext uri="{FF2B5EF4-FFF2-40B4-BE49-F238E27FC236}">
                <a16:creationId xmlns:a16="http://schemas.microsoft.com/office/drawing/2014/main" id="{BD0CD5F0-3B44-C9DE-CCA2-032CE90D47EB}"/>
              </a:ext>
            </a:extLst>
          </p:cNvPr>
          <p:cNvSpPr txBox="1"/>
          <p:nvPr/>
        </p:nvSpPr>
        <p:spPr>
          <a:xfrm>
            <a:off x="313785" y="1748984"/>
            <a:ext cx="3306493" cy="307777"/>
          </a:xfrm>
          <a:prstGeom prst="rect">
            <a:avLst/>
          </a:prstGeom>
          <a:noFill/>
        </p:spPr>
        <p:txBody>
          <a:bodyPr wrap="square" rtlCol="0">
            <a:spAutoFit/>
          </a:bodyPr>
          <a:lstStyle/>
          <a:p>
            <a:r>
              <a:rPr lang="en-US" sz="1400"/>
              <a:t>“value” in dataframe[column].values</a:t>
            </a:r>
          </a:p>
        </p:txBody>
      </p:sp>
      <mc:AlternateContent xmlns:mc="http://schemas.openxmlformats.org/markup-compatibility/2006" xmlns:p14="http://schemas.microsoft.com/office/powerpoint/2010/main">
        <mc:Choice Requires="p14">
          <p:contentPart p14:bwMode="auto" r:id="rId3">
            <p14:nvContentPartPr>
              <p14:cNvPr id="33" name="Ink 32">
                <a:extLst>
                  <a:ext uri="{FF2B5EF4-FFF2-40B4-BE49-F238E27FC236}">
                    <a16:creationId xmlns:a16="http://schemas.microsoft.com/office/drawing/2014/main" id="{002C815D-30F8-81E9-0631-730FC6E14911}"/>
                  </a:ext>
                </a:extLst>
              </p14:cNvPr>
              <p14:cNvContentPartPr/>
              <p14:nvPr/>
            </p14:nvContentPartPr>
            <p14:xfrm>
              <a:off x="3763420" y="1871912"/>
              <a:ext cx="553680" cy="30960"/>
            </p14:xfrm>
          </p:contentPart>
        </mc:Choice>
        <mc:Fallback xmlns="">
          <p:pic>
            <p:nvPicPr>
              <p:cNvPr id="33" name="Ink 32">
                <a:extLst>
                  <a:ext uri="{FF2B5EF4-FFF2-40B4-BE49-F238E27FC236}">
                    <a16:creationId xmlns:a16="http://schemas.microsoft.com/office/drawing/2014/main" id="{002C815D-30F8-81E9-0631-730FC6E14911}"/>
                  </a:ext>
                </a:extLst>
              </p:cNvPr>
              <p:cNvPicPr/>
              <p:nvPr/>
            </p:nvPicPr>
            <p:blipFill>
              <a:blip r:embed="rId4"/>
              <a:stretch>
                <a:fillRect/>
              </a:stretch>
            </p:blipFill>
            <p:spPr>
              <a:xfrm>
                <a:off x="3754420" y="1862806"/>
                <a:ext cx="571320" cy="48808"/>
              </a:xfrm>
              <a:prstGeom prst="rect">
                <a:avLst/>
              </a:prstGeom>
            </p:spPr>
          </p:pic>
        </mc:Fallback>
      </mc:AlternateContent>
      <p:sp>
        <p:nvSpPr>
          <p:cNvPr id="8" name="Rectangle 7">
            <a:extLst>
              <a:ext uri="{FF2B5EF4-FFF2-40B4-BE49-F238E27FC236}">
                <a16:creationId xmlns:a16="http://schemas.microsoft.com/office/drawing/2014/main" id="{02703497-7836-0082-AD68-1F9E405FA3D1}"/>
              </a:ext>
            </a:extLst>
          </p:cNvPr>
          <p:cNvSpPr/>
          <p:nvPr/>
        </p:nvSpPr>
        <p:spPr>
          <a:xfrm>
            <a:off x="3902958" y="200510"/>
            <a:ext cx="2869568" cy="461665"/>
          </a:xfrm>
          <a:prstGeom prst="rect">
            <a:avLst/>
          </a:prstGeom>
        </p:spPr>
        <p:txBody>
          <a:bodyPr wrap="none">
            <a:spAutoFit/>
          </a:bodyPr>
          <a:lstStyle/>
          <a:p>
            <a:r>
              <a:rPr lang="en-US" sz="2400" b="1" u="sng">
                <a:solidFill>
                  <a:srgbClr val="0066FF"/>
                </a:solidFill>
              </a:rPr>
              <a:t>Dataframe: Querying</a:t>
            </a:r>
          </a:p>
        </p:txBody>
      </p:sp>
      <p:pic>
        <p:nvPicPr>
          <p:cNvPr id="2" name="Picture 1">
            <a:extLst>
              <a:ext uri="{FF2B5EF4-FFF2-40B4-BE49-F238E27FC236}">
                <a16:creationId xmlns:a16="http://schemas.microsoft.com/office/drawing/2014/main" id="{F44ED907-46F9-CB40-E80C-3383D656542F}"/>
              </a:ext>
            </a:extLst>
          </p:cNvPr>
          <p:cNvPicPr>
            <a:picLocks noChangeAspect="1"/>
          </p:cNvPicPr>
          <p:nvPr/>
        </p:nvPicPr>
        <p:blipFill>
          <a:blip r:embed="rId5"/>
          <a:stretch>
            <a:fillRect/>
          </a:stretch>
        </p:blipFill>
        <p:spPr>
          <a:xfrm>
            <a:off x="395981" y="2605166"/>
            <a:ext cx="3991532" cy="266737"/>
          </a:xfrm>
          <a:prstGeom prst="rect">
            <a:avLst/>
          </a:prstGeom>
        </p:spPr>
      </p:pic>
      <p:pic>
        <p:nvPicPr>
          <p:cNvPr id="3" name="Picture 2">
            <a:extLst>
              <a:ext uri="{FF2B5EF4-FFF2-40B4-BE49-F238E27FC236}">
                <a16:creationId xmlns:a16="http://schemas.microsoft.com/office/drawing/2014/main" id="{9D0A8F20-D4FD-95DE-2EF0-CDD7DEDE7F00}"/>
              </a:ext>
            </a:extLst>
          </p:cNvPr>
          <p:cNvPicPr>
            <a:picLocks noChangeAspect="1"/>
          </p:cNvPicPr>
          <p:nvPr/>
        </p:nvPicPr>
        <p:blipFill>
          <a:blip r:embed="rId6"/>
          <a:stretch>
            <a:fillRect/>
          </a:stretch>
        </p:blipFill>
        <p:spPr>
          <a:xfrm>
            <a:off x="395981" y="3002817"/>
            <a:ext cx="476316" cy="209579"/>
          </a:xfrm>
          <a:prstGeom prst="rect">
            <a:avLst/>
          </a:prstGeom>
        </p:spPr>
      </p:pic>
    </p:spTree>
    <p:extLst>
      <p:ext uri="{BB962C8B-B14F-4D97-AF65-F5344CB8AC3E}">
        <p14:creationId xmlns:p14="http://schemas.microsoft.com/office/powerpoint/2010/main" val="24272699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1082" cy="461665"/>
          </a:xfrm>
          <a:prstGeom prst="rect">
            <a:avLst/>
          </a:prstGeom>
        </p:spPr>
        <p:txBody>
          <a:bodyPr wrap="none">
            <a:spAutoFit/>
          </a:bodyPr>
          <a:lstStyle/>
          <a:p>
            <a:r>
              <a:rPr lang="en-US" sz="2400" b="1" u="sng">
                <a:solidFill>
                  <a:srgbClr val="0066FF"/>
                </a:solidFill>
              </a:rPr>
              <a:t>Dataframe: Iterating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54522" y="986521"/>
            <a:ext cx="10737328" cy="584775"/>
          </a:xfrm>
          <a:prstGeom prst="rect">
            <a:avLst/>
          </a:prstGeom>
          <a:noFill/>
        </p:spPr>
        <p:txBody>
          <a:bodyPr wrap="square" rtlCol="0">
            <a:spAutoFit/>
          </a:bodyPr>
          <a:lstStyle/>
          <a:p>
            <a:r>
              <a:rPr lang="en-US" sz="1600"/>
              <a:t>Can iterate over the columns of a dataframe.  And you could do stuff to that column, or you could then further iterate over the elements in that column, and do stuff to </a:t>
            </a:r>
            <a:r>
              <a:rPr lang="en-US" sz="1600" i="1"/>
              <a:t>them</a:t>
            </a:r>
            <a:r>
              <a:rPr lang="en-US" sz="1600"/>
              <a:t>.</a:t>
            </a:r>
          </a:p>
        </p:txBody>
      </p:sp>
      <p:sp>
        <p:nvSpPr>
          <p:cNvPr id="20" name="TextBox 19">
            <a:extLst>
              <a:ext uri="{FF2B5EF4-FFF2-40B4-BE49-F238E27FC236}">
                <a16:creationId xmlns:a16="http://schemas.microsoft.com/office/drawing/2014/main" id="{C16CE4F9-E036-24F2-A0AE-BFB8709B5F18}"/>
              </a:ext>
            </a:extLst>
          </p:cNvPr>
          <p:cNvSpPr txBox="1"/>
          <p:nvPr/>
        </p:nvSpPr>
        <p:spPr>
          <a:xfrm>
            <a:off x="254522" y="1785148"/>
            <a:ext cx="3883742" cy="1200329"/>
          </a:xfrm>
          <a:prstGeom prst="rect">
            <a:avLst/>
          </a:prstGeom>
          <a:noFill/>
        </p:spPr>
        <p:txBody>
          <a:bodyPr wrap="square" rtlCol="0">
            <a:spAutoFit/>
          </a:bodyPr>
          <a:lstStyle/>
          <a:p>
            <a:r>
              <a:rPr lang="en-US"/>
              <a:t>for column in dataframe:</a:t>
            </a:r>
          </a:p>
          <a:p>
            <a:r>
              <a:rPr lang="en-US"/>
              <a:t>     for elem in dataframe[column]:</a:t>
            </a:r>
          </a:p>
          <a:p>
            <a:r>
              <a:rPr lang="en-US"/>
              <a:t>          print(elem)</a:t>
            </a:r>
          </a:p>
          <a:p>
            <a:r>
              <a:rPr lang="en-US"/>
              <a:t>          do other stuff</a:t>
            </a:r>
          </a:p>
        </p:txBody>
      </p:sp>
      <p:sp>
        <p:nvSpPr>
          <p:cNvPr id="22" name="TextBox 21">
            <a:extLst>
              <a:ext uri="{FF2B5EF4-FFF2-40B4-BE49-F238E27FC236}">
                <a16:creationId xmlns:a16="http://schemas.microsoft.com/office/drawing/2014/main" id="{074BA3C0-C4BC-B31E-4D79-07B797602AFF}"/>
              </a:ext>
            </a:extLst>
          </p:cNvPr>
          <p:cNvSpPr txBox="1"/>
          <p:nvPr/>
        </p:nvSpPr>
        <p:spPr>
          <a:xfrm>
            <a:off x="254522" y="3312278"/>
            <a:ext cx="10472472" cy="584775"/>
          </a:xfrm>
          <a:prstGeom prst="rect">
            <a:avLst/>
          </a:prstGeom>
          <a:noFill/>
        </p:spPr>
        <p:txBody>
          <a:bodyPr wrap="square" rtlCol="0">
            <a:spAutoFit/>
          </a:bodyPr>
          <a:lstStyle/>
          <a:p>
            <a:r>
              <a:rPr lang="en-US" sz="1600"/>
              <a:t>So when iterate over a dataframe, </a:t>
            </a:r>
            <a:r>
              <a:rPr lang="en-US" sz="1600" i="1"/>
              <a:t>column</a:t>
            </a:r>
            <a:r>
              <a:rPr lang="en-US" sz="1600"/>
              <a:t> will take on the </a:t>
            </a:r>
            <a:r>
              <a:rPr lang="en-US" sz="1600" i="1"/>
              <a:t>names</a:t>
            </a:r>
            <a:r>
              <a:rPr lang="en-US" sz="1600"/>
              <a:t> of the columns in the dataframe.  </a:t>
            </a:r>
            <a:r>
              <a:rPr lang="en-US" sz="1600">
                <a:solidFill>
                  <a:srgbClr val="0066FF"/>
                </a:solidFill>
              </a:rPr>
              <a:t>So basically, you’re saying, for column in dataframe.columns.  </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43412E98-DD62-578A-5C94-152BB7150C23}"/>
                  </a:ext>
                </a:extLst>
              </p14:cNvPr>
              <p14:cNvContentPartPr/>
              <p14:nvPr/>
            </p14:nvContentPartPr>
            <p14:xfrm>
              <a:off x="3842800" y="2136307"/>
              <a:ext cx="1476360" cy="81720"/>
            </p14:xfrm>
          </p:contentPart>
        </mc:Choice>
        <mc:Fallback xmlns="">
          <p:pic>
            <p:nvPicPr>
              <p:cNvPr id="11" name="Ink 10">
                <a:extLst>
                  <a:ext uri="{FF2B5EF4-FFF2-40B4-BE49-F238E27FC236}">
                    <a16:creationId xmlns:a16="http://schemas.microsoft.com/office/drawing/2014/main" id="{43412E98-DD62-578A-5C94-152BB7150C23}"/>
                  </a:ext>
                </a:extLst>
              </p:cNvPr>
              <p:cNvPicPr/>
              <p:nvPr/>
            </p:nvPicPr>
            <p:blipFill>
              <a:blip r:embed="rId4"/>
              <a:stretch>
                <a:fillRect/>
              </a:stretch>
            </p:blipFill>
            <p:spPr>
              <a:xfrm>
                <a:off x="3836681" y="2130187"/>
                <a:ext cx="1488597" cy="93960"/>
              </a:xfrm>
              <a:prstGeom prst="rect">
                <a:avLst/>
              </a:prstGeom>
            </p:spPr>
          </p:pic>
        </mc:Fallback>
      </mc:AlternateContent>
      <p:sp>
        <p:nvSpPr>
          <p:cNvPr id="12" name="TextBox 11">
            <a:extLst>
              <a:ext uri="{FF2B5EF4-FFF2-40B4-BE49-F238E27FC236}">
                <a16:creationId xmlns:a16="http://schemas.microsoft.com/office/drawing/2014/main" id="{B25C71DC-3689-E307-9E5D-523DD79A71C5}"/>
              </a:ext>
            </a:extLst>
          </p:cNvPr>
          <p:cNvSpPr txBox="1"/>
          <p:nvPr/>
        </p:nvSpPr>
        <p:spPr>
          <a:xfrm>
            <a:off x="5490758" y="1934162"/>
            <a:ext cx="4067175" cy="523220"/>
          </a:xfrm>
          <a:prstGeom prst="rect">
            <a:avLst/>
          </a:prstGeom>
          <a:noFill/>
        </p:spPr>
        <p:txBody>
          <a:bodyPr wrap="square" rtlCol="0">
            <a:spAutoFit/>
          </a:bodyPr>
          <a:lstStyle/>
          <a:p>
            <a:r>
              <a:rPr lang="en-US" sz="1400"/>
              <a:t>have to say dataframe[column] b/c if just say column, you be iterating over the letters in the column name. </a:t>
            </a:r>
          </a:p>
        </p:txBody>
      </p:sp>
    </p:spTree>
    <p:extLst>
      <p:ext uri="{BB962C8B-B14F-4D97-AF65-F5344CB8AC3E}">
        <p14:creationId xmlns:p14="http://schemas.microsoft.com/office/powerpoint/2010/main" val="16038136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38459"/>
            <a:ext cx="2780056" cy="461665"/>
          </a:xfrm>
          <a:prstGeom prst="rect">
            <a:avLst/>
          </a:prstGeom>
        </p:spPr>
        <p:txBody>
          <a:bodyPr wrap="none">
            <a:spAutoFit/>
          </a:bodyPr>
          <a:lstStyle/>
          <a:p>
            <a:r>
              <a:rPr lang="en-US" sz="2400" b="1" u="sng">
                <a:solidFill>
                  <a:schemeClr val="bg2">
                    <a:lumMod val="50000"/>
                  </a:schemeClr>
                </a:solidFill>
              </a:rPr>
              <a:t>Dataframe: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54522" y="986521"/>
            <a:ext cx="3384028" cy="338554"/>
          </a:xfrm>
          <a:prstGeom prst="rect">
            <a:avLst/>
          </a:prstGeom>
          <a:noFill/>
        </p:spPr>
        <p:txBody>
          <a:bodyPr wrap="square" rtlCol="0">
            <a:spAutoFit/>
          </a:bodyPr>
          <a:lstStyle/>
          <a:p>
            <a:r>
              <a:rPr lang="en-US" sz="1600"/>
              <a:t>For example, using this dataframe</a:t>
            </a:r>
          </a:p>
        </p:txBody>
      </p:sp>
      <p:pic>
        <p:nvPicPr>
          <p:cNvPr id="7" name="Picture 6">
            <a:extLst>
              <a:ext uri="{FF2B5EF4-FFF2-40B4-BE49-F238E27FC236}">
                <a16:creationId xmlns:a16="http://schemas.microsoft.com/office/drawing/2014/main" id="{E8417830-2CA6-C0F3-DA39-962F992EB13F}"/>
              </a:ext>
            </a:extLst>
          </p:cNvPr>
          <p:cNvPicPr>
            <a:picLocks noChangeAspect="1"/>
          </p:cNvPicPr>
          <p:nvPr/>
        </p:nvPicPr>
        <p:blipFill>
          <a:blip r:embed="rId3"/>
          <a:stretch>
            <a:fillRect/>
          </a:stretch>
        </p:blipFill>
        <p:spPr>
          <a:xfrm>
            <a:off x="341159" y="4113953"/>
            <a:ext cx="2728196" cy="480102"/>
          </a:xfrm>
          <a:prstGeom prst="rect">
            <a:avLst/>
          </a:prstGeom>
        </p:spPr>
      </p:pic>
      <p:pic>
        <p:nvPicPr>
          <p:cNvPr id="10" name="Picture 9">
            <a:extLst>
              <a:ext uri="{FF2B5EF4-FFF2-40B4-BE49-F238E27FC236}">
                <a16:creationId xmlns:a16="http://schemas.microsoft.com/office/drawing/2014/main" id="{D891B38D-F2AF-B7BB-191A-CE24C9D3DAE8}"/>
              </a:ext>
            </a:extLst>
          </p:cNvPr>
          <p:cNvPicPr>
            <a:picLocks noChangeAspect="1"/>
          </p:cNvPicPr>
          <p:nvPr/>
        </p:nvPicPr>
        <p:blipFill>
          <a:blip r:embed="rId4"/>
          <a:stretch>
            <a:fillRect/>
          </a:stretch>
        </p:blipFill>
        <p:spPr>
          <a:xfrm>
            <a:off x="7311226" y="2230033"/>
            <a:ext cx="1889924" cy="2972058"/>
          </a:xfrm>
          <a:prstGeom prst="rect">
            <a:avLst/>
          </a:prstGeom>
        </p:spPr>
      </p:pic>
      <p:pic>
        <p:nvPicPr>
          <p:cNvPr id="11" name="Picture 10">
            <a:extLst>
              <a:ext uri="{FF2B5EF4-FFF2-40B4-BE49-F238E27FC236}">
                <a16:creationId xmlns:a16="http://schemas.microsoft.com/office/drawing/2014/main" id="{D5049906-644D-1003-8A1F-965882A85284}"/>
              </a:ext>
            </a:extLst>
          </p:cNvPr>
          <p:cNvPicPr>
            <a:picLocks noChangeAspect="1"/>
          </p:cNvPicPr>
          <p:nvPr/>
        </p:nvPicPr>
        <p:blipFill>
          <a:blip r:embed="rId5"/>
          <a:stretch>
            <a:fillRect/>
          </a:stretch>
        </p:blipFill>
        <p:spPr>
          <a:xfrm>
            <a:off x="341159" y="1496421"/>
            <a:ext cx="3856054" cy="1447925"/>
          </a:xfrm>
          <a:prstGeom prst="rect">
            <a:avLst/>
          </a:prstGeom>
        </p:spPr>
      </p:pic>
      <p:sp>
        <p:nvSpPr>
          <p:cNvPr id="12" name="TextBox 11">
            <a:extLst>
              <a:ext uri="{FF2B5EF4-FFF2-40B4-BE49-F238E27FC236}">
                <a16:creationId xmlns:a16="http://schemas.microsoft.com/office/drawing/2014/main" id="{95CCCC89-901C-1AAB-853F-DE2F9BBF9418}"/>
              </a:ext>
            </a:extLst>
          </p:cNvPr>
          <p:cNvSpPr txBox="1"/>
          <p:nvPr/>
        </p:nvSpPr>
        <p:spPr>
          <a:xfrm>
            <a:off x="341159" y="3593078"/>
            <a:ext cx="1259953" cy="338554"/>
          </a:xfrm>
          <a:prstGeom prst="rect">
            <a:avLst/>
          </a:prstGeom>
          <a:noFill/>
        </p:spPr>
        <p:txBody>
          <a:bodyPr wrap="square" rtlCol="0">
            <a:spAutoFit/>
          </a:bodyPr>
          <a:lstStyle/>
          <a:p>
            <a:r>
              <a:rPr lang="en-US" sz="1600"/>
              <a:t>running this,</a:t>
            </a:r>
          </a:p>
        </p:txBody>
      </p:sp>
      <p:sp>
        <p:nvSpPr>
          <p:cNvPr id="13" name="TextBox 12">
            <a:extLst>
              <a:ext uri="{FF2B5EF4-FFF2-40B4-BE49-F238E27FC236}">
                <a16:creationId xmlns:a16="http://schemas.microsoft.com/office/drawing/2014/main" id="{79642269-FBB8-9574-3598-B352738FBA0E}"/>
              </a:ext>
            </a:extLst>
          </p:cNvPr>
          <p:cNvSpPr txBox="1"/>
          <p:nvPr/>
        </p:nvSpPr>
        <p:spPr>
          <a:xfrm>
            <a:off x="7232723" y="1733550"/>
            <a:ext cx="1968427" cy="338554"/>
          </a:xfrm>
          <a:prstGeom prst="rect">
            <a:avLst/>
          </a:prstGeom>
          <a:noFill/>
        </p:spPr>
        <p:txBody>
          <a:bodyPr wrap="square" rtlCol="0">
            <a:spAutoFit/>
          </a:bodyPr>
          <a:lstStyle/>
          <a:p>
            <a:r>
              <a:rPr lang="en-US" sz="1600"/>
              <a:t>gives you:</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2E158CD9-80B6-ABD2-9200-67B8D4FDE383}"/>
                  </a:ext>
                </a:extLst>
              </p14:cNvPr>
              <p14:cNvContentPartPr/>
              <p14:nvPr/>
            </p14:nvContentPartPr>
            <p14:xfrm>
              <a:off x="3438510" y="2320305"/>
              <a:ext cx="3360600" cy="2137680"/>
            </p14:xfrm>
          </p:contentPart>
        </mc:Choice>
        <mc:Fallback xmlns="">
          <p:pic>
            <p:nvPicPr>
              <p:cNvPr id="15" name="Ink 14">
                <a:extLst>
                  <a:ext uri="{FF2B5EF4-FFF2-40B4-BE49-F238E27FC236}">
                    <a16:creationId xmlns:a16="http://schemas.microsoft.com/office/drawing/2014/main" id="{2E158CD9-80B6-ABD2-9200-67B8D4FDE383}"/>
                  </a:ext>
                </a:extLst>
              </p:cNvPr>
              <p:cNvPicPr/>
              <p:nvPr/>
            </p:nvPicPr>
            <p:blipFill>
              <a:blip r:embed="rId7"/>
              <a:stretch>
                <a:fillRect/>
              </a:stretch>
            </p:blipFill>
            <p:spPr>
              <a:xfrm>
                <a:off x="3432390" y="2314185"/>
                <a:ext cx="3372840" cy="2149920"/>
              </a:xfrm>
              <a:prstGeom prst="rect">
                <a:avLst/>
              </a:prstGeom>
            </p:spPr>
          </p:pic>
        </mc:Fallback>
      </mc:AlternateContent>
    </p:spTree>
    <p:extLst>
      <p:ext uri="{BB962C8B-B14F-4D97-AF65-F5344CB8AC3E}">
        <p14:creationId xmlns:p14="http://schemas.microsoft.com/office/powerpoint/2010/main" val="4290457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53046</TotalTime>
  <Words>28426</Words>
  <Application>Microsoft Office PowerPoint</Application>
  <PresentationFormat>Widescreen</PresentationFormat>
  <Paragraphs>1865</Paragraphs>
  <Slides>229</Slides>
  <Notes>201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229</vt:i4>
      </vt:variant>
    </vt:vector>
  </HeadingPairs>
  <TitlesOfParts>
    <vt:vector size="235" baseType="lpstr">
      <vt:lpstr>Abadi</vt: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Dataframe: record linkage</vt:lpstr>
      <vt:lpstr>PowerPoint Presentation</vt:lpstr>
      <vt:lpstr>example</vt:lpstr>
      <vt:lpstr>example</vt:lpstr>
      <vt:lpstr>example</vt:lpstr>
      <vt:lpstr>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Dataframe: Display Options</vt:lpstr>
      <vt:lpstr>example</vt:lpstr>
      <vt:lpstr>example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1245</cp:revision>
  <dcterms:created xsi:type="dcterms:W3CDTF">2019-08-30T00:32:24Z</dcterms:created>
  <dcterms:modified xsi:type="dcterms:W3CDTF">2025-08-25T01:14:30Z</dcterms:modified>
</cp:coreProperties>
</file>